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8" r:id="rId2"/>
    <p:sldId id="257" r:id="rId3"/>
    <p:sldId id="290" r:id="rId4"/>
    <p:sldId id="292" r:id="rId5"/>
    <p:sldId id="291" r:id="rId6"/>
    <p:sldId id="294" r:id="rId7"/>
    <p:sldId id="296" r:id="rId8"/>
    <p:sldId id="298" r:id="rId9"/>
    <p:sldId id="299" r:id="rId10"/>
    <p:sldId id="302" r:id="rId11"/>
    <p:sldId id="306" r:id="rId12"/>
    <p:sldId id="304" r:id="rId13"/>
    <p:sldId id="322" r:id="rId14"/>
    <p:sldId id="307" r:id="rId15"/>
    <p:sldId id="308" r:id="rId16"/>
    <p:sldId id="309" r:id="rId17"/>
    <p:sldId id="323" r:id="rId18"/>
    <p:sldId id="319" r:id="rId19"/>
    <p:sldId id="320" r:id="rId20"/>
    <p:sldId id="321"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7" r:id="rId34"/>
    <p:sldId id="338"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355" r:id="rId51"/>
    <p:sldId id="356" r:id="rId52"/>
    <p:sldId id="357" r:id="rId53"/>
    <p:sldId id="358" r:id="rId54"/>
    <p:sldId id="359"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99AE3B-37D1-4BD8-B13E-85ADDA9E2C7E}" v="4" dt="2022-08-12T05:39:01.4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92" autoAdjust="0"/>
    <p:restoredTop sz="94652" autoAdjust="0"/>
  </p:normalViewPr>
  <p:slideViewPr>
    <p:cSldViewPr snapToGrid="0">
      <p:cViewPr varScale="1">
        <p:scale>
          <a:sx n="64" d="100"/>
          <a:sy n="64" d="100"/>
        </p:scale>
        <p:origin x="91" y="29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fat Mubin" userId="dc6a1e62-72c0-4c76-8ca7-61486d5983ae" providerId="ADAL" clId="{595ADE02-7C8F-4FE0-92B5-92E6DCE576E9}"/>
    <pc:docChg chg="addSld delSld modSld">
      <pc:chgData name="Shafat Mubin" userId="dc6a1e62-72c0-4c76-8ca7-61486d5983ae" providerId="ADAL" clId="{595ADE02-7C8F-4FE0-92B5-92E6DCE576E9}" dt="2022-08-11T03:03:01.656" v="27" actId="47"/>
      <pc:docMkLst>
        <pc:docMk/>
      </pc:docMkLst>
      <pc:sldChg chg="addSp modSp">
        <pc:chgData name="Shafat Mubin" userId="dc6a1e62-72c0-4c76-8ca7-61486d5983ae" providerId="ADAL" clId="{595ADE02-7C8F-4FE0-92B5-92E6DCE576E9}" dt="2022-08-11T02:06:47.677" v="0"/>
        <pc:sldMkLst>
          <pc:docMk/>
          <pc:sldMk cId="3127667282" sldId="257"/>
        </pc:sldMkLst>
        <pc:picChg chg="add mod">
          <ac:chgData name="Shafat Mubin" userId="dc6a1e62-72c0-4c76-8ca7-61486d5983ae" providerId="ADAL" clId="{595ADE02-7C8F-4FE0-92B5-92E6DCE576E9}" dt="2022-08-11T02:06:47.677" v="0"/>
          <ac:picMkLst>
            <pc:docMk/>
            <pc:sldMk cId="3127667282" sldId="257"/>
            <ac:picMk id="2" creationId="{F442C8A7-A285-C180-D80E-0C80DAE2EF3D}"/>
          </ac:picMkLst>
        </pc:picChg>
      </pc:sldChg>
      <pc:sldChg chg="addSp modSp">
        <pc:chgData name="Shafat Mubin" userId="dc6a1e62-72c0-4c76-8ca7-61486d5983ae" providerId="ADAL" clId="{595ADE02-7C8F-4FE0-92B5-92E6DCE576E9}" dt="2022-08-11T02:06:47.677" v="0"/>
        <pc:sldMkLst>
          <pc:docMk/>
          <pc:sldMk cId="311680846" sldId="258"/>
        </pc:sldMkLst>
        <pc:picChg chg="add mod">
          <ac:chgData name="Shafat Mubin" userId="dc6a1e62-72c0-4c76-8ca7-61486d5983ae" providerId="ADAL" clId="{595ADE02-7C8F-4FE0-92B5-92E6DCE576E9}" dt="2022-08-11T02:06:47.677" v="0"/>
          <ac:picMkLst>
            <pc:docMk/>
            <pc:sldMk cId="311680846" sldId="258"/>
            <ac:picMk id="3" creationId="{145B019C-C40A-CC01-D715-175BD0D16F8B}"/>
          </ac:picMkLst>
        </pc:picChg>
      </pc:sldChg>
      <pc:sldChg chg="addSp modSp">
        <pc:chgData name="Shafat Mubin" userId="dc6a1e62-72c0-4c76-8ca7-61486d5983ae" providerId="ADAL" clId="{595ADE02-7C8F-4FE0-92B5-92E6DCE576E9}" dt="2022-08-11T02:06:47.677" v="0"/>
        <pc:sldMkLst>
          <pc:docMk/>
          <pc:sldMk cId="160884082" sldId="290"/>
        </pc:sldMkLst>
        <pc:picChg chg="add mod">
          <ac:chgData name="Shafat Mubin" userId="dc6a1e62-72c0-4c76-8ca7-61486d5983ae" providerId="ADAL" clId="{595ADE02-7C8F-4FE0-92B5-92E6DCE576E9}" dt="2022-08-11T02:06:47.677" v="0"/>
          <ac:picMkLst>
            <pc:docMk/>
            <pc:sldMk cId="160884082" sldId="290"/>
            <ac:picMk id="2" creationId="{0797D9A0-6977-C45B-C865-073286682BB3}"/>
          </ac:picMkLst>
        </pc:picChg>
      </pc:sldChg>
      <pc:sldChg chg="addSp modSp">
        <pc:chgData name="Shafat Mubin" userId="dc6a1e62-72c0-4c76-8ca7-61486d5983ae" providerId="ADAL" clId="{595ADE02-7C8F-4FE0-92B5-92E6DCE576E9}" dt="2022-08-11T02:06:47.677" v="0"/>
        <pc:sldMkLst>
          <pc:docMk/>
          <pc:sldMk cId="3376131513" sldId="291"/>
        </pc:sldMkLst>
        <pc:picChg chg="add mod">
          <ac:chgData name="Shafat Mubin" userId="dc6a1e62-72c0-4c76-8ca7-61486d5983ae" providerId="ADAL" clId="{595ADE02-7C8F-4FE0-92B5-92E6DCE576E9}" dt="2022-08-11T02:06:47.677" v="0"/>
          <ac:picMkLst>
            <pc:docMk/>
            <pc:sldMk cId="3376131513" sldId="291"/>
            <ac:picMk id="2" creationId="{6B655CE4-FE1C-7AA5-46CB-632CAB2183C7}"/>
          </ac:picMkLst>
        </pc:picChg>
      </pc:sldChg>
      <pc:sldChg chg="addSp modSp">
        <pc:chgData name="Shafat Mubin" userId="dc6a1e62-72c0-4c76-8ca7-61486d5983ae" providerId="ADAL" clId="{595ADE02-7C8F-4FE0-92B5-92E6DCE576E9}" dt="2022-08-11T02:06:47.677" v="0"/>
        <pc:sldMkLst>
          <pc:docMk/>
          <pc:sldMk cId="1196986788" sldId="292"/>
        </pc:sldMkLst>
        <pc:picChg chg="add mod">
          <ac:chgData name="Shafat Mubin" userId="dc6a1e62-72c0-4c76-8ca7-61486d5983ae" providerId="ADAL" clId="{595ADE02-7C8F-4FE0-92B5-92E6DCE576E9}" dt="2022-08-11T02:06:47.677" v="0"/>
          <ac:picMkLst>
            <pc:docMk/>
            <pc:sldMk cId="1196986788" sldId="292"/>
            <ac:picMk id="2" creationId="{FE5856B2-725F-D438-5799-25F61CEC283F}"/>
          </ac:picMkLst>
        </pc:picChg>
      </pc:sldChg>
      <pc:sldChg chg="addSp modSp">
        <pc:chgData name="Shafat Mubin" userId="dc6a1e62-72c0-4c76-8ca7-61486d5983ae" providerId="ADAL" clId="{595ADE02-7C8F-4FE0-92B5-92E6DCE576E9}" dt="2022-08-11T02:06:47.677" v="0"/>
        <pc:sldMkLst>
          <pc:docMk/>
          <pc:sldMk cId="3055585129" sldId="294"/>
        </pc:sldMkLst>
        <pc:picChg chg="add mod">
          <ac:chgData name="Shafat Mubin" userId="dc6a1e62-72c0-4c76-8ca7-61486d5983ae" providerId="ADAL" clId="{595ADE02-7C8F-4FE0-92B5-92E6DCE576E9}" dt="2022-08-11T02:06:47.677" v="0"/>
          <ac:picMkLst>
            <pc:docMk/>
            <pc:sldMk cId="3055585129" sldId="294"/>
            <ac:picMk id="2" creationId="{C2234FBC-37D3-61BD-5C40-055832B18DE8}"/>
          </ac:picMkLst>
        </pc:picChg>
      </pc:sldChg>
      <pc:sldChg chg="addSp modSp">
        <pc:chgData name="Shafat Mubin" userId="dc6a1e62-72c0-4c76-8ca7-61486d5983ae" providerId="ADAL" clId="{595ADE02-7C8F-4FE0-92B5-92E6DCE576E9}" dt="2022-08-11T02:06:47.677" v="0"/>
        <pc:sldMkLst>
          <pc:docMk/>
          <pc:sldMk cId="1552350586" sldId="296"/>
        </pc:sldMkLst>
        <pc:picChg chg="add mod">
          <ac:chgData name="Shafat Mubin" userId="dc6a1e62-72c0-4c76-8ca7-61486d5983ae" providerId="ADAL" clId="{595ADE02-7C8F-4FE0-92B5-92E6DCE576E9}" dt="2022-08-11T02:06:47.677" v="0"/>
          <ac:picMkLst>
            <pc:docMk/>
            <pc:sldMk cId="1552350586" sldId="296"/>
            <ac:picMk id="6" creationId="{7D42BF23-C3EA-D996-2FEF-FD93C565D478}"/>
          </ac:picMkLst>
        </pc:picChg>
      </pc:sldChg>
      <pc:sldChg chg="addSp modSp">
        <pc:chgData name="Shafat Mubin" userId="dc6a1e62-72c0-4c76-8ca7-61486d5983ae" providerId="ADAL" clId="{595ADE02-7C8F-4FE0-92B5-92E6DCE576E9}" dt="2022-08-11T02:06:47.677" v="0"/>
        <pc:sldMkLst>
          <pc:docMk/>
          <pc:sldMk cId="3412888024" sldId="298"/>
        </pc:sldMkLst>
        <pc:picChg chg="add mod">
          <ac:chgData name="Shafat Mubin" userId="dc6a1e62-72c0-4c76-8ca7-61486d5983ae" providerId="ADAL" clId="{595ADE02-7C8F-4FE0-92B5-92E6DCE576E9}" dt="2022-08-11T02:06:47.677" v="0"/>
          <ac:picMkLst>
            <pc:docMk/>
            <pc:sldMk cId="3412888024" sldId="298"/>
            <ac:picMk id="4" creationId="{686B652B-834B-2A90-5E33-353C698C30C5}"/>
          </ac:picMkLst>
        </pc:picChg>
      </pc:sldChg>
      <pc:sldChg chg="addSp modSp">
        <pc:chgData name="Shafat Mubin" userId="dc6a1e62-72c0-4c76-8ca7-61486d5983ae" providerId="ADAL" clId="{595ADE02-7C8F-4FE0-92B5-92E6DCE576E9}" dt="2022-08-11T02:06:47.677" v="0"/>
        <pc:sldMkLst>
          <pc:docMk/>
          <pc:sldMk cId="2942384899" sldId="299"/>
        </pc:sldMkLst>
        <pc:picChg chg="add mod">
          <ac:chgData name="Shafat Mubin" userId="dc6a1e62-72c0-4c76-8ca7-61486d5983ae" providerId="ADAL" clId="{595ADE02-7C8F-4FE0-92B5-92E6DCE576E9}" dt="2022-08-11T02:06:47.677" v="0"/>
          <ac:picMkLst>
            <pc:docMk/>
            <pc:sldMk cId="2942384899" sldId="299"/>
            <ac:picMk id="2" creationId="{053227AF-5F53-4389-AF53-D6D8E805200C}"/>
          </ac:picMkLst>
        </pc:picChg>
      </pc:sldChg>
      <pc:sldChg chg="addSp modSp">
        <pc:chgData name="Shafat Mubin" userId="dc6a1e62-72c0-4c76-8ca7-61486d5983ae" providerId="ADAL" clId="{595ADE02-7C8F-4FE0-92B5-92E6DCE576E9}" dt="2022-08-11T02:06:47.677" v="0"/>
        <pc:sldMkLst>
          <pc:docMk/>
          <pc:sldMk cId="147486219" sldId="302"/>
        </pc:sldMkLst>
        <pc:picChg chg="add mod">
          <ac:chgData name="Shafat Mubin" userId="dc6a1e62-72c0-4c76-8ca7-61486d5983ae" providerId="ADAL" clId="{595ADE02-7C8F-4FE0-92B5-92E6DCE576E9}" dt="2022-08-11T02:06:47.677" v="0"/>
          <ac:picMkLst>
            <pc:docMk/>
            <pc:sldMk cId="147486219" sldId="302"/>
            <ac:picMk id="3" creationId="{4E93B3A5-A754-302E-AD77-E84342289123}"/>
          </ac:picMkLst>
        </pc:picChg>
      </pc:sldChg>
      <pc:sldChg chg="addSp modSp">
        <pc:chgData name="Shafat Mubin" userId="dc6a1e62-72c0-4c76-8ca7-61486d5983ae" providerId="ADAL" clId="{595ADE02-7C8F-4FE0-92B5-92E6DCE576E9}" dt="2022-08-11T02:06:47.677" v="0"/>
        <pc:sldMkLst>
          <pc:docMk/>
          <pc:sldMk cId="2137222985" sldId="304"/>
        </pc:sldMkLst>
        <pc:picChg chg="add mod">
          <ac:chgData name="Shafat Mubin" userId="dc6a1e62-72c0-4c76-8ca7-61486d5983ae" providerId="ADAL" clId="{595ADE02-7C8F-4FE0-92B5-92E6DCE576E9}" dt="2022-08-11T02:06:47.677" v="0"/>
          <ac:picMkLst>
            <pc:docMk/>
            <pc:sldMk cId="2137222985" sldId="304"/>
            <ac:picMk id="2" creationId="{5CCB567B-B361-E6AD-1D49-0E9A21CEECE5}"/>
          </ac:picMkLst>
        </pc:picChg>
      </pc:sldChg>
      <pc:sldChg chg="addSp modSp">
        <pc:chgData name="Shafat Mubin" userId="dc6a1e62-72c0-4c76-8ca7-61486d5983ae" providerId="ADAL" clId="{595ADE02-7C8F-4FE0-92B5-92E6DCE576E9}" dt="2022-08-11T02:06:47.677" v="0"/>
        <pc:sldMkLst>
          <pc:docMk/>
          <pc:sldMk cId="2734447355" sldId="306"/>
        </pc:sldMkLst>
        <pc:picChg chg="add mod">
          <ac:chgData name="Shafat Mubin" userId="dc6a1e62-72c0-4c76-8ca7-61486d5983ae" providerId="ADAL" clId="{595ADE02-7C8F-4FE0-92B5-92E6DCE576E9}" dt="2022-08-11T02:06:47.677" v="0"/>
          <ac:picMkLst>
            <pc:docMk/>
            <pc:sldMk cId="2734447355" sldId="306"/>
            <ac:picMk id="6" creationId="{7DA525FA-59AD-0483-E286-8A69822B497D}"/>
          </ac:picMkLst>
        </pc:picChg>
        <pc:inkChg chg="add">
          <ac:chgData name="Shafat Mubin" userId="dc6a1e62-72c0-4c76-8ca7-61486d5983ae" providerId="ADAL" clId="{595ADE02-7C8F-4FE0-92B5-92E6DCE576E9}" dt="2022-08-11T02:06:47.677" v="0"/>
          <ac:inkMkLst>
            <pc:docMk/>
            <pc:sldMk cId="2734447355" sldId="306"/>
            <ac:inkMk id="4" creationId="{7AB9613B-39B1-3D70-D356-9A523C98D778}"/>
          </ac:inkMkLst>
        </pc:inkChg>
      </pc:sldChg>
      <pc:sldChg chg="addSp modSp">
        <pc:chgData name="Shafat Mubin" userId="dc6a1e62-72c0-4c76-8ca7-61486d5983ae" providerId="ADAL" clId="{595ADE02-7C8F-4FE0-92B5-92E6DCE576E9}" dt="2022-08-11T02:06:47.677" v="0"/>
        <pc:sldMkLst>
          <pc:docMk/>
          <pc:sldMk cId="4283524732" sldId="307"/>
        </pc:sldMkLst>
        <pc:picChg chg="add mod">
          <ac:chgData name="Shafat Mubin" userId="dc6a1e62-72c0-4c76-8ca7-61486d5983ae" providerId="ADAL" clId="{595ADE02-7C8F-4FE0-92B5-92E6DCE576E9}" dt="2022-08-11T02:06:47.677" v="0"/>
          <ac:picMkLst>
            <pc:docMk/>
            <pc:sldMk cId="4283524732" sldId="307"/>
            <ac:picMk id="4" creationId="{61627A0F-683C-A5C1-635D-E7B5CAED07D8}"/>
          </ac:picMkLst>
        </pc:picChg>
      </pc:sldChg>
      <pc:sldChg chg="addSp modSp">
        <pc:chgData name="Shafat Mubin" userId="dc6a1e62-72c0-4c76-8ca7-61486d5983ae" providerId="ADAL" clId="{595ADE02-7C8F-4FE0-92B5-92E6DCE576E9}" dt="2022-08-11T02:06:47.677" v="0"/>
        <pc:sldMkLst>
          <pc:docMk/>
          <pc:sldMk cId="1975821803" sldId="308"/>
        </pc:sldMkLst>
        <pc:picChg chg="add mod">
          <ac:chgData name="Shafat Mubin" userId="dc6a1e62-72c0-4c76-8ca7-61486d5983ae" providerId="ADAL" clId="{595ADE02-7C8F-4FE0-92B5-92E6DCE576E9}" dt="2022-08-11T02:06:47.677" v="0"/>
          <ac:picMkLst>
            <pc:docMk/>
            <pc:sldMk cId="1975821803" sldId="308"/>
            <ac:picMk id="2" creationId="{8FC522F5-C5BF-4E88-4A24-10242CF56280}"/>
          </ac:picMkLst>
        </pc:picChg>
      </pc:sldChg>
      <pc:sldChg chg="addSp modSp">
        <pc:chgData name="Shafat Mubin" userId="dc6a1e62-72c0-4c76-8ca7-61486d5983ae" providerId="ADAL" clId="{595ADE02-7C8F-4FE0-92B5-92E6DCE576E9}" dt="2022-08-11T02:06:47.677" v="0"/>
        <pc:sldMkLst>
          <pc:docMk/>
          <pc:sldMk cId="1503189854" sldId="309"/>
        </pc:sldMkLst>
        <pc:picChg chg="add mod">
          <ac:chgData name="Shafat Mubin" userId="dc6a1e62-72c0-4c76-8ca7-61486d5983ae" providerId="ADAL" clId="{595ADE02-7C8F-4FE0-92B5-92E6DCE576E9}" dt="2022-08-11T02:06:47.677" v="0"/>
          <ac:picMkLst>
            <pc:docMk/>
            <pc:sldMk cId="1503189854" sldId="309"/>
            <ac:picMk id="5" creationId="{DD823C29-CC06-2341-B331-E4C8F42041F7}"/>
          </ac:picMkLst>
        </pc:picChg>
      </pc:sldChg>
      <pc:sldChg chg="addSp modSp del modTransition">
        <pc:chgData name="Shafat Mubin" userId="dc6a1e62-72c0-4c76-8ca7-61486d5983ae" providerId="ADAL" clId="{595ADE02-7C8F-4FE0-92B5-92E6DCE576E9}" dt="2022-08-11T03:03:01.656" v="27" actId="47"/>
        <pc:sldMkLst>
          <pc:docMk/>
          <pc:sldMk cId="3168886852" sldId="318"/>
        </pc:sldMkLst>
        <pc:picChg chg="add mod">
          <ac:chgData name="Shafat Mubin" userId="dc6a1e62-72c0-4c76-8ca7-61486d5983ae" providerId="ADAL" clId="{595ADE02-7C8F-4FE0-92B5-92E6DCE576E9}" dt="2022-08-11T02:11:19.531" v="2"/>
          <ac:picMkLst>
            <pc:docMk/>
            <pc:sldMk cId="3168886852" sldId="318"/>
            <ac:picMk id="4" creationId="{F5C709DE-958B-5B61-A221-FE2968417C6E}"/>
          </ac:picMkLst>
        </pc:picChg>
      </pc:sldChg>
      <pc:sldChg chg="addSp modSp add del modTransition">
        <pc:chgData name="Shafat Mubin" userId="dc6a1e62-72c0-4c76-8ca7-61486d5983ae" providerId="ADAL" clId="{595ADE02-7C8F-4FE0-92B5-92E6DCE576E9}" dt="2022-08-11T03:01:47.238" v="26"/>
        <pc:sldMkLst>
          <pc:docMk/>
          <pc:sldMk cId="1048888122" sldId="319"/>
        </pc:sldMkLst>
        <pc:picChg chg="add mod">
          <ac:chgData name="Shafat Mubin" userId="dc6a1e62-72c0-4c76-8ca7-61486d5983ae" providerId="ADAL" clId="{595ADE02-7C8F-4FE0-92B5-92E6DCE576E9}" dt="2022-08-11T02:12:10.911" v="4"/>
          <ac:picMkLst>
            <pc:docMk/>
            <pc:sldMk cId="1048888122" sldId="319"/>
            <ac:picMk id="4" creationId="{9D2C3DFE-5D82-67B0-C785-273B0EA78983}"/>
          </ac:picMkLst>
        </pc:picChg>
      </pc:sldChg>
      <pc:sldChg chg="addSp modSp add del modTransition">
        <pc:chgData name="Shafat Mubin" userId="dc6a1e62-72c0-4c76-8ca7-61486d5983ae" providerId="ADAL" clId="{595ADE02-7C8F-4FE0-92B5-92E6DCE576E9}" dt="2022-08-11T03:01:47.238" v="26"/>
        <pc:sldMkLst>
          <pc:docMk/>
          <pc:sldMk cId="2650729675" sldId="320"/>
        </pc:sldMkLst>
        <pc:picChg chg="add mod">
          <ac:chgData name="Shafat Mubin" userId="dc6a1e62-72c0-4c76-8ca7-61486d5983ae" providerId="ADAL" clId="{595ADE02-7C8F-4FE0-92B5-92E6DCE576E9}" dt="2022-08-11T02:15:05.497" v="6"/>
          <ac:picMkLst>
            <pc:docMk/>
            <pc:sldMk cId="2650729675" sldId="320"/>
            <ac:picMk id="4" creationId="{0834D4FA-533A-D990-2DA8-A74E00E93067}"/>
          </ac:picMkLst>
        </pc:picChg>
      </pc:sldChg>
      <pc:sldChg chg="addSp modSp add del modTransition">
        <pc:chgData name="Shafat Mubin" userId="dc6a1e62-72c0-4c76-8ca7-61486d5983ae" providerId="ADAL" clId="{595ADE02-7C8F-4FE0-92B5-92E6DCE576E9}" dt="2022-08-11T03:01:47.238" v="26"/>
        <pc:sldMkLst>
          <pc:docMk/>
          <pc:sldMk cId="116702034" sldId="321"/>
        </pc:sldMkLst>
        <pc:picChg chg="add mod">
          <ac:chgData name="Shafat Mubin" userId="dc6a1e62-72c0-4c76-8ca7-61486d5983ae" providerId="ADAL" clId="{595ADE02-7C8F-4FE0-92B5-92E6DCE576E9}" dt="2022-08-11T02:17:54.413" v="8"/>
          <ac:picMkLst>
            <pc:docMk/>
            <pc:sldMk cId="116702034" sldId="321"/>
            <ac:picMk id="5" creationId="{6FCF6512-325A-A999-9F52-BF6C41D2E6A7}"/>
          </ac:picMkLst>
        </pc:picChg>
        <pc:inkChg chg="add">
          <ac:chgData name="Shafat Mubin" userId="dc6a1e62-72c0-4c76-8ca7-61486d5983ae" providerId="ADAL" clId="{595ADE02-7C8F-4FE0-92B5-92E6DCE576E9}" dt="2022-08-11T02:17:54.413" v="8"/>
          <ac:inkMkLst>
            <pc:docMk/>
            <pc:sldMk cId="116702034" sldId="321"/>
            <ac:inkMk id="4" creationId="{73991A45-E151-C725-0ED2-C1ACDC3A5A7E}"/>
          </ac:inkMkLst>
        </pc:inkChg>
      </pc:sldChg>
      <pc:sldChg chg="addSp modSp">
        <pc:chgData name="Shafat Mubin" userId="dc6a1e62-72c0-4c76-8ca7-61486d5983ae" providerId="ADAL" clId="{595ADE02-7C8F-4FE0-92B5-92E6DCE576E9}" dt="2022-08-11T02:06:47.677" v="0"/>
        <pc:sldMkLst>
          <pc:docMk/>
          <pc:sldMk cId="3095588800" sldId="322"/>
        </pc:sldMkLst>
        <pc:picChg chg="add mod">
          <ac:chgData name="Shafat Mubin" userId="dc6a1e62-72c0-4c76-8ca7-61486d5983ae" providerId="ADAL" clId="{595ADE02-7C8F-4FE0-92B5-92E6DCE576E9}" dt="2022-08-11T02:06:47.677" v="0"/>
          <ac:picMkLst>
            <pc:docMk/>
            <pc:sldMk cId="3095588800" sldId="322"/>
            <ac:picMk id="3" creationId="{C3811CB6-9046-69D8-84BA-D632F3B5A01B}"/>
          </ac:picMkLst>
        </pc:picChg>
      </pc:sldChg>
      <pc:sldChg chg="add">
        <pc:chgData name="Shafat Mubin" userId="dc6a1e62-72c0-4c76-8ca7-61486d5983ae" providerId="ADAL" clId="{595ADE02-7C8F-4FE0-92B5-92E6DCE576E9}" dt="2022-08-11T03:01:47.238" v="26"/>
        <pc:sldMkLst>
          <pc:docMk/>
          <pc:sldMk cId="1388274642" sldId="323"/>
        </pc:sldMkLst>
      </pc:sldChg>
      <pc:sldChg chg="addSp modSp del modTransition">
        <pc:chgData name="Shafat Mubin" userId="dc6a1e62-72c0-4c76-8ca7-61486d5983ae" providerId="ADAL" clId="{595ADE02-7C8F-4FE0-92B5-92E6DCE576E9}" dt="2022-08-11T03:01:39.838" v="25" actId="47"/>
        <pc:sldMkLst>
          <pc:docMk/>
          <pc:sldMk cId="3814071581" sldId="323"/>
        </pc:sldMkLst>
        <pc:picChg chg="add mod">
          <ac:chgData name="Shafat Mubin" userId="dc6a1e62-72c0-4c76-8ca7-61486d5983ae" providerId="ADAL" clId="{595ADE02-7C8F-4FE0-92B5-92E6DCE576E9}" dt="2022-08-11T02:18:58.770" v="10"/>
          <ac:picMkLst>
            <pc:docMk/>
            <pc:sldMk cId="3814071581" sldId="323"/>
            <ac:picMk id="4" creationId="{C4950607-F22A-0DE6-5C80-D0B399E6B402}"/>
          </ac:picMkLst>
        </pc:picChg>
      </pc:sldChg>
      <pc:sldChg chg="addSp modSp del modTransition">
        <pc:chgData name="Shafat Mubin" userId="dc6a1e62-72c0-4c76-8ca7-61486d5983ae" providerId="ADAL" clId="{595ADE02-7C8F-4FE0-92B5-92E6DCE576E9}" dt="2022-08-11T03:01:39.838" v="25" actId="47"/>
        <pc:sldMkLst>
          <pc:docMk/>
          <pc:sldMk cId="104122252" sldId="324"/>
        </pc:sldMkLst>
        <pc:picChg chg="add mod">
          <ac:chgData name="Shafat Mubin" userId="dc6a1e62-72c0-4c76-8ca7-61486d5983ae" providerId="ADAL" clId="{595ADE02-7C8F-4FE0-92B5-92E6DCE576E9}" dt="2022-08-11T02:21:19.800" v="12"/>
          <ac:picMkLst>
            <pc:docMk/>
            <pc:sldMk cId="104122252" sldId="324"/>
            <ac:picMk id="4" creationId="{210C92E4-60F0-39AE-7A3D-0C66A29ACD77}"/>
          </ac:picMkLst>
        </pc:picChg>
      </pc:sldChg>
      <pc:sldChg chg="add">
        <pc:chgData name="Shafat Mubin" userId="dc6a1e62-72c0-4c76-8ca7-61486d5983ae" providerId="ADAL" clId="{595ADE02-7C8F-4FE0-92B5-92E6DCE576E9}" dt="2022-08-11T03:01:47.238" v="26"/>
        <pc:sldMkLst>
          <pc:docMk/>
          <pc:sldMk cId="3814071581" sldId="324"/>
        </pc:sldMkLst>
      </pc:sldChg>
      <pc:sldChg chg="add">
        <pc:chgData name="Shafat Mubin" userId="dc6a1e62-72c0-4c76-8ca7-61486d5983ae" providerId="ADAL" clId="{595ADE02-7C8F-4FE0-92B5-92E6DCE576E9}" dt="2022-08-11T03:01:47.238" v="26"/>
        <pc:sldMkLst>
          <pc:docMk/>
          <pc:sldMk cId="104122252" sldId="325"/>
        </pc:sldMkLst>
      </pc:sldChg>
      <pc:sldChg chg="addSp modSp del modTransition">
        <pc:chgData name="Shafat Mubin" userId="dc6a1e62-72c0-4c76-8ca7-61486d5983ae" providerId="ADAL" clId="{595ADE02-7C8F-4FE0-92B5-92E6DCE576E9}" dt="2022-08-11T03:01:39.838" v="25" actId="47"/>
        <pc:sldMkLst>
          <pc:docMk/>
          <pc:sldMk cId="3915176750" sldId="325"/>
        </pc:sldMkLst>
        <pc:picChg chg="add mod">
          <ac:chgData name="Shafat Mubin" userId="dc6a1e62-72c0-4c76-8ca7-61486d5983ae" providerId="ADAL" clId="{595ADE02-7C8F-4FE0-92B5-92E6DCE576E9}" dt="2022-08-11T02:22:06.631" v="14"/>
          <ac:picMkLst>
            <pc:docMk/>
            <pc:sldMk cId="3915176750" sldId="325"/>
            <ac:picMk id="4" creationId="{2A5ADADA-F60D-03E6-6C07-FC173B5748B8}"/>
          </ac:picMkLst>
        </pc:picChg>
      </pc:sldChg>
      <pc:sldChg chg="addSp modSp del modTransition">
        <pc:chgData name="Shafat Mubin" userId="dc6a1e62-72c0-4c76-8ca7-61486d5983ae" providerId="ADAL" clId="{595ADE02-7C8F-4FE0-92B5-92E6DCE576E9}" dt="2022-08-11T03:01:39.838" v="25" actId="47"/>
        <pc:sldMkLst>
          <pc:docMk/>
          <pc:sldMk cId="1880883863" sldId="326"/>
        </pc:sldMkLst>
        <pc:picChg chg="add mod">
          <ac:chgData name="Shafat Mubin" userId="dc6a1e62-72c0-4c76-8ca7-61486d5983ae" providerId="ADAL" clId="{595ADE02-7C8F-4FE0-92B5-92E6DCE576E9}" dt="2022-08-11T02:26:36.802" v="16"/>
          <ac:picMkLst>
            <pc:docMk/>
            <pc:sldMk cId="1880883863" sldId="326"/>
            <ac:picMk id="4" creationId="{E17B7787-481D-B0B5-1B83-15A3BB14E3A9}"/>
          </ac:picMkLst>
        </pc:picChg>
      </pc:sldChg>
      <pc:sldChg chg="add">
        <pc:chgData name="Shafat Mubin" userId="dc6a1e62-72c0-4c76-8ca7-61486d5983ae" providerId="ADAL" clId="{595ADE02-7C8F-4FE0-92B5-92E6DCE576E9}" dt="2022-08-11T03:01:47.238" v="26"/>
        <pc:sldMkLst>
          <pc:docMk/>
          <pc:sldMk cId="3915176750" sldId="326"/>
        </pc:sldMkLst>
      </pc:sldChg>
      <pc:sldChg chg="add">
        <pc:chgData name="Shafat Mubin" userId="dc6a1e62-72c0-4c76-8ca7-61486d5983ae" providerId="ADAL" clId="{595ADE02-7C8F-4FE0-92B5-92E6DCE576E9}" dt="2022-08-11T03:01:47.238" v="26"/>
        <pc:sldMkLst>
          <pc:docMk/>
          <pc:sldMk cId="1880883863" sldId="327"/>
        </pc:sldMkLst>
      </pc:sldChg>
      <pc:sldChg chg="addSp modSp del modTransition">
        <pc:chgData name="Shafat Mubin" userId="dc6a1e62-72c0-4c76-8ca7-61486d5983ae" providerId="ADAL" clId="{595ADE02-7C8F-4FE0-92B5-92E6DCE576E9}" dt="2022-08-11T03:01:39.838" v="25" actId="47"/>
        <pc:sldMkLst>
          <pc:docMk/>
          <pc:sldMk cId="3674249250" sldId="327"/>
        </pc:sldMkLst>
        <pc:picChg chg="add mod">
          <ac:chgData name="Shafat Mubin" userId="dc6a1e62-72c0-4c76-8ca7-61486d5983ae" providerId="ADAL" clId="{595ADE02-7C8F-4FE0-92B5-92E6DCE576E9}" dt="2022-08-11T02:31:24.546" v="18"/>
          <ac:picMkLst>
            <pc:docMk/>
            <pc:sldMk cId="3674249250" sldId="327"/>
            <ac:picMk id="14" creationId="{0ACECA0E-AF63-B23C-1602-65240074DE31}"/>
          </ac:picMkLst>
        </pc:picChg>
        <pc:inkChg chg="add">
          <ac:chgData name="Shafat Mubin" userId="dc6a1e62-72c0-4c76-8ca7-61486d5983ae" providerId="ADAL" clId="{595ADE02-7C8F-4FE0-92B5-92E6DCE576E9}" dt="2022-08-11T02:31:24.546" v="18"/>
          <ac:inkMkLst>
            <pc:docMk/>
            <pc:sldMk cId="3674249250" sldId="327"/>
            <ac:inkMk id="4" creationId="{30ECCFC4-E6A6-927E-C220-4846FFF92085}"/>
          </ac:inkMkLst>
        </pc:inkChg>
      </pc:sldChg>
      <pc:sldChg chg="addSp modSp del modTransition">
        <pc:chgData name="Shafat Mubin" userId="dc6a1e62-72c0-4c76-8ca7-61486d5983ae" providerId="ADAL" clId="{595ADE02-7C8F-4FE0-92B5-92E6DCE576E9}" dt="2022-08-11T03:01:39.838" v="25" actId="47"/>
        <pc:sldMkLst>
          <pc:docMk/>
          <pc:sldMk cId="2893814526" sldId="328"/>
        </pc:sldMkLst>
        <pc:picChg chg="add mod">
          <ac:chgData name="Shafat Mubin" userId="dc6a1e62-72c0-4c76-8ca7-61486d5983ae" providerId="ADAL" clId="{595ADE02-7C8F-4FE0-92B5-92E6DCE576E9}" dt="2022-08-11T02:33:04.276" v="20"/>
          <ac:picMkLst>
            <pc:docMk/>
            <pc:sldMk cId="2893814526" sldId="328"/>
            <ac:picMk id="5" creationId="{D1EC2C8D-9F10-705B-EAA0-4449082641DF}"/>
          </ac:picMkLst>
        </pc:picChg>
        <pc:inkChg chg="add">
          <ac:chgData name="Shafat Mubin" userId="dc6a1e62-72c0-4c76-8ca7-61486d5983ae" providerId="ADAL" clId="{595ADE02-7C8F-4FE0-92B5-92E6DCE576E9}" dt="2022-08-11T02:33:04.276" v="20"/>
          <ac:inkMkLst>
            <pc:docMk/>
            <pc:sldMk cId="2893814526" sldId="328"/>
            <ac:inkMk id="4" creationId="{3594491B-4A21-5F0E-218C-1A9DCF58A7C8}"/>
          </ac:inkMkLst>
        </pc:inkChg>
      </pc:sldChg>
      <pc:sldChg chg="add">
        <pc:chgData name="Shafat Mubin" userId="dc6a1e62-72c0-4c76-8ca7-61486d5983ae" providerId="ADAL" clId="{595ADE02-7C8F-4FE0-92B5-92E6DCE576E9}" dt="2022-08-11T03:01:47.238" v="26"/>
        <pc:sldMkLst>
          <pc:docMk/>
          <pc:sldMk cId="3674249250" sldId="328"/>
        </pc:sldMkLst>
      </pc:sldChg>
      <pc:sldChg chg="addSp modSp del modTransition">
        <pc:chgData name="Shafat Mubin" userId="dc6a1e62-72c0-4c76-8ca7-61486d5983ae" providerId="ADAL" clId="{595ADE02-7C8F-4FE0-92B5-92E6DCE576E9}" dt="2022-08-11T03:01:39.838" v="25" actId="47"/>
        <pc:sldMkLst>
          <pc:docMk/>
          <pc:sldMk cId="2637229388" sldId="329"/>
        </pc:sldMkLst>
        <pc:picChg chg="add mod">
          <ac:chgData name="Shafat Mubin" userId="dc6a1e62-72c0-4c76-8ca7-61486d5983ae" providerId="ADAL" clId="{595ADE02-7C8F-4FE0-92B5-92E6DCE576E9}" dt="2022-08-11T02:35:01.606" v="22"/>
          <ac:picMkLst>
            <pc:docMk/>
            <pc:sldMk cId="2637229388" sldId="329"/>
            <ac:picMk id="4" creationId="{E322ECC8-961A-C6E2-0A03-CB39F61E647B}"/>
          </ac:picMkLst>
        </pc:picChg>
      </pc:sldChg>
      <pc:sldChg chg="add">
        <pc:chgData name="Shafat Mubin" userId="dc6a1e62-72c0-4c76-8ca7-61486d5983ae" providerId="ADAL" clId="{595ADE02-7C8F-4FE0-92B5-92E6DCE576E9}" dt="2022-08-11T03:01:47.238" v="26"/>
        <pc:sldMkLst>
          <pc:docMk/>
          <pc:sldMk cId="2893814526" sldId="329"/>
        </pc:sldMkLst>
      </pc:sldChg>
      <pc:sldChg chg="addSp modSp del modTransition">
        <pc:chgData name="Shafat Mubin" userId="dc6a1e62-72c0-4c76-8ca7-61486d5983ae" providerId="ADAL" clId="{595ADE02-7C8F-4FE0-92B5-92E6DCE576E9}" dt="2022-08-11T03:01:39.838" v="25" actId="47"/>
        <pc:sldMkLst>
          <pc:docMk/>
          <pc:sldMk cId="808077404" sldId="330"/>
        </pc:sldMkLst>
        <pc:picChg chg="add mod">
          <ac:chgData name="Shafat Mubin" userId="dc6a1e62-72c0-4c76-8ca7-61486d5983ae" providerId="ADAL" clId="{595ADE02-7C8F-4FE0-92B5-92E6DCE576E9}" dt="2022-08-11T02:40:21.976" v="24"/>
          <ac:picMkLst>
            <pc:docMk/>
            <pc:sldMk cId="808077404" sldId="330"/>
            <ac:picMk id="6" creationId="{4C2AB153-E9E1-F9B8-7603-15590F1AD99D}"/>
          </ac:picMkLst>
        </pc:picChg>
        <pc:inkChg chg="add">
          <ac:chgData name="Shafat Mubin" userId="dc6a1e62-72c0-4c76-8ca7-61486d5983ae" providerId="ADAL" clId="{595ADE02-7C8F-4FE0-92B5-92E6DCE576E9}" dt="2022-08-11T02:40:21.976" v="24"/>
          <ac:inkMkLst>
            <pc:docMk/>
            <pc:sldMk cId="808077404" sldId="330"/>
            <ac:inkMk id="4" creationId="{5EC62461-E391-6BE7-3886-7C703EA75DCB}"/>
          </ac:inkMkLst>
        </pc:inkChg>
      </pc:sldChg>
      <pc:sldChg chg="add">
        <pc:chgData name="Shafat Mubin" userId="dc6a1e62-72c0-4c76-8ca7-61486d5983ae" providerId="ADAL" clId="{595ADE02-7C8F-4FE0-92B5-92E6DCE576E9}" dt="2022-08-11T03:01:47.238" v="26"/>
        <pc:sldMkLst>
          <pc:docMk/>
          <pc:sldMk cId="2637229388" sldId="330"/>
        </pc:sldMkLst>
      </pc:sldChg>
      <pc:sldChg chg="add">
        <pc:chgData name="Shafat Mubin" userId="dc6a1e62-72c0-4c76-8ca7-61486d5983ae" providerId="ADAL" clId="{595ADE02-7C8F-4FE0-92B5-92E6DCE576E9}" dt="2022-08-11T03:01:47.238" v="26"/>
        <pc:sldMkLst>
          <pc:docMk/>
          <pc:sldMk cId="808077404" sldId="331"/>
        </pc:sldMkLst>
      </pc:sldChg>
      <pc:sldChg chg="del">
        <pc:chgData name="Shafat Mubin" userId="dc6a1e62-72c0-4c76-8ca7-61486d5983ae" providerId="ADAL" clId="{595ADE02-7C8F-4FE0-92B5-92E6DCE576E9}" dt="2022-08-11T03:01:39.838" v="25" actId="47"/>
        <pc:sldMkLst>
          <pc:docMk/>
          <pc:sldMk cId="1884955542" sldId="331"/>
        </pc:sldMkLst>
      </pc:sldChg>
      <pc:sldChg chg="del">
        <pc:chgData name="Shafat Mubin" userId="dc6a1e62-72c0-4c76-8ca7-61486d5983ae" providerId="ADAL" clId="{595ADE02-7C8F-4FE0-92B5-92E6DCE576E9}" dt="2022-08-11T03:01:39.838" v="25" actId="47"/>
        <pc:sldMkLst>
          <pc:docMk/>
          <pc:sldMk cId="1062568922" sldId="332"/>
        </pc:sldMkLst>
      </pc:sldChg>
      <pc:sldChg chg="add">
        <pc:chgData name="Shafat Mubin" userId="dc6a1e62-72c0-4c76-8ca7-61486d5983ae" providerId="ADAL" clId="{595ADE02-7C8F-4FE0-92B5-92E6DCE576E9}" dt="2022-08-11T03:01:47.238" v="26"/>
        <pc:sldMkLst>
          <pc:docMk/>
          <pc:sldMk cId="1884955542" sldId="332"/>
        </pc:sldMkLst>
      </pc:sldChg>
      <pc:sldChg chg="add">
        <pc:chgData name="Shafat Mubin" userId="dc6a1e62-72c0-4c76-8ca7-61486d5983ae" providerId="ADAL" clId="{595ADE02-7C8F-4FE0-92B5-92E6DCE576E9}" dt="2022-08-11T03:01:47.238" v="26"/>
        <pc:sldMkLst>
          <pc:docMk/>
          <pc:sldMk cId="1062568922" sldId="333"/>
        </pc:sldMkLst>
      </pc:sldChg>
      <pc:sldChg chg="del">
        <pc:chgData name="Shafat Mubin" userId="dc6a1e62-72c0-4c76-8ca7-61486d5983ae" providerId="ADAL" clId="{595ADE02-7C8F-4FE0-92B5-92E6DCE576E9}" dt="2022-08-11T03:01:39.838" v="25" actId="47"/>
        <pc:sldMkLst>
          <pc:docMk/>
          <pc:sldMk cId="3810788258" sldId="333"/>
        </pc:sldMkLst>
      </pc:sldChg>
      <pc:sldChg chg="add">
        <pc:chgData name="Shafat Mubin" userId="dc6a1e62-72c0-4c76-8ca7-61486d5983ae" providerId="ADAL" clId="{595ADE02-7C8F-4FE0-92B5-92E6DCE576E9}" dt="2022-08-11T03:01:47.238" v="26"/>
        <pc:sldMkLst>
          <pc:docMk/>
          <pc:sldMk cId="3810788258" sldId="334"/>
        </pc:sldMkLst>
      </pc:sldChg>
      <pc:sldChg chg="add del">
        <pc:chgData name="Shafat Mubin" userId="dc6a1e62-72c0-4c76-8ca7-61486d5983ae" providerId="ADAL" clId="{595ADE02-7C8F-4FE0-92B5-92E6DCE576E9}" dt="2022-08-11T03:01:47.238" v="26"/>
        <pc:sldMkLst>
          <pc:docMk/>
          <pc:sldMk cId="2328275276" sldId="335"/>
        </pc:sldMkLst>
      </pc:sldChg>
      <pc:sldChg chg="add del">
        <pc:chgData name="Shafat Mubin" userId="dc6a1e62-72c0-4c76-8ca7-61486d5983ae" providerId="ADAL" clId="{595ADE02-7C8F-4FE0-92B5-92E6DCE576E9}" dt="2022-08-11T03:01:47.238" v="26"/>
        <pc:sldMkLst>
          <pc:docMk/>
          <pc:sldMk cId="2038983879" sldId="337"/>
        </pc:sldMkLst>
      </pc:sldChg>
      <pc:sldChg chg="add del">
        <pc:chgData name="Shafat Mubin" userId="dc6a1e62-72c0-4c76-8ca7-61486d5983ae" providerId="ADAL" clId="{595ADE02-7C8F-4FE0-92B5-92E6DCE576E9}" dt="2022-08-11T03:01:47.238" v="26"/>
        <pc:sldMkLst>
          <pc:docMk/>
          <pc:sldMk cId="758289518" sldId="338"/>
        </pc:sldMkLst>
      </pc:sldChg>
      <pc:sldChg chg="add del">
        <pc:chgData name="Shafat Mubin" userId="dc6a1e62-72c0-4c76-8ca7-61486d5983ae" providerId="ADAL" clId="{595ADE02-7C8F-4FE0-92B5-92E6DCE576E9}" dt="2022-08-11T03:01:47.238" v="26"/>
        <pc:sldMkLst>
          <pc:docMk/>
          <pc:sldMk cId="4217223035" sldId="340"/>
        </pc:sldMkLst>
      </pc:sldChg>
      <pc:sldChg chg="add del">
        <pc:chgData name="Shafat Mubin" userId="dc6a1e62-72c0-4c76-8ca7-61486d5983ae" providerId="ADAL" clId="{595ADE02-7C8F-4FE0-92B5-92E6DCE576E9}" dt="2022-08-11T03:01:47.238" v="26"/>
        <pc:sldMkLst>
          <pc:docMk/>
          <pc:sldMk cId="451977315" sldId="341"/>
        </pc:sldMkLst>
      </pc:sldChg>
      <pc:sldChg chg="add del">
        <pc:chgData name="Shafat Mubin" userId="dc6a1e62-72c0-4c76-8ca7-61486d5983ae" providerId="ADAL" clId="{595ADE02-7C8F-4FE0-92B5-92E6DCE576E9}" dt="2022-08-11T03:01:47.238" v="26"/>
        <pc:sldMkLst>
          <pc:docMk/>
          <pc:sldMk cId="290924818" sldId="342"/>
        </pc:sldMkLst>
      </pc:sldChg>
      <pc:sldChg chg="add del">
        <pc:chgData name="Shafat Mubin" userId="dc6a1e62-72c0-4c76-8ca7-61486d5983ae" providerId="ADAL" clId="{595ADE02-7C8F-4FE0-92B5-92E6DCE576E9}" dt="2022-08-11T03:01:47.238" v="26"/>
        <pc:sldMkLst>
          <pc:docMk/>
          <pc:sldMk cId="3833050026" sldId="343"/>
        </pc:sldMkLst>
      </pc:sldChg>
      <pc:sldChg chg="add del">
        <pc:chgData name="Shafat Mubin" userId="dc6a1e62-72c0-4c76-8ca7-61486d5983ae" providerId="ADAL" clId="{595ADE02-7C8F-4FE0-92B5-92E6DCE576E9}" dt="2022-08-11T03:01:47.238" v="26"/>
        <pc:sldMkLst>
          <pc:docMk/>
          <pc:sldMk cId="3390786878" sldId="344"/>
        </pc:sldMkLst>
      </pc:sldChg>
      <pc:sldChg chg="add del">
        <pc:chgData name="Shafat Mubin" userId="dc6a1e62-72c0-4c76-8ca7-61486d5983ae" providerId="ADAL" clId="{595ADE02-7C8F-4FE0-92B5-92E6DCE576E9}" dt="2022-08-11T03:01:47.238" v="26"/>
        <pc:sldMkLst>
          <pc:docMk/>
          <pc:sldMk cId="1241631540" sldId="345"/>
        </pc:sldMkLst>
      </pc:sldChg>
      <pc:sldChg chg="add del">
        <pc:chgData name="Shafat Mubin" userId="dc6a1e62-72c0-4c76-8ca7-61486d5983ae" providerId="ADAL" clId="{595ADE02-7C8F-4FE0-92B5-92E6DCE576E9}" dt="2022-08-11T03:01:47.238" v="26"/>
        <pc:sldMkLst>
          <pc:docMk/>
          <pc:sldMk cId="2263780396" sldId="346"/>
        </pc:sldMkLst>
      </pc:sldChg>
      <pc:sldChg chg="add del">
        <pc:chgData name="Shafat Mubin" userId="dc6a1e62-72c0-4c76-8ca7-61486d5983ae" providerId="ADAL" clId="{595ADE02-7C8F-4FE0-92B5-92E6DCE576E9}" dt="2022-08-11T03:01:47.238" v="26"/>
        <pc:sldMkLst>
          <pc:docMk/>
          <pc:sldMk cId="938548588" sldId="347"/>
        </pc:sldMkLst>
      </pc:sldChg>
      <pc:sldChg chg="add del">
        <pc:chgData name="Shafat Mubin" userId="dc6a1e62-72c0-4c76-8ca7-61486d5983ae" providerId="ADAL" clId="{595ADE02-7C8F-4FE0-92B5-92E6DCE576E9}" dt="2022-08-11T03:01:47.238" v="26"/>
        <pc:sldMkLst>
          <pc:docMk/>
          <pc:sldMk cId="2553587746" sldId="348"/>
        </pc:sldMkLst>
      </pc:sldChg>
      <pc:sldChg chg="add del">
        <pc:chgData name="Shafat Mubin" userId="dc6a1e62-72c0-4c76-8ca7-61486d5983ae" providerId="ADAL" clId="{595ADE02-7C8F-4FE0-92B5-92E6DCE576E9}" dt="2022-08-11T03:01:47.238" v="26"/>
        <pc:sldMkLst>
          <pc:docMk/>
          <pc:sldMk cId="1152052434" sldId="349"/>
        </pc:sldMkLst>
      </pc:sldChg>
      <pc:sldChg chg="add del">
        <pc:chgData name="Shafat Mubin" userId="dc6a1e62-72c0-4c76-8ca7-61486d5983ae" providerId="ADAL" clId="{595ADE02-7C8F-4FE0-92B5-92E6DCE576E9}" dt="2022-08-11T03:01:47.238" v="26"/>
        <pc:sldMkLst>
          <pc:docMk/>
          <pc:sldMk cId="1731377888" sldId="350"/>
        </pc:sldMkLst>
      </pc:sldChg>
      <pc:sldChg chg="add del">
        <pc:chgData name="Shafat Mubin" userId="dc6a1e62-72c0-4c76-8ca7-61486d5983ae" providerId="ADAL" clId="{595ADE02-7C8F-4FE0-92B5-92E6DCE576E9}" dt="2022-08-11T03:01:47.238" v="26"/>
        <pc:sldMkLst>
          <pc:docMk/>
          <pc:sldMk cId="785932928" sldId="351"/>
        </pc:sldMkLst>
      </pc:sldChg>
      <pc:sldChg chg="add del">
        <pc:chgData name="Shafat Mubin" userId="dc6a1e62-72c0-4c76-8ca7-61486d5983ae" providerId="ADAL" clId="{595ADE02-7C8F-4FE0-92B5-92E6DCE576E9}" dt="2022-08-11T03:01:47.238" v="26"/>
        <pc:sldMkLst>
          <pc:docMk/>
          <pc:sldMk cId="3914341907" sldId="352"/>
        </pc:sldMkLst>
      </pc:sldChg>
      <pc:sldChg chg="add del">
        <pc:chgData name="Shafat Mubin" userId="dc6a1e62-72c0-4c76-8ca7-61486d5983ae" providerId="ADAL" clId="{595ADE02-7C8F-4FE0-92B5-92E6DCE576E9}" dt="2022-08-11T03:01:47.238" v="26"/>
        <pc:sldMkLst>
          <pc:docMk/>
          <pc:sldMk cId="3475002595" sldId="353"/>
        </pc:sldMkLst>
      </pc:sldChg>
      <pc:sldChg chg="add del">
        <pc:chgData name="Shafat Mubin" userId="dc6a1e62-72c0-4c76-8ca7-61486d5983ae" providerId="ADAL" clId="{595ADE02-7C8F-4FE0-92B5-92E6DCE576E9}" dt="2022-08-11T03:01:47.238" v="26"/>
        <pc:sldMkLst>
          <pc:docMk/>
          <pc:sldMk cId="2241459828" sldId="354"/>
        </pc:sldMkLst>
      </pc:sldChg>
      <pc:sldChg chg="add del">
        <pc:chgData name="Shafat Mubin" userId="dc6a1e62-72c0-4c76-8ca7-61486d5983ae" providerId="ADAL" clId="{595ADE02-7C8F-4FE0-92B5-92E6DCE576E9}" dt="2022-08-11T03:01:47.238" v="26"/>
        <pc:sldMkLst>
          <pc:docMk/>
          <pc:sldMk cId="6731100" sldId="355"/>
        </pc:sldMkLst>
      </pc:sldChg>
      <pc:sldChg chg="add del">
        <pc:chgData name="Shafat Mubin" userId="dc6a1e62-72c0-4c76-8ca7-61486d5983ae" providerId="ADAL" clId="{595ADE02-7C8F-4FE0-92B5-92E6DCE576E9}" dt="2022-08-11T03:01:47.238" v="26"/>
        <pc:sldMkLst>
          <pc:docMk/>
          <pc:sldMk cId="1639182586" sldId="356"/>
        </pc:sldMkLst>
      </pc:sldChg>
      <pc:sldChg chg="add del">
        <pc:chgData name="Shafat Mubin" userId="dc6a1e62-72c0-4c76-8ca7-61486d5983ae" providerId="ADAL" clId="{595ADE02-7C8F-4FE0-92B5-92E6DCE576E9}" dt="2022-08-11T03:01:47.238" v="26"/>
        <pc:sldMkLst>
          <pc:docMk/>
          <pc:sldMk cId="2839281715" sldId="357"/>
        </pc:sldMkLst>
      </pc:sldChg>
      <pc:sldChg chg="add del">
        <pc:chgData name="Shafat Mubin" userId="dc6a1e62-72c0-4c76-8ca7-61486d5983ae" providerId="ADAL" clId="{595ADE02-7C8F-4FE0-92B5-92E6DCE576E9}" dt="2022-08-11T03:01:47.238" v="26"/>
        <pc:sldMkLst>
          <pc:docMk/>
          <pc:sldMk cId="68337164" sldId="358"/>
        </pc:sldMkLst>
      </pc:sldChg>
      <pc:sldChg chg="add del">
        <pc:chgData name="Shafat Mubin" userId="dc6a1e62-72c0-4c76-8ca7-61486d5983ae" providerId="ADAL" clId="{595ADE02-7C8F-4FE0-92B5-92E6DCE576E9}" dt="2022-08-11T03:01:47.238" v="26"/>
        <pc:sldMkLst>
          <pc:docMk/>
          <pc:sldMk cId="716269560" sldId="359"/>
        </pc:sldMkLst>
      </pc:sldChg>
    </pc:docChg>
  </pc:docChgLst>
  <pc:docChgLst>
    <pc:chgData name="Shafat Mubin" userId="dc6a1e62-72c0-4c76-8ca7-61486d5983ae" providerId="ADAL" clId="{7F99AE3B-37D1-4BD8-B13E-85ADDA9E2C7E}"/>
    <pc:docChg chg="modSld">
      <pc:chgData name="Shafat Mubin" userId="dc6a1e62-72c0-4c76-8ca7-61486d5983ae" providerId="ADAL" clId="{7F99AE3B-37D1-4BD8-B13E-85ADDA9E2C7E}" dt="2022-08-12T05:39:03.634" v="22" actId="113"/>
      <pc:docMkLst>
        <pc:docMk/>
      </pc:docMkLst>
      <pc:sldChg chg="delSp modTransition modAnim">
        <pc:chgData name="Shafat Mubin" userId="dc6a1e62-72c0-4c76-8ca7-61486d5983ae" providerId="ADAL" clId="{7F99AE3B-37D1-4BD8-B13E-85ADDA9E2C7E}" dt="2022-08-12T05:38:22.321" v="2"/>
        <pc:sldMkLst>
          <pc:docMk/>
          <pc:sldMk cId="3127667282" sldId="257"/>
        </pc:sldMkLst>
        <pc:picChg chg="del">
          <ac:chgData name="Shafat Mubin" userId="dc6a1e62-72c0-4c76-8ca7-61486d5983ae" providerId="ADAL" clId="{7F99AE3B-37D1-4BD8-B13E-85ADDA9E2C7E}" dt="2022-08-12T05:38:22.321" v="2"/>
          <ac:picMkLst>
            <pc:docMk/>
            <pc:sldMk cId="3127667282" sldId="257"/>
            <ac:picMk id="2" creationId="{F442C8A7-A285-C180-D80E-0C80DAE2EF3D}"/>
          </ac:picMkLst>
        </pc:picChg>
      </pc:sldChg>
      <pc:sldChg chg="delSp modSp mod modTransition modAnim">
        <pc:chgData name="Shafat Mubin" userId="dc6a1e62-72c0-4c76-8ca7-61486d5983ae" providerId="ADAL" clId="{7F99AE3B-37D1-4BD8-B13E-85ADDA9E2C7E}" dt="2022-08-12T05:39:03.634" v="22" actId="113"/>
        <pc:sldMkLst>
          <pc:docMk/>
          <pc:sldMk cId="311680846" sldId="258"/>
        </pc:sldMkLst>
        <pc:spChg chg="mod">
          <ac:chgData name="Shafat Mubin" userId="dc6a1e62-72c0-4c76-8ca7-61486d5983ae" providerId="ADAL" clId="{7F99AE3B-37D1-4BD8-B13E-85ADDA9E2C7E}" dt="2022-08-12T05:39:03.634" v="22" actId="113"/>
          <ac:spMkLst>
            <pc:docMk/>
            <pc:sldMk cId="311680846" sldId="258"/>
            <ac:spMk id="2" creationId="{00000000-0000-0000-0000-000000000000}"/>
          </ac:spMkLst>
        </pc:spChg>
        <pc:picChg chg="del">
          <ac:chgData name="Shafat Mubin" userId="dc6a1e62-72c0-4c76-8ca7-61486d5983ae" providerId="ADAL" clId="{7F99AE3B-37D1-4BD8-B13E-85ADDA9E2C7E}" dt="2022-08-12T05:38:22.321" v="2"/>
          <ac:picMkLst>
            <pc:docMk/>
            <pc:sldMk cId="311680846" sldId="258"/>
            <ac:picMk id="3" creationId="{145B019C-C40A-CC01-D715-175BD0D16F8B}"/>
          </ac:picMkLst>
        </pc:picChg>
      </pc:sldChg>
      <pc:sldChg chg="delSp modTransition modAnim">
        <pc:chgData name="Shafat Mubin" userId="dc6a1e62-72c0-4c76-8ca7-61486d5983ae" providerId="ADAL" clId="{7F99AE3B-37D1-4BD8-B13E-85ADDA9E2C7E}" dt="2022-08-12T05:38:22.321" v="2"/>
        <pc:sldMkLst>
          <pc:docMk/>
          <pc:sldMk cId="160884082" sldId="290"/>
        </pc:sldMkLst>
        <pc:picChg chg="del">
          <ac:chgData name="Shafat Mubin" userId="dc6a1e62-72c0-4c76-8ca7-61486d5983ae" providerId="ADAL" clId="{7F99AE3B-37D1-4BD8-B13E-85ADDA9E2C7E}" dt="2022-08-12T05:38:22.321" v="2"/>
          <ac:picMkLst>
            <pc:docMk/>
            <pc:sldMk cId="160884082" sldId="290"/>
            <ac:picMk id="2" creationId="{0797D9A0-6977-C45B-C865-073286682BB3}"/>
          </ac:picMkLst>
        </pc:picChg>
      </pc:sldChg>
      <pc:sldChg chg="delSp modTransition modAnim">
        <pc:chgData name="Shafat Mubin" userId="dc6a1e62-72c0-4c76-8ca7-61486d5983ae" providerId="ADAL" clId="{7F99AE3B-37D1-4BD8-B13E-85ADDA9E2C7E}" dt="2022-08-12T05:38:22.321" v="2"/>
        <pc:sldMkLst>
          <pc:docMk/>
          <pc:sldMk cId="3376131513" sldId="291"/>
        </pc:sldMkLst>
        <pc:picChg chg="del">
          <ac:chgData name="Shafat Mubin" userId="dc6a1e62-72c0-4c76-8ca7-61486d5983ae" providerId="ADAL" clId="{7F99AE3B-37D1-4BD8-B13E-85ADDA9E2C7E}" dt="2022-08-12T05:38:22.321" v="2"/>
          <ac:picMkLst>
            <pc:docMk/>
            <pc:sldMk cId="3376131513" sldId="291"/>
            <ac:picMk id="2" creationId="{6B655CE4-FE1C-7AA5-46CB-632CAB2183C7}"/>
          </ac:picMkLst>
        </pc:picChg>
      </pc:sldChg>
      <pc:sldChg chg="delSp modTransition modAnim">
        <pc:chgData name="Shafat Mubin" userId="dc6a1e62-72c0-4c76-8ca7-61486d5983ae" providerId="ADAL" clId="{7F99AE3B-37D1-4BD8-B13E-85ADDA9E2C7E}" dt="2022-08-12T05:38:22.321" v="2"/>
        <pc:sldMkLst>
          <pc:docMk/>
          <pc:sldMk cId="1196986788" sldId="292"/>
        </pc:sldMkLst>
        <pc:picChg chg="del">
          <ac:chgData name="Shafat Mubin" userId="dc6a1e62-72c0-4c76-8ca7-61486d5983ae" providerId="ADAL" clId="{7F99AE3B-37D1-4BD8-B13E-85ADDA9E2C7E}" dt="2022-08-12T05:38:22.321" v="2"/>
          <ac:picMkLst>
            <pc:docMk/>
            <pc:sldMk cId="1196986788" sldId="292"/>
            <ac:picMk id="2" creationId="{FE5856B2-725F-D438-5799-25F61CEC283F}"/>
          </ac:picMkLst>
        </pc:picChg>
      </pc:sldChg>
      <pc:sldChg chg="delSp modTransition modAnim">
        <pc:chgData name="Shafat Mubin" userId="dc6a1e62-72c0-4c76-8ca7-61486d5983ae" providerId="ADAL" clId="{7F99AE3B-37D1-4BD8-B13E-85ADDA9E2C7E}" dt="2022-08-12T05:38:22.321" v="2"/>
        <pc:sldMkLst>
          <pc:docMk/>
          <pc:sldMk cId="3055585129" sldId="294"/>
        </pc:sldMkLst>
        <pc:picChg chg="del">
          <ac:chgData name="Shafat Mubin" userId="dc6a1e62-72c0-4c76-8ca7-61486d5983ae" providerId="ADAL" clId="{7F99AE3B-37D1-4BD8-B13E-85ADDA9E2C7E}" dt="2022-08-12T05:38:22.321" v="2"/>
          <ac:picMkLst>
            <pc:docMk/>
            <pc:sldMk cId="3055585129" sldId="294"/>
            <ac:picMk id="2" creationId="{C2234FBC-37D3-61BD-5C40-055832B18DE8}"/>
          </ac:picMkLst>
        </pc:picChg>
      </pc:sldChg>
      <pc:sldChg chg="delSp modTransition modAnim">
        <pc:chgData name="Shafat Mubin" userId="dc6a1e62-72c0-4c76-8ca7-61486d5983ae" providerId="ADAL" clId="{7F99AE3B-37D1-4BD8-B13E-85ADDA9E2C7E}" dt="2022-08-12T05:38:22.321" v="2"/>
        <pc:sldMkLst>
          <pc:docMk/>
          <pc:sldMk cId="1552350586" sldId="296"/>
        </pc:sldMkLst>
        <pc:picChg chg="del">
          <ac:chgData name="Shafat Mubin" userId="dc6a1e62-72c0-4c76-8ca7-61486d5983ae" providerId="ADAL" clId="{7F99AE3B-37D1-4BD8-B13E-85ADDA9E2C7E}" dt="2022-08-12T05:38:22.321" v="2"/>
          <ac:picMkLst>
            <pc:docMk/>
            <pc:sldMk cId="1552350586" sldId="296"/>
            <ac:picMk id="6" creationId="{7D42BF23-C3EA-D996-2FEF-FD93C565D478}"/>
          </ac:picMkLst>
        </pc:picChg>
      </pc:sldChg>
      <pc:sldChg chg="delSp modTransition modAnim">
        <pc:chgData name="Shafat Mubin" userId="dc6a1e62-72c0-4c76-8ca7-61486d5983ae" providerId="ADAL" clId="{7F99AE3B-37D1-4BD8-B13E-85ADDA9E2C7E}" dt="2022-08-12T05:38:22.321" v="2"/>
        <pc:sldMkLst>
          <pc:docMk/>
          <pc:sldMk cId="3412888024" sldId="298"/>
        </pc:sldMkLst>
        <pc:picChg chg="del">
          <ac:chgData name="Shafat Mubin" userId="dc6a1e62-72c0-4c76-8ca7-61486d5983ae" providerId="ADAL" clId="{7F99AE3B-37D1-4BD8-B13E-85ADDA9E2C7E}" dt="2022-08-12T05:38:22.321" v="2"/>
          <ac:picMkLst>
            <pc:docMk/>
            <pc:sldMk cId="3412888024" sldId="298"/>
            <ac:picMk id="4" creationId="{686B652B-834B-2A90-5E33-353C698C30C5}"/>
          </ac:picMkLst>
        </pc:picChg>
      </pc:sldChg>
      <pc:sldChg chg="delSp modTransition modAnim">
        <pc:chgData name="Shafat Mubin" userId="dc6a1e62-72c0-4c76-8ca7-61486d5983ae" providerId="ADAL" clId="{7F99AE3B-37D1-4BD8-B13E-85ADDA9E2C7E}" dt="2022-08-12T05:38:22.321" v="2"/>
        <pc:sldMkLst>
          <pc:docMk/>
          <pc:sldMk cId="2942384899" sldId="299"/>
        </pc:sldMkLst>
        <pc:picChg chg="del">
          <ac:chgData name="Shafat Mubin" userId="dc6a1e62-72c0-4c76-8ca7-61486d5983ae" providerId="ADAL" clId="{7F99AE3B-37D1-4BD8-B13E-85ADDA9E2C7E}" dt="2022-08-12T05:38:22.321" v="2"/>
          <ac:picMkLst>
            <pc:docMk/>
            <pc:sldMk cId="2942384899" sldId="299"/>
            <ac:picMk id="2" creationId="{053227AF-5F53-4389-AF53-D6D8E805200C}"/>
          </ac:picMkLst>
        </pc:picChg>
      </pc:sldChg>
      <pc:sldChg chg="delSp modTransition modAnim">
        <pc:chgData name="Shafat Mubin" userId="dc6a1e62-72c0-4c76-8ca7-61486d5983ae" providerId="ADAL" clId="{7F99AE3B-37D1-4BD8-B13E-85ADDA9E2C7E}" dt="2022-08-12T05:38:22.321" v="2"/>
        <pc:sldMkLst>
          <pc:docMk/>
          <pc:sldMk cId="147486219" sldId="302"/>
        </pc:sldMkLst>
        <pc:picChg chg="del">
          <ac:chgData name="Shafat Mubin" userId="dc6a1e62-72c0-4c76-8ca7-61486d5983ae" providerId="ADAL" clId="{7F99AE3B-37D1-4BD8-B13E-85ADDA9E2C7E}" dt="2022-08-12T05:38:22.321" v="2"/>
          <ac:picMkLst>
            <pc:docMk/>
            <pc:sldMk cId="147486219" sldId="302"/>
            <ac:picMk id="3" creationId="{4E93B3A5-A754-302E-AD77-E84342289123}"/>
          </ac:picMkLst>
        </pc:picChg>
      </pc:sldChg>
      <pc:sldChg chg="delSp modTransition modAnim">
        <pc:chgData name="Shafat Mubin" userId="dc6a1e62-72c0-4c76-8ca7-61486d5983ae" providerId="ADAL" clId="{7F99AE3B-37D1-4BD8-B13E-85ADDA9E2C7E}" dt="2022-08-12T05:38:22.321" v="2"/>
        <pc:sldMkLst>
          <pc:docMk/>
          <pc:sldMk cId="2137222985" sldId="304"/>
        </pc:sldMkLst>
        <pc:picChg chg="del">
          <ac:chgData name="Shafat Mubin" userId="dc6a1e62-72c0-4c76-8ca7-61486d5983ae" providerId="ADAL" clId="{7F99AE3B-37D1-4BD8-B13E-85ADDA9E2C7E}" dt="2022-08-12T05:38:22.321" v="2"/>
          <ac:picMkLst>
            <pc:docMk/>
            <pc:sldMk cId="2137222985" sldId="304"/>
            <ac:picMk id="2" creationId="{5CCB567B-B361-E6AD-1D49-0E9A21CEECE5}"/>
          </ac:picMkLst>
        </pc:picChg>
      </pc:sldChg>
      <pc:sldChg chg="delSp modTransition modAnim">
        <pc:chgData name="Shafat Mubin" userId="dc6a1e62-72c0-4c76-8ca7-61486d5983ae" providerId="ADAL" clId="{7F99AE3B-37D1-4BD8-B13E-85ADDA9E2C7E}" dt="2022-08-12T05:38:22.321" v="2"/>
        <pc:sldMkLst>
          <pc:docMk/>
          <pc:sldMk cId="2734447355" sldId="306"/>
        </pc:sldMkLst>
        <pc:picChg chg="del">
          <ac:chgData name="Shafat Mubin" userId="dc6a1e62-72c0-4c76-8ca7-61486d5983ae" providerId="ADAL" clId="{7F99AE3B-37D1-4BD8-B13E-85ADDA9E2C7E}" dt="2022-08-12T05:38:22.321" v="2"/>
          <ac:picMkLst>
            <pc:docMk/>
            <pc:sldMk cId="2734447355" sldId="306"/>
            <ac:picMk id="6" creationId="{7DA525FA-59AD-0483-E286-8A69822B497D}"/>
          </ac:picMkLst>
        </pc:picChg>
        <pc:inkChg chg="del">
          <ac:chgData name="Shafat Mubin" userId="dc6a1e62-72c0-4c76-8ca7-61486d5983ae" providerId="ADAL" clId="{7F99AE3B-37D1-4BD8-B13E-85ADDA9E2C7E}" dt="2022-08-12T05:38:22.321" v="2"/>
          <ac:inkMkLst>
            <pc:docMk/>
            <pc:sldMk cId="2734447355" sldId="306"/>
            <ac:inkMk id="4" creationId="{7AB9613B-39B1-3D70-D356-9A523C98D778}"/>
          </ac:inkMkLst>
        </pc:inkChg>
      </pc:sldChg>
      <pc:sldChg chg="delSp modTransition modAnim">
        <pc:chgData name="Shafat Mubin" userId="dc6a1e62-72c0-4c76-8ca7-61486d5983ae" providerId="ADAL" clId="{7F99AE3B-37D1-4BD8-B13E-85ADDA9E2C7E}" dt="2022-08-12T05:38:22.321" v="2"/>
        <pc:sldMkLst>
          <pc:docMk/>
          <pc:sldMk cId="4283524732" sldId="307"/>
        </pc:sldMkLst>
        <pc:picChg chg="del">
          <ac:chgData name="Shafat Mubin" userId="dc6a1e62-72c0-4c76-8ca7-61486d5983ae" providerId="ADAL" clId="{7F99AE3B-37D1-4BD8-B13E-85ADDA9E2C7E}" dt="2022-08-12T05:38:22.321" v="2"/>
          <ac:picMkLst>
            <pc:docMk/>
            <pc:sldMk cId="4283524732" sldId="307"/>
            <ac:picMk id="4" creationId="{61627A0F-683C-A5C1-635D-E7B5CAED07D8}"/>
          </ac:picMkLst>
        </pc:picChg>
      </pc:sldChg>
      <pc:sldChg chg="delSp modTransition modAnim">
        <pc:chgData name="Shafat Mubin" userId="dc6a1e62-72c0-4c76-8ca7-61486d5983ae" providerId="ADAL" clId="{7F99AE3B-37D1-4BD8-B13E-85ADDA9E2C7E}" dt="2022-08-12T05:38:22.321" v="2"/>
        <pc:sldMkLst>
          <pc:docMk/>
          <pc:sldMk cId="1975821803" sldId="308"/>
        </pc:sldMkLst>
        <pc:picChg chg="del">
          <ac:chgData name="Shafat Mubin" userId="dc6a1e62-72c0-4c76-8ca7-61486d5983ae" providerId="ADAL" clId="{7F99AE3B-37D1-4BD8-B13E-85ADDA9E2C7E}" dt="2022-08-12T05:38:22.321" v="2"/>
          <ac:picMkLst>
            <pc:docMk/>
            <pc:sldMk cId="1975821803" sldId="308"/>
            <ac:picMk id="2" creationId="{8FC522F5-C5BF-4E88-4A24-10242CF56280}"/>
          </ac:picMkLst>
        </pc:picChg>
      </pc:sldChg>
      <pc:sldChg chg="delSp modTransition modAnim">
        <pc:chgData name="Shafat Mubin" userId="dc6a1e62-72c0-4c76-8ca7-61486d5983ae" providerId="ADAL" clId="{7F99AE3B-37D1-4BD8-B13E-85ADDA9E2C7E}" dt="2022-08-12T05:38:22.321" v="2"/>
        <pc:sldMkLst>
          <pc:docMk/>
          <pc:sldMk cId="1503189854" sldId="309"/>
        </pc:sldMkLst>
        <pc:picChg chg="del">
          <ac:chgData name="Shafat Mubin" userId="dc6a1e62-72c0-4c76-8ca7-61486d5983ae" providerId="ADAL" clId="{7F99AE3B-37D1-4BD8-B13E-85ADDA9E2C7E}" dt="2022-08-12T05:38:22.321" v="2"/>
          <ac:picMkLst>
            <pc:docMk/>
            <pc:sldMk cId="1503189854" sldId="309"/>
            <ac:picMk id="5" creationId="{DD823C29-CC06-2341-B331-E4C8F42041F7}"/>
          </ac:picMkLst>
        </pc:picChg>
      </pc:sldChg>
      <pc:sldChg chg="delSp modTransition modAnim">
        <pc:chgData name="Shafat Mubin" userId="dc6a1e62-72c0-4c76-8ca7-61486d5983ae" providerId="ADAL" clId="{7F99AE3B-37D1-4BD8-B13E-85ADDA9E2C7E}" dt="2022-08-12T05:38:22.321" v="2"/>
        <pc:sldMkLst>
          <pc:docMk/>
          <pc:sldMk cId="1048888122" sldId="319"/>
        </pc:sldMkLst>
        <pc:picChg chg="del">
          <ac:chgData name="Shafat Mubin" userId="dc6a1e62-72c0-4c76-8ca7-61486d5983ae" providerId="ADAL" clId="{7F99AE3B-37D1-4BD8-B13E-85ADDA9E2C7E}" dt="2022-08-12T05:38:22.321" v="2"/>
          <ac:picMkLst>
            <pc:docMk/>
            <pc:sldMk cId="1048888122" sldId="319"/>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650729675" sldId="320"/>
        </pc:sldMkLst>
        <pc:picChg chg="del">
          <ac:chgData name="Shafat Mubin" userId="dc6a1e62-72c0-4c76-8ca7-61486d5983ae" providerId="ADAL" clId="{7F99AE3B-37D1-4BD8-B13E-85ADDA9E2C7E}" dt="2022-08-12T05:38:22.321" v="2"/>
          <ac:picMkLst>
            <pc:docMk/>
            <pc:sldMk cId="2650729675" sldId="320"/>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16702034" sldId="321"/>
        </pc:sldMkLst>
        <pc:picChg chg="del">
          <ac:chgData name="Shafat Mubin" userId="dc6a1e62-72c0-4c76-8ca7-61486d5983ae" providerId="ADAL" clId="{7F99AE3B-37D1-4BD8-B13E-85ADDA9E2C7E}" dt="2022-08-12T05:38:22.321" v="2"/>
          <ac:picMkLst>
            <pc:docMk/>
            <pc:sldMk cId="116702034" sldId="321"/>
            <ac:picMk id="5" creationId="{00000000-0000-0000-0000-000000000000}"/>
          </ac:picMkLst>
        </pc:picChg>
        <pc:inkChg chg="del">
          <ac:chgData name="Shafat Mubin" userId="dc6a1e62-72c0-4c76-8ca7-61486d5983ae" providerId="ADAL" clId="{7F99AE3B-37D1-4BD8-B13E-85ADDA9E2C7E}" dt="2022-08-12T05:38:22.321" v="2"/>
          <ac:inkMkLst>
            <pc:docMk/>
            <pc:sldMk cId="116702034" sldId="32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095588800" sldId="322"/>
        </pc:sldMkLst>
        <pc:picChg chg="del">
          <ac:chgData name="Shafat Mubin" userId="dc6a1e62-72c0-4c76-8ca7-61486d5983ae" providerId="ADAL" clId="{7F99AE3B-37D1-4BD8-B13E-85ADDA9E2C7E}" dt="2022-08-12T05:38:22.321" v="2"/>
          <ac:picMkLst>
            <pc:docMk/>
            <pc:sldMk cId="3095588800" sldId="322"/>
            <ac:picMk id="3" creationId="{C3811CB6-9046-69D8-84BA-D632F3B5A01B}"/>
          </ac:picMkLst>
        </pc:picChg>
      </pc:sldChg>
      <pc:sldChg chg="delSp modTransition modAnim">
        <pc:chgData name="Shafat Mubin" userId="dc6a1e62-72c0-4c76-8ca7-61486d5983ae" providerId="ADAL" clId="{7F99AE3B-37D1-4BD8-B13E-85ADDA9E2C7E}" dt="2022-08-12T05:38:22.321" v="2"/>
        <pc:sldMkLst>
          <pc:docMk/>
          <pc:sldMk cId="1388274642" sldId="323"/>
        </pc:sldMkLst>
        <pc:picChg chg="del">
          <ac:chgData name="Shafat Mubin" userId="dc6a1e62-72c0-4c76-8ca7-61486d5983ae" providerId="ADAL" clId="{7F99AE3B-37D1-4BD8-B13E-85ADDA9E2C7E}" dt="2022-08-12T05:38:22.321" v="2"/>
          <ac:picMkLst>
            <pc:docMk/>
            <pc:sldMk cId="1388274642" sldId="323"/>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814071581" sldId="324"/>
        </pc:sldMkLst>
        <pc:picChg chg="del">
          <ac:chgData name="Shafat Mubin" userId="dc6a1e62-72c0-4c76-8ca7-61486d5983ae" providerId="ADAL" clId="{7F99AE3B-37D1-4BD8-B13E-85ADDA9E2C7E}" dt="2022-08-12T05:38:22.321" v="2"/>
          <ac:picMkLst>
            <pc:docMk/>
            <pc:sldMk cId="3814071581" sldId="324"/>
            <ac:picMk id="5" creationId="{00000000-0000-0000-0000-000000000000}"/>
          </ac:picMkLst>
        </pc:picChg>
        <pc:inkChg chg="del">
          <ac:chgData name="Shafat Mubin" userId="dc6a1e62-72c0-4c76-8ca7-61486d5983ae" providerId="ADAL" clId="{7F99AE3B-37D1-4BD8-B13E-85ADDA9E2C7E}" dt="2022-08-12T05:38:22.321" v="2"/>
          <ac:inkMkLst>
            <pc:docMk/>
            <pc:sldMk cId="3814071581" sldId="324"/>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04122252" sldId="325"/>
        </pc:sldMkLst>
        <pc:picChg chg="del">
          <ac:chgData name="Shafat Mubin" userId="dc6a1e62-72c0-4c76-8ca7-61486d5983ae" providerId="ADAL" clId="{7F99AE3B-37D1-4BD8-B13E-85ADDA9E2C7E}" dt="2022-08-12T05:38:22.321" v="2"/>
          <ac:picMkLst>
            <pc:docMk/>
            <pc:sldMk cId="104122252" sldId="325"/>
            <ac:picMk id="5" creationId="{00000000-0000-0000-0000-000000000000}"/>
          </ac:picMkLst>
        </pc:picChg>
        <pc:inkChg chg="del">
          <ac:chgData name="Shafat Mubin" userId="dc6a1e62-72c0-4c76-8ca7-61486d5983ae" providerId="ADAL" clId="{7F99AE3B-37D1-4BD8-B13E-85ADDA9E2C7E}" dt="2022-08-12T05:38:22.321" v="2"/>
          <ac:inkMkLst>
            <pc:docMk/>
            <pc:sldMk cId="104122252" sldId="32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915176750" sldId="326"/>
        </pc:sldMkLst>
        <pc:picChg chg="del">
          <ac:chgData name="Shafat Mubin" userId="dc6a1e62-72c0-4c76-8ca7-61486d5983ae" providerId="ADAL" clId="{7F99AE3B-37D1-4BD8-B13E-85ADDA9E2C7E}" dt="2022-08-12T05:38:22.321" v="2"/>
          <ac:picMkLst>
            <pc:docMk/>
            <pc:sldMk cId="3915176750" sldId="326"/>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880883863" sldId="327"/>
        </pc:sldMkLst>
        <pc:picChg chg="del">
          <ac:chgData name="Shafat Mubin" userId="dc6a1e62-72c0-4c76-8ca7-61486d5983ae" providerId="ADAL" clId="{7F99AE3B-37D1-4BD8-B13E-85ADDA9E2C7E}" dt="2022-08-12T05:38:22.321" v="2"/>
          <ac:picMkLst>
            <pc:docMk/>
            <pc:sldMk cId="1880883863" sldId="327"/>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674249250" sldId="328"/>
        </pc:sldMkLst>
        <pc:picChg chg="del">
          <ac:chgData name="Shafat Mubin" userId="dc6a1e62-72c0-4c76-8ca7-61486d5983ae" providerId="ADAL" clId="{7F99AE3B-37D1-4BD8-B13E-85ADDA9E2C7E}" dt="2022-08-12T05:38:22.321" v="2"/>
          <ac:picMkLst>
            <pc:docMk/>
            <pc:sldMk cId="3674249250" sldId="328"/>
            <ac:picMk id="14" creationId="{00000000-0000-0000-0000-000000000000}"/>
          </ac:picMkLst>
        </pc:picChg>
        <pc:inkChg chg="del">
          <ac:chgData name="Shafat Mubin" userId="dc6a1e62-72c0-4c76-8ca7-61486d5983ae" providerId="ADAL" clId="{7F99AE3B-37D1-4BD8-B13E-85ADDA9E2C7E}" dt="2022-08-12T05:38:22.321" v="2"/>
          <ac:inkMkLst>
            <pc:docMk/>
            <pc:sldMk cId="3674249250" sldId="328"/>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893814526" sldId="329"/>
        </pc:sldMkLst>
        <pc:picChg chg="del">
          <ac:chgData name="Shafat Mubin" userId="dc6a1e62-72c0-4c76-8ca7-61486d5983ae" providerId="ADAL" clId="{7F99AE3B-37D1-4BD8-B13E-85ADDA9E2C7E}" dt="2022-08-12T05:38:22.321" v="2"/>
          <ac:picMkLst>
            <pc:docMk/>
            <pc:sldMk cId="2893814526" sldId="329"/>
            <ac:picMk id="5" creationId="{00000000-0000-0000-0000-000000000000}"/>
          </ac:picMkLst>
        </pc:picChg>
        <pc:inkChg chg="del">
          <ac:chgData name="Shafat Mubin" userId="dc6a1e62-72c0-4c76-8ca7-61486d5983ae" providerId="ADAL" clId="{7F99AE3B-37D1-4BD8-B13E-85ADDA9E2C7E}" dt="2022-08-12T05:38:22.321" v="2"/>
          <ac:inkMkLst>
            <pc:docMk/>
            <pc:sldMk cId="2893814526" sldId="329"/>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637229388" sldId="330"/>
        </pc:sldMkLst>
        <pc:picChg chg="del">
          <ac:chgData name="Shafat Mubin" userId="dc6a1e62-72c0-4c76-8ca7-61486d5983ae" providerId="ADAL" clId="{7F99AE3B-37D1-4BD8-B13E-85ADDA9E2C7E}" dt="2022-08-12T05:38:22.321" v="2"/>
          <ac:picMkLst>
            <pc:docMk/>
            <pc:sldMk cId="2637229388" sldId="330"/>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808077404" sldId="331"/>
        </pc:sldMkLst>
        <pc:picChg chg="del">
          <ac:chgData name="Shafat Mubin" userId="dc6a1e62-72c0-4c76-8ca7-61486d5983ae" providerId="ADAL" clId="{7F99AE3B-37D1-4BD8-B13E-85ADDA9E2C7E}" dt="2022-08-12T05:38:22.321" v="2"/>
          <ac:picMkLst>
            <pc:docMk/>
            <pc:sldMk cId="808077404" sldId="331"/>
            <ac:picMk id="6" creationId="{00000000-0000-0000-0000-000000000000}"/>
          </ac:picMkLst>
        </pc:picChg>
        <pc:inkChg chg="del">
          <ac:chgData name="Shafat Mubin" userId="dc6a1e62-72c0-4c76-8ca7-61486d5983ae" providerId="ADAL" clId="{7F99AE3B-37D1-4BD8-B13E-85ADDA9E2C7E}" dt="2022-08-12T05:38:22.321" v="2"/>
          <ac:inkMkLst>
            <pc:docMk/>
            <pc:sldMk cId="808077404" sldId="33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884955542" sldId="332"/>
        </pc:sldMkLst>
        <pc:picChg chg="del">
          <ac:chgData name="Shafat Mubin" userId="dc6a1e62-72c0-4c76-8ca7-61486d5983ae" providerId="ADAL" clId="{7F99AE3B-37D1-4BD8-B13E-85ADDA9E2C7E}" dt="2022-08-12T05:38:22.321" v="2"/>
          <ac:picMkLst>
            <pc:docMk/>
            <pc:sldMk cId="1884955542" sldId="332"/>
            <ac:picMk id="9" creationId="{00000000-0000-0000-0000-000000000000}"/>
          </ac:picMkLst>
        </pc:picChg>
        <pc:inkChg chg="del">
          <ac:chgData name="Shafat Mubin" userId="dc6a1e62-72c0-4c76-8ca7-61486d5983ae" providerId="ADAL" clId="{7F99AE3B-37D1-4BD8-B13E-85ADDA9E2C7E}" dt="2022-08-12T05:38:22.321" v="2"/>
          <ac:inkMkLst>
            <pc:docMk/>
            <pc:sldMk cId="1884955542" sldId="332"/>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062568922" sldId="333"/>
        </pc:sldMkLst>
        <pc:picChg chg="del">
          <ac:chgData name="Shafat Mubin" userId="dc6a1e62-72c0-4c76-8ca7-61486d5983ae" providerId="ADAL" clId="{7F99AE3B-37D1-4BD8-B13E-85ADDA9E2C7E}" dt="2022-08-12T05:38:22.321" v="2"/>
          <ac:picMkLst>
            <pc:docMk/>
            <pc:sldMk cId="1062568922" sldId="333"/>
            <ac:picMk id="10" creationId="{00000000-0000-0000-0000-000000000000}"/>
          </ac:picMkLst>
        </pc:picChg>
        <pc:inkChg chg="del">
          <ac:chgData name="Shafat Mubin" userId="dc6a1e62-72c0-4c76-8ca7-61486d5983ae" providerId="ADAL" clId="{7F99AE3B-37D1-4BD8-B13E-85ADDA9E2C7E}" dt="2022-08-12T05:38:22.321" v="2"/>
          <ac:inkMkLst>
            <pc:docMk/>
            <pc:sldMk cId="1062568922" sldId="333"/>
            <ac:inkMk id="9"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810788258" sldId="334"/>
        </pc:sldMkLst>
        <pc:picChg chg="del">
          <ac:chgData name="Shafat Mubin" userId="dc6a1e62-72c0-4c76-8ca7-61486d5983ae" providerId="ADAL" clId="{7F99AE3B-37D1-4BD8-B13E-85ADDA9E2C7E}" dt="2022-08-12T05:38:22.321" v="2"/>
          <ac:picMkLst>
            <pc:docMk/>
            <pc:sldMk cId="3810788258" sldId="334"/>
            <ac:picMk id="6" creationId="{00000000-0000-0000-0000-000000000000}"/>
          </ac:picMkLst>
        </pc:picChg>
        <pc:inkChg chg="del">
          <ac:chgData name="Shafat Mubin" userId="dc6a1e62-72c0-4c76-8ca7-61486d5983ae" providerId="ADAL" clId="{7F99AE3B-37D1-4BD8-B13E-85ADDA9E2C7E}" dt="2022-08-12T05:38:22.321" v="2"/>
          <ac:inkMkLst>
            <pc:docMk/>
            <pc:sldMk cId="3810788258" sldId="334"/>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328275276" sldId="335"/>
        </pc:sldMkLst>
        <pc:picChg chg="del">
          <ac:chgData name="Shafat Mubin" userId="dc6a1e62-72c0-4c76-8ca7-61486d5983ae" providerId="ADAL" clId="{7F99AE3B-37D1-4BD8-B13E-85ADDA9E2C7E}" dt="2022-08-12T05:38:22.321" v="2"/>
          <ac:picMkLst>
            <pc:docMk/>
            <pc:sldMk cId="2328275276" sldId="335"/>
            <ac:picMk id="5" creationId="{00000000-0000-0000-0000-000000000000}"/>
          </ac:picMkLst>
        </pc:picChg>
        <pc:inkChg chg="del">
          <ac:chgData name="Shafat Mubin" userId="dc6a1e62-72c0-4c76-8ca7-61486d5983ae" providerId="ADAL" clId="{7F99AE3B-37D1-4BD8-B13E-85ADDA9E2C7E}" dt="2022-08-12T05:38:22.321" v="2"/>
          <ac:inkMkLst>
            <pc:docMk/>
            <pc:sldMk cId="2328275276" sldId="33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038983879" sldId="337"/>
        </pc:sldMkLst>
        <pc:picChg chg="del">
          <ac:chgData name="Shafat Mubin" userId="dc6a1e62-72c0-4c76-8ca7-61486d5983ae" providerId="ADAL" clId="{7F99AE3B-37D1-4BD8-B13E-85ADDA9E2C7E}" dt="2022-08-12T05:38:22.321" v="2"/>
          <ac:picMkLst>
            <pc:docMk/>
            <pc:sldMk cId="2038983879" sldId="337"/>
            <ac:picMk id="5" creationId="{00000000-0000-0000-0000-000000000000}"/>
          </ac:picMkLst>
        </pc:picChg>
        <pc:inkChg chg="del">
          <ac:chgData name="Shafat Mubin" userId="dc6a1e62-72c0-4c76-8ca7-61486d5983ae" providerId="ADAL" clId="{7F99AE3B-37D1-4BD8-B13E-85ADDA9E2C7E}" dt="2022-08-12T05:38:22.321" v="2"/>
          <ac:inkMkLst>
            <pc:docMk/>
            <pc:sldMk cId="2038983879" sldId="33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758289518" sldId="338"/>
        </pc:sldMkLst>
        <pc:picChg chg="del">
          <ac:chgData name="Shafat Mubin" userId="dc6a1e62-72c0-4c76-8ca7-61486d5983ae" providerId="ADAL" clId="{7F99AE3B-37D1-4BD8-B13E-85ADDA9E2C7E}" dt="2022-08-12T05:38:22.321" v="2"/>
          <ac:picMkLst>
            <pc:docMk/>
            <pc:sldMk cId="758289518" sldId="338"/>
            <ac:picMk id="6" creationId="{00000000-0000-0000-0000-000000000000}"/>
          </ac:picMkLst>
        </pc:picChg>
        <pc:inkChg chg="del">
          <ac:chgData name="Shafat Mubin" userId="dc6a1e62-72c0-4c76-8ca7-61486d5983ae" providerId="ADAL" clId="{7F99AE3B-37D1-4BD8-B13E-85ADDA9E2C7E}" dt="2022-08-12T05:38:22.321" v="2"/>
          <ac:inkMkLst>
            <pc:docMk/>
            <pc:sldMk cId="758289518" sldId="338"/>
            <ac:inkMk id="5"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4217223035" sldId="340"/>
        </pc:sldMkLst>
        <pc:picChg chg="del">
          <ac:chgData name="Shafat Mubin" userId="dc6a1e62-72c0-4c76-8ca7-61486d5983ae" providerId="ADAL" clId="{7F99AE3B-37D1-4BD8-B13E-85ADDA9E2C7E}" dt="2022-08-12T05:38:22.321" v="2"/>
          <ac:picMkLst>
            <pc:docMk/>
            <pc:sldMk cId="4217223035" sldId="340"/>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451977315" sldId="341"/>
        </pc:sldMkLst>
        <pc:picChg chg="del">
          <ac:chgData name="Shafat Mubin" userId="dc6a1e62-72c0-4c76-8ca7-61486d5983ae" providerId="ADAL" clId="{7F99AE3B-37D1-4BD8-B13E-85ADDA9E2C7E}" dt="2022-08-12T05:38:22.321" v="2"/>
          <ac:picMkLst>
            <pc:docMk/>
            <pc:sldMk cId="451977315" sldId="341"/>
            <ac:picMk id="5" creationId="{00000000-0000-0000-0000-000000000000}"/>
          </ac:picMkLst>
        </pc:picChg>
        <pc:inkChg chg="del">
          <ac:chgData name="Shafat Mubin" userId="dc6a1e62-72c0-4c76-8ca7-61486d5983ae" providerId="ADAL" clId="{7F99AE3B-37D1-4BD8-B13E-85ADDA9E2C7E}" dt="2022-08-12T05:38:22.321" v="2"/>
          <ac:inkMkLst>
            <pc:docMk/>
            <pc:sldMk cId="451977315" sldId="34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90924818" sldId="342"/>
        </pc:sldMkLst>
        <pc:picChg chg="del">
          <ac:chgData name="Shafat Mubin" userId="dc6a1e62-72c0-4c76-8ca7-61486d5983ae" providerId="ADAL" clId="{7F99AE3B-37D1-4BD8-B13E-85ADDA9E2C7E}" dt="2022-08-12T05:38:22.321" v="2"/>
          <ac:picMkLst>
            <pc:docMk/>
            <pc:sldMk cId="290924818" sldId="342"/>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833050026" sldId="343"/>
        </pc:sldMkLst>
        <pc:picChg chg="del">
          <ac:chgData name="Shafat Mubin" userId="dc6a1e62-72c0-4c76-8ca7-61486d5983ae" providerId="ADAL" clId="{7F99AE3B-37D1-4BD8-B13E-85ADDA9E2C7E}" dt="2022-08-12T05:38:22.321" v="2"/>
          <ac:picMkLst>
            <pc:docMk/>
            <pc:sldMk cId="3833050026" sldId="343"/>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390786878" sldId="344"/>
        </pc:sldMkLst>
        <pc:picChg chg="del">
          <ac:chgData name="Shafat Mubin" userId="dc6a1e62-72c0-4c76-8ca7-61486d5983ae" providerId="ADAL" clId="{7F99AE3B-37D1-4BD8-B13E-85ADDA9E2C7E}" dt="2022-08-12T05:38:22.321" v="2"/>
          <ac:picMkLst>
            <pc:docMk/>
            <pc:sldMk cId="3390786878" sldId="344"/>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241631540" sldId="345"/>
        </pc:sldMkLst>
        <pc:picChg chg="del">
          <ac:chgData name="Shafat Mubin" userId="dc6a1e62-72c0-4c76-8ca7-61486d5983ae" providerId="ADAL" clId="{7F99AE3B-37D1-4BD8-B13E-85ADDA9E2C7E}" dt="2022-08-12T05:38:22.321" v="2"/>
          <ac:picMkLst>
            <pc:docMk/>
            <pc:sldMk cId="1241631540" sldId="345"/>
            <ac:picMk id="5" creationId="{00000000-0000-0000-0000-000000000000}"/>
          </ac:picMkLst>
        </pc:picChg>
        <pc:inkChg chg="del">
          <ac:chgData name="Shafat Mubin" userId="dc6a1e62-72c0-4c76-8ca7-61486d5983ae" providerId="ADAL" clId="{7F99AE3B-37D1-4BD8-B13E-85ADDA9E2C7E}" dt="2022-08-12T05:38:22.321" v="2"/>
          <ac:inkMkLst>
            <pc:docMk/>
            <pc:sldMk cId="1241631540" sldId="345"/>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263780396" sldId="346"/>
        </pc:sldMkLst>
        <pc:picChg chg="del">
          <ac:chgData name="Shafat Mubin" userId="dc6a1e62-72c0-4c76-8ca7-61486d5983ae" providerId="ADAL" clId="{7F99AE3B-37D1-4BD8-B13E-85ADDA9E2C7E}" dt="2022-08-12T05:38:22.321" v="2"/>
          <ac:picMkLst>
            <pc:docMk/>
            <pc:sldMk cId="2263780396" sldId="346"/>
            <ac:picMk id="6" creationId="{00000000-0000-0000-0000-000000000000}"/>
          </ac:picMkLst>
        </pc:picChg>
        <pc:inkChg chg="del">
          <ac:chgData name="Shafat Mubin" userId="dc6a1e62-72c0-4c76-8ca7-61486d5983ae" providerId="ADAL" clId="{7F99AE3B-37D1-4BD8-B13E-85ADDA9E2C7E}" dt="2022-08-12T05:38:22.321" v="2"/>
          <ac:inkMkLst>
            <pc:docMk/>
            <pc:sldMk cId="2263780396" sldId="346"/>
            <ac:inkMk id="5"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938548588" sldId="347"/>
        </pc:sldMkLst>
        <pc:picChg chg="del">
          <ac:chgData name="Shafat Mubin" userId="dc6a1e62-72c0-4c76-8ca7-61486d5983ae" providerId="ADAL" clId="{7F99AE3B-37D1-4BD8-B13E-85ADDA9E2C7E}" dt="2022-08-12T05:38:22.321" v="2"/>
          <ac:picMkLst>
            <pc:docMk/>
            <pc:sldMk cId="938548588" sldId="347"/>
            <ac:picMk id="5" creationId="{00000000-0000-0000-0000-000000000000}"/>
          </ac:picMkLst>
        </pc:picChg>
        <pc:inkChg chg="del">
          <ac:chgData name="Shafat Mubin" userId="dc6a1e62-72c0-4c76-8ca7-61486d5983ae" providerId="ADAL" clId="{7F99AE3B-37D1-4BD8-B13E-85ADDA9E2C7E}" dt="2022-08-12T05:38:22.321" v="2"/>
          <ac:inkMkLst>
            <pc:docMk/>
            <pc:sldMk cId="938548588" sldId="34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2553587746" sldId="348"/>
        </pc:sldMkLst>
        <pc:picChg chg="del">
          <ac:chgData name="Shafat Mubin" userId="dc6a1e62-72c0-4c76-8ca7-61486d5983ae" providerId="ADAL" clId="{7F99AE3B-37D1-4BD8-B13E-85ADDA9E2C7E}" dt="2022-08-12T05:38:22.321" v="2"/>
          <ac:picMkLst>
            <pc:docMk/>
            <pc:sldMk cId="2553587746" sldId="348"/>
            <ac:picMk id="6" creationId="{00000000-0000-0000-0000-000000000000}"/>
          </ac:picMkLst>
        </pc:picChg>
        <pc:inkChg chg="del">
          <ac:chgData name="Shafat Mubin" userId="dc6a1e62-72c0-4c76-8ca7-61486d5983ae" providerId="ADAL" clId="{7F99AE3B-37D1-4BD8-B13E-85ADDA9E2C7E}" dt="2022-08-12T05:38:22.321" v="2"/>
          <ac:inkMkLst>
            <pc:docMk/>
            <pc:sldMk cId="2553587746" sldId="348"/>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152052434" sldId="349"/>
        </pc:sldMkLst>
        <pc:picChg chg="del">
          <ac:chgData name="Shafat Mubin" userId="dc6a1e62-72c0-4c76-8ca7-61486d5983ae" providerId="ADAL" clId="{7F99AE3B-37D1-4BD8-B13E-85ADDA9E2C7E}" dt="2022-08-12T05:38:22.321" v="2"/>
          <ac:picMkLst>
            <pc:docMk/>
            <pc:sldMk cId="1152052434" sldId="349"/>
            <ac:picMk id="25" creationId="{00000000-0000-0000-0000-000000000000}"/>
          </ac:picMkLst>
        </pc:picChg>
        <pc:inkChg chg="del">
          <ac:chgData name="Shafat Mubin" userId="dc6a1e62-72c0-4c76-8ca7-61486d5983ae" providerId="ADAL" clId="{7F99AE3B-37D1-4BD8-B13E-85ADDA9E2C7E}" dt="2022-08-12T05:38:22.321" v="2"/>
          <ac:inkMkLst>
            <pc:docMk/>
            <pc:sldMk cId="1152052434" sldId="349"/>
            <ac:inkMk id="2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1731377888" sldId="350"/>
        </pc:sldMkLst>
        <pc:picChg chg="del">
          <ac:chgData name="Shafat Mubin" userId="dc6a1e62-72c0-4c76-8ca7-61486d5983ae" providerId="ADAL" clId="{7F99AE3B-37D1-4BD8-B13E-85ADDA9E2C7E}" dt="2022-08-12T05:38:22.321" v="2"/>
          <ac:picMkLst>
            <pc:docMk/>
            <pc:sldMk cId="1731377888" sldId="350"/>
            <ac:picMk id="5" creationId="{00000000-0000-0000-0000-000000000000}"/>
          </ac:picMkLst>
        </pc:picChg>
        <pc:inkChg chg="del">
          <ac:chgData name="Shafat Mubin" userId="dc6a1e62-72c0-4c76-8ca7-61486d5983ae" providerId="ADAL" clId="{7F99AE3B-37D1-4BD8-B13E-85ADDA9E2C7E}" dt="2022-08-12T05:38:22.321" v="2"/>
          <ac:inkMkLst>
            <pc:docMk/>
            <pc:sldMk cId="1731377888" sldId="350"/>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785932928" sldId="351"/>
        </pc:sldMkLst>
        <pc:picChg chg="del">
          <ac:chgData name="Shafat Mubin" userId="dc6a1e62-72c0-4c76-8ca7-61486d5983ae" providerId="ADAL" clId="{7F99AE3B-37D1-4BD8-B13E-85ADDA9E2C7E}" dt="2022-08-12T05:38:22.321" v="2"/>
          <ac:picMkLst>
            <pc:docMk/>
            <pc:sldMk cId="785932928" sldId="351"/>
            <ac:picMk id="5" creationId="{00000000-0000-0000-0000-000000000000}"/>
          </ac:picMkLst>
        </pc:picChg>
        <pc:inkChg chg="del">
          <ac:chgData name="Shafat Mubin" userId="dc6a1e62-72c0-4c76-8ca7-61486d5983ae" providerId="ADAL" clId="{7F99AE3B-37D1-4BD8-B13E-85ADDA9E2C7E}" dt="2022-08-12T05:38:22.321" v="2"/>
          <ac:inkMkLst>
            <pc:docMk/>
            <pc:sldMk cId="785932928" sldId="351"/>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3914341907" sldId="352"/>
        </pc:sldMkLst>
        <pc:picChg chg="del">
          <ac:chgData name="Shafat Mubin" userId="dc6a1e62-72c0-4c76-8ca7-61486d5983ae" providerId="ADAL" clId="{7F99AE3B-37D1-4BD8-B13E-85ADDA9E2C7E}" dt="2022-08-12T05:38:22.321" v="2"/>
          <ac:picMkLst>
            <pc:docMk/>
            <pc:sldMk cId="3914341907" sldId="352"/>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3475002595" sldId="353"/>
        </pc:sldMkLst>
        <pc:picChg chg="del">
          <ac:chgData name="Shafat Mubin" userId="dc6a1e62-72c0-4c76-8ca7-61486d5983ae" providerId="ADAL" clId="{7F99AE3B-37D1-4BD8-B13E-85ADDA9E2C7E}" dt="2022-08-12T05:38:22.321" v="2"/>
          <ac:picMkLst>
            <pc:docMk/>
            <pc:sldMk cId="3475002595" sldId="353"/>
            <ac:picMk id="5"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241459828" sldId="354"/>
        </pc:sldMkLst>
        <pc:picChg chg="del">
          <ac:chgData name="Shafat Mubin" userId="dc6a1e62-72c0-4c76-8ca7-61486d5983ae" providerId="ADAL" clId="{7F99AE3B-37D1-4BD8-B13E-85ADDA9E2C7E}" dt="2022-08-12T05:38:22.321" v="2"/>
          <ac:picMkLst>
            <pc:docMk/>
            <pc:sldMk cId="2241459828" sldId="354"/>
            <ac:picMk id="6"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6731100" sldId="355"/>
        </pc:sldMkLst>
        <pc:picChg chg="del">
          <ac:chgData name="Shafat Mubin" userId="dc6a1e62-72c0-4c76-8ca7-61486d5983ae" providerId="ADAL" clId="{7F99AE3B-37D1-4BD8-B13E-85ADDA9E2C7E}" dt="2022-08-12T05:38:22.321" v="2"/>
          <ac:picMkLst>
            <pc:docMk/>
            <pc:sldMk cId="6731100" sldId="355"/>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1639182586" sldId="356"/>
        </pc:sldMkLst>
        <pc:picChg chg="del">
          <ac:chgData name="Shafat Mubin" userId="dc6a1e62-72c0-4c76-8ca7-61486d5983ae" providerId="ADAL" clId="{7F99AE3B-37D1-4BD8-B13E-85ADDA9E2C7E}" dt="2022-08-12T05:38:22.321" v="2"/>
          <ac:picMkLst>
            <pc:docMk/>
            <pc:sldMk cId="1639182586" sldId="356"/>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2839281715" sldId="357"/>
        </pc:sldMkLst>
        <pc:picChg chg="del">
          <ac:chgData name="Shafat Mubin" userId="dc6a1e62-72c0-4c76-8ca7-61486d5983ae" providerId="ADAL" clId="{7F99AE3B-37D1-4BD8-B13E-85ADDA9E2C7E}" dt="2022-08-12T05:38:22.321" v="2"/>
          <ac:picMkLst>
            <pc:docMk/>
            <pc:sldMk cId="2839281715" sldId="357"/>
            <ac:picMk id="6" creationId="{00000000-0000-0000-0000-000000000000}"/>
          </ac:picMkLst>
        </pc:picChg>
        <pc:inkChg chg="del">
          <ac:chgData name="Shafat Mubin" userId="dc6a1e62-72c0-4c76-8ca7-61486d5983ae" providerId="ADAL" clId="{7F99AE3B-37D1-4BD8-B13E-85ADDA9E2C7E}" dt="2022-08-12T05:38:22.321" v="2"/>
          <ac:inkMkLst>
            <pc:docMk/>
            <pc:sldMk cId="2839281715" sldId="357"/>
            <ac:inkMk id="3" creationId="{00000000-0000-0000-0000-000000000000}"/>
          </ac:inkMkLst>
        </pc:inkChg>
      </pc:sldChg>
      <pc:sldChg chg="delSp modTransition modAnim">
        <pc:chgData name="Shafat Mubin" userId="dc6a1e62-72c0-4c76-8ca7-61486d5983ae" providerId="ADAL" clId="{7F99AE3B-37D1-4BD8-B13E-85ADDA9E2C7E}" dt="2022-08-12T05:38:22.321" v="2"/>
        <pc:sldMkLst>
          <pc:docMk/>
          <pc:sldMk cId="68337164" sldId="358"/>
        </pc:sldMkLst>
        <pc:picChg chg="del">
          <ac:chgData name="Shafat Mubin" userId="dc6a1e62-72c0-4c76-8ca7-61486d5983ae" providerId="ADAL" clId="{7F99AE3B-37D1-4BD8-B13E-85ADDA9E2C7E}" dt="2022-08-12T05:38:22.321" v="2"/>
          <ac:picMkLst>
            <pc:docMk/>
            <pc:sldMk cId="68337164" sldId="358"/>
            <ac:picMk id="3" creationId="{00000000-0000-0000-0000-000000000000}"/>
          </ac:picMkLst>
        </pc:picChg>
      </pc:sldChg>
      <pc:sldChg chg="delSp modTransition modAnim">
        <pc:chgData name="Shafat Mubin" userId="dc6a1e62-72c0-4c76-8ca7-61486d5983ae" providerId="ADAL" clId="{7F99AE3B-37D1-4BD8-B13E-85ADDA9E2C7E}" dt="2022-08-12T05:38:22.321" v="2"/>
        <pc:sldMkLst>
          <pc:docMk/>
          <pc:sldMk cId="716269560" sldId="359"/>
        </pc:sldMkLst>
        <pc:picChg chg="del">
          <ac:chgData name="Shafat Mubin" userId="dc6a1e62-72c0-4c76-8ca7-61486d5983ae" providerId="ADAL" clId="{7F99AE3B-37D1-4BD8-B13E-85ADDA9E2C7E}" dt="2022-08-12T05:38:22.321" v="2"/>
          <ac:picMkLst>
            <pc:docMk/>
            <pc:sldMk cId="716269560" sldId="359"/>
            <ac:picMk id="6" creationId="{00000000-0000-0000-0000-000000000000}"/>
          </ac:picMkLst>
        </pc:picChg>
        <pc:inkChg chg="del">
          <ac:chgData name="Shafat Mubin" userId="dc6a1e62-72c0-4c76-8ca7-61486d5983ae" providerId="ADAL" clId="{7F99AE3B-37D1-4BD8-B13E-85ADDA9E2C7E}" dt="2022-08-12T05:38:22.321" v="2"/>
          <ac:inkMkLst>
            <pc:docMk/>
            <pc:sldMk cId="716269560" sldId="359"/>
            <ac:inkMk id="3" creationId="{00000000-0000-0000-0000-000000000000}"/>
          </ac:inkMkLst>
        </pc:ink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iveuwstout-my.sharepoint.com/personal/mubins_uwstout_edu/Documents/Physics/PHYS%20242%20-%20College%20Physics%20II/Section%203%20(Mubin)/Lectures/Lecture%203%20(v%20and%20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v(t)</c:v>
          </c:tx>
          <c:spPr>
            <a:ln w="28575" cap="rnd">
              <a:solidFill>
                <a:schemeClr val="accent1"/>
              </a:solidFill>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28575">
                <a:solidFill>
                  <a:schemeClr val="accent1"/>
                </a:solidFill>
                <a:round/>
              </a:ln>
              <a:effectLst/>
            </c:spPr>
          </c:marker>
          <c:xVal>
            <c:numRef>
              <c:f>v!$A$2:$A$9</c:f>
              <c:numCache>
                <c:formatCode>0.000</c:formatCode>
                <c:ptCount val="8"/>
                <c:pt idx="0" formatCode="General">
                  <c:v>0</c:v>
                </c:pt>
                <c:pt idx="1">
                  <c:v>0.125</c:v>
                </c:pt>
                <c:pt idx="2">
                  <c:v>0.25</c:v>
                </c:pt>
                <c:pt idx="3">
                  <c:v>0.375</c:v>
                </c:pt>
                <c:pt idx="4">
                  <c:v>0.5</c:v>
                </c:pt>
                <c:pt idx="5">
                  <c:v>0.625</c:v>
                </c:pt>
                <c:pt idx="6">
                  <c:v>0.75</c:v>
                </c:pt>
                <c:pt idx="7">
                  <c:v>0.875</c:v>
                </c:pt>
              </c:numCache>
            </c:numRef>
          </c:xVal>
          <c:yVal>
            <c:numRef>
              <c:f>v!$G$2:$G$9</c:f>
              <c:numCache>
                <c:formatCode>0.000</c:formatCode>
                <c:ptCount val="8"/>
                <c:pt idx="0">
                  <c:v>0</c:v>
                </c:pt>
                <c:pt idx="1">
                  <c:v>-88.857652916564405</c:v>
                </c:pt>
                <c:pt idx="2">
                  <c:v>-125.66369787524859</c:v>
                </c:pt>
                <c:pt idx="3">
                  <c:v>-88.857652916606099</c:v>
                </c:pt>
                <c:pt idx="4">
                  <c:v>0</c:v>
                </c:pt>
                <c:pt idx="5">
                  <c:v>88.857652916597218</c:v>
                </c:pt>
                <c:pt idx="6">
                  <c:v>125.663697875293</c:v>
                </c:pt>
                <c:pt idx="7">
                  <c:v>88.857652916597218</c:v>
                </c:pt>
              </c:numCache>
            </c:numRef>
          </c:yVal>
          <c:smooth val="1"/>
          <c:extLst>
            <c:ext xmlns:c16="http://schemas.microsoft.com/office/drawing/2014/chart" uri="{C3380CC4-5D6E-409C-BE32-E72D297353CC}">
              <c16:uniqueId val="{00000000-87BF-4024-9C36-2FE3C9096EF4}"/>
            </c:ext>
          </c:extLst>
        </c:ser>
        <c:ser>
          <c:idx val="1"/>
          <c:order val="1"/>
          <c:tx>
            <c:v>x(t)</c:v>
          </c:tx>
          <c:spPr>
            <a:ln w="38100" cap="rnd">
              <a:solidFill>
                <a:schemeClr val="accent2"/>
              </a:solidFill>
              <a:round/>
            </a:ln>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38100">
                <a:solidFill>
                  <a:schemeClr val="accent2"/>
                </a:solidFill>
                <a:round/>
              </a:ln>
              <a:effectLst/>
            </c:spPr>
          </c:marker>
          <c:xVal>
            <c:numRef>
              <c:f>v!$A$2:$A$9</c:f>
              <c:numCache>
                <c:formatCode>0.000</c:formatCode>
                <c:ptCount val="8"/>
                <c:pt idx="0" formatCode="General">
                  <c:v>0</c:v>
                </c:pt>
                <c:pt idx="1">
                  <c:v>0.125</c:v>
                </c:pt>
                <c:pt idx="2">
                  <c:v>0.25</c:v>
                </c:pt>
                <c:pt idx="3">
                  <c:v>0.375</c:v>
                </c:pt>
                <c:pt idx="4">
                  <c:v>0.5</c:v>
                </c:pt>
                <c:pt idx="5">
                  <c:v>0.625</c:v>
                </c:pt>
                <c:pt idx="6">
                  <c:v>0.75</c:v>
                </c:pt>
                <c:pt idx="7">
                  <c:v>0.875</c:v>
                </c:pt>
              </c:numCache>
            </c:numRef>
          </c:xVal>
          <c:yVal>
            <c:numRef>
              <c:f>v!$B$2:$B$9</c:f>
              <c:numCache>
                <c:formatCode>0.0</c:formatCode>
                <c:ptCount val="8"/>
                <c:pt idx="0">
                  <c:v>20</c:v>
                </c:pt>
                <c:pt idx="1">
                  <c:v>14.142135623730951</c:v>
                </c:pt>
                <c:pt idx="2">
                  <c:v>1.22514845490862E-15</c:v>
                </c:pt>
                <c:pt idx="3">
                  <c:v>-14.142135623730949</c:v>
                </c:pt>
                <c:pt idx="4">
                  <c:v>-20</c:v>
                </c:pt>
                <c:pt idx="5">
                  <c:v>-14.142135623730955</c:v>
                </c:pt>
                <c:pt idx="6">
                  <c:v>-3.67544536472586E-15</c:v>
                </c:pt>
                <c:pt idx="7">
                  <c:v>14.142135623730947</c:v>
                </c:pt>
              </c:numCache>
            </c:numRef>
          </c:yVal>
          <c:smooth val="1"/>
          <c:extLst>
            <c:ext xmlns:c16="http://schemas.microsoft.com/office/drawing/2014/chart" uri="{C3380CC4-5D6E-409C-BE32-E72D297353CC}">
              <c16:uniqueId val="{00000001-87BF-4024-9C36-2FE3C9096EF4}"/>
            </c:ext>
          </c:extLst>
        </c:ser>
        <c:dLbls>
          <c:showLegendKey val="0"/>
          <c:showVal val="0"/>
          <c:showCatName val="0"/>
          <c:showSerName val="0"/>
          <c:showPercent val="0"/>
          <c:showBubbleSize val="0"/>
        </c:dLbls>
        <c:axId val="380235088"/>
        <c:axId val="380237384"/>
      </c:scatterChart>
      <c:valAx>
        <c:axId val="38023508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380237384"/>
        <c:crosses val="autoZero"/>
        <c:crossBetween val="midCat"/>
      </c:valAx>
      <c:valAx>
        <c:axId val="38023738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0"/>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380235088"/>
        <c:crosses val="autoZero"/>
        <c:crossBetween val="midCat"/>
      </c:valAx>
      <c:spPr>
        <a:noFill/>
        <a:ln>
          <a:noFill/>
        </a:ln>
        <a:effectLst/>
      </c:spPr>
    </c:plotArea>
    <c:legend>
      <c:legendPos val="b"/>
      <c:layout>
        <c:manualLayout>
          <c:xMode val="edge"/>
          <c:yMode val="edge"/>
          <c:x val="0.33538043187022898"/>
          <c:y val="0.89550832449720719"/>
          <c:w val="0.55895645476725919"/>
          <c:h val="8.8191990608643495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490F9B-8F98-4AC7-9A02-55B85B2E5249}" type="datetimeFigureOut">
              <a:rPr lang="en-US" smtClean="0"/>
              <a:t>8/11/2022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6DA20D-E0C3-492C-89DD-2C3D1D2A0A52}" type="slidenum">
              <a:rPr lang="en-US" smtClean="0"/>
              <a:t>‹#›</a:t>
            </a:fld>
            <a:endParaRPr lang="en-US"/>
          </a:p>
        </p:txBody>
      </p:sp>
    </p:spTree>
    <p:extLst>
      <p:ext uri="{BB962C8B-B14F-4D97-AF65-F5344CB8AC3E}">
        <p14:creationId xmlns:p14="http://schemas.microsoft.com/office/powerpoint/2010/main" val="90019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8B2F82-9473-4062-BA29-E28B9EC08104}"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22828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2D9692-B041-47A8-AEEE-5EFA812D2B8C}"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519491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6A45E3-AD02-49C0-9343-BB164550D3AB}"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1072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BBD16D8-5BF2-4F1D-A5A3-D09D4C5E7AF1}"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80974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DEE04D-0A0F-4638-8057-FB2ECF4F0571}" type="datetime1">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839845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16FDF18-CD67-4F48-9AA7-17B9AC525211}"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1814370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503AAD-FB75-440E-AC44-872E69309126}" type="datetime1">
              <a:rPr lang="en-US" smtClean="0"/>
              <a:t>8/11/2022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548766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B7219CD-49D2-4C02-AEAC-E76346446313}" type="datetime1">
              <a:rPr lang="en-US" smtClean="0"/>
              <a:t>8/11/2022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4248828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A3D57D-CB14-4F9D-9AF8-DEE675F9D1D7}" type="datetime1">
              <a:rPr lang="en-US" smtClean="0"/>
              <a:t>8/11/2022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3770070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F55F58-3918-4077-8E10-D30E1F7432F1}"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594394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0561B-E6D6-4C1A-AD02-8FFF0C2C66DA}" type="datetime1">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0BF99F-B08F-4F3B-8557-B37C3B949DA5}" type="slidenum">
              <a:rPr lang="en-US" smtClean="0"/>
              <a:t>‹#›</a:t>
            </a:fld>
            <a:endParaRPr lang="en-US"/>
          </a:p>
        </p:txBody>
      </p:sp>
    </p:spTree>
    <p:extLst>
      <p:ext uri="{BB962C8B-B14F-4D97-AF65-F5344CB8AC3E}">
        <p14:creationId xmlns:p14="http://schemas.microsoft.com/office/powerpoint/2010/main" val="2775082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84605-1DBA-49A4-A180-1194D1D44460}" type="datetime1">
              <a:rPr lang="en-US" smtClean="0"/>
              <a:t>8/11/2022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BF99F-B08F-4F3B-8557-B37C3B949DA5}" type="slidenum">
              <a:rPr lang="en-US" smtClean="0"/>
              <a:t>‹#›</a:t>
            </a:fld>
            <a:endParaRPr lang="en-US"/>
          </a:p>
        </p:txBody>
      </p:sp>
    </p:spTree>
    <p:extLst>
      <p:ext uri="{BB962C8B-B14F-4D97-AF65-F5344CB8AC3E}">
        <p14:creationId xmlns:p14="http://schemas.microsoft.com/office/powerpoint/2010/main" val="2551613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lFlOrABL0t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5.tmp"/><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43.png"/><Relationship Id="rId7" Type="http://schemas.openxmlformats.org/officeDocument/2006/relationships/image" Target="../media/image610.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10.png"/><Relationship Id="rId11" Type="http://schemas.openxmlformats.org/officeDocument/2006/relationships/image" Target="../media/image100.png"/><Relationship Id="rId10" Type="http://schemas.openxmlformats.org/officeDocument/2006/relationships/image" Target="../media/image90.png"/><Relationship Id="rId9" Type="http://schemas.openxmlformats.org/officeDocument/2006/relationships/image" Target="../media/image80.png"/></Relationships>
</file>

<file path=ppt/slides/_rels/slide15.xml.rels><?xml version="1.0" encoding="UTF-8" standalone="yes"?>
<Relationships xmlns="http://schemas.openxmlformats.org/package/2006/relationships"><Relationship Id="rId7"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120.png"/></Relationships>
</file>

<file path=ppt/slides/_rels/slide16.xml.rels><?xml version="1.0" encoding="UTF-8" standalone="yes"?>
<Relationships xmlns="http://schemas.openxmlformats.org/package/2006/relationships"><Relationship Id="rId8" Type="http://schemas.openxmlformats.org/officeDocument/2006/relationships/image" Target="../media/image44.jpeg"/><Relationship Id="rId13" Type="http://schemas.microsoft.com/office/2007/relationships/hdphoto" Target="../media/hdphoto1.wdp"/><Relationship Id="rId3" Type="http://schemas.openxmlformats.org/officeDocument/2006/relationships/image" Target="../media/image46.jpeg"/><Relationship Id="rId7" Type="http://schemas.openxmlformats.org/officeDocument/2006/relationships/image" Target="../media/image160.png"/><Relationship Id="rId12"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tags" Target="../tags/tag5.xml"/><Relationship Id="rId11" Type="http://schemas.openxmlformats.org/officeDocument/2006/relationships/image" Target="../media/image180.png"/><Relationship Id="rId10" Type="http://schemas.openxmlformats.org/officeDocument/2006/relationships/image" Target="../media/image44.jpeg"/><Relationship Id="rId4" Type="http://schemas.openxmlformats.org/officeDocument/2006/relationships/image" Target="../media/image47.jpeg"/><Relationship Id="rId9" Type="http://schemas.openxmlformats.org/officeDocument/2006/relationships/image" Target="../media/image170.png"/><Relationship Id="rId14" Type="http://schemas.openxmlformats.org/officeDocument/2006/relationships/hyperlink" Target="https://en.wikipedia.org/wiki/Great_Fire_of_London"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phet.colorado.edu/en/simulation/legacy/mass-spring-lab"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60.png"/><Relationship Id="rId13" Type="http://schemas.openxmlformats.org/officeDocument/2006/relationships/image" Target="../media/image410.png"/><Relationship Id="rId18" Type="http://schemas.openxmlformats.org/officeDocument/2006/relationships/image" Target="../media/image460.png"/><Relationship Id="rId21" Type="http://schemas.openxmlformats.org/officeDocument/2006/relationships/image" Target="../media/image1.png"/><Relationship Id="rId7" Type="http://schemas.openxmlformats.org/officeDocument/2006/relationships/image" Target="../media/image43.png"/><Relationship Id="rId12" Type="http://schemas.openxmlformats.org/officeDocument/2006/relationships/image" Target="../media/image400.png"/><Relationship Id="rId17" Type="http://schemas.openxmlformats.org/officeDocument/2006/relationships/image" Target="../media/image450.png"/><Relationship Id="rId2" Type="http://schemas.openxmlformats.org/officeDocument/2006/relationships/slideLayout" Target="../slideLayouts/slideLayout2.xml"/><Relationship Id="rId16" Type="http://schemas.openxmlformats.org/officeDocument/2006/relationships/image" Target="../media/image440.png"/><Relationship Id="rId20" Type="http://schemas.openxmlformats.org/officeDocument/2006/relationships/image" Target="../media/image480.png"/><Relationship Id="rId1" Type="http://schemas.openxmlformats.org/officeDocument/2006/relationships/tags" Target="../tags/tag7.xml"/><Relationship Id="rId6" Type="http://schemas.openxmlformats.org/officeDocument/2006/relationships/image" Target="../media/image350.png"/><Relationship Id="rId11" Type="http://schemas.openxmlformats.org/officeDocument/2006/relationships/image" Target="../media/image390.png"/><Relationship Id="rId24" Type="http://schemas.openxmlformats.org/officeDocument/2006/relationships/image" Target="../media/image60.png"/><Relationship Id="rId5" Type="http://schemas.openxmlformats.org/officeDocument/2006/relationships/image" Target="../media/image340.png"/><Relationship Id="rId15" Type="http://schemas.openxmlformats.org/officeDocument/2006/relationships/image" Target="../media/image430.png"/><Relationship Id="rId23" Type="http://schemas.openxmlformats.org/officeDocument/2006/relationships/image" Target="../media/image511.png"/><Relationship Id="rId10" Type="http://schemas.openxmlformats.org/officeDocument/2006/relationships/image" Target="../media/image380.png"/><Relationship Id="rId19" Type="http://schemas.openxmlformats.org/officeDocument/2006/relationships/image" Target="../media/image470.png"/><Relationship Id="rId9" Type="http://schemas.openxmlformats.org/officeDocument/2006/relationships/image" Target="../media/image370.png"/><Relationship Id="rId14" Type="http://schemas.openxmlformats.org/officeDocument/2006/relationships/image" Target="../media/image420.png"/><Relationship Id="rId22" Type="http://schemas.openxmlformats.org/officeDocument/2006/relationships/image" Target="../media/image5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590.png"/><Relationship Id="rId18" Type="http://schemas.openxmlformats.org/officeDocument/2006/relationships/image" Target="../media/image650.png"/><Relationship Id="rId21" Type="http://schemas.openxmlformats.org/officeDocument/2006/relationships/image" Target="../media/image680.png"/><Relationship Id="rId7" Type="http://schemas.openxmlformats.org/officeDocument/2006/relationships/image" Target="../media/image1.png"/><Relationship Id="rId12" Type="http://schemas.openxmlformats.org/officeDocument/2006/relationships/image" Target="../media/image580.png"/><Relationship Id="rId17" Type="http://schemas.openxmlformats.org/officeDocument/2006/relationships/image" Target="../media/image64.png"/><Relationship Id="rId2" Type="http://schemas.openxmlformats.org/officeDocument/2006/relationships/slideLayout" Target="../slideLayouts/slideLayout2.xml"/><Relationship Id="rId16" Type="http://schemas.openxmlformats.org/officeDocument/2006/relationships/image" Target="../media/image62.png"/><Relationship Id="rId20" Type="http://schemas.openxmlformats.org/officeDocument/2006/relationships/image" Target="../media/image670.png"/><Relationship Id="rId1" Type="http://schemas.openxmlformats.org/officeDocument/2006/relationships/tags" Target="../tags/tag8.xml"/><Relationship Id="rId6" Type="http://schemas.openxmlformats.org/officeDocument/2006/relationships/image" Target="../media/image54.png"/><Relationship Id="rId11" Type="http://schemas.openxmlformats.org/officeDocument/2006/relationships/image" Target="../media/image570.png"/><Relationship Id="rId5" Type="http://schemas.openxmlformats.org/officeDocument/2006/relationships/image" Target="../media/image532.png"/><Relationship Id="rId15" Type="http://schemas.openxmlformats.org/officeDocument/2006/relationships/image" Target="../media/image61.png"/><Relationship Id="rId10" Type="http://schemas.openxmlformats.org/officeDocument/2006/relationships/image" Target="../media/image561.png"/><Relationship Id="rId19" Type="http://schemas.openxmlformats.org/officeDocument/2006/relationships/image" Target="../media/image660.png"/><Relationship Id="rId9" Type="http://schemas.openxmlformats.org/officeDocument/2006/relationships/image" Target="../media/image63.png"/><Relationship Id="rId14" Type="http://schemas.openxmlformats.org/officeDocument/2006/relationships/image" Target="../media/image600.png"/><Relationship Id="rId22" Type="http://schemas.openxmlformats.org/officeDocument/2006/relationships/image" Target="../media/image690.png"/></Relationships>
</file>

<file path=ppt/slides/_rels/slide21.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21"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16" Type="http://schemas.openxmlformats.org/officeDocument/2006/relationships/image" Target="NULL"/><Relationship Id="rId20"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media/image1.png"/><Relationship Id="rId15" Type="http://schemas.openxmlformats.org/officeDocument/2006/relationships/image" Target="NULL"/><Relationship Id="rId10" Type="http://schemas.openxmlformats.org/officeDocument/2006/relationships/image" Target="NULL"/><Relationship Id="rId19"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571.png"/><Relationship Id="rId22" Type="http://schemas.openxmlformats.org/officeDocument/2006/relationships/hyperlink" Target="https://phet.colorado.edu/en/simulation/legacy/mass-spring-lab"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png"/><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591.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720.png"/></Relationships>
</file>

<file path=ppt/slides/_rels/slide2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56.png"/><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NULL"/><Relationship Id="rId11" Type="http://schemas.openxmlformats.org/officeDocument/2006/relationships/image" Target="../media/image78.png"/><Relationship Id="rId10" Type="http://schemas.openxmlformats.org/officeDocument/2006/relationships/image" Target="NULL"/><Relationship Id="rId9" Type="http://schemas.openxmlformats.org/officeDocument/2006/relationships/image" Target="NUL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57.png"/><Relationship Id="rId5" Type="http://schemas.openxmlformats.org/officeDocument/2006/relationships/image" Target="../media/image79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59.png"/><Relationship Id="rId5" Type="http://schemas.openxmlformats.org/officeDocument/2006/relationships/image" Target="../media/image82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84.png"/></Relationships>
</file>

<file path=ppt/slides/_rels/slide29.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781.png"/><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png"/><Relationship Id="rId11" Type="http://schemas.openxmlformats.org/officeDocument/2006/relationships/image" Target="../media/image851.png"/><Relationship Id="rId5" Type="http://schemas.openxmlformats.org/officeDocument/2006/relationships/image" Target="NULL"/><Relationship Id="rId15" Type="http://schemas.openxmlformats.org/officeDocument/2006/relationships/image" Target="../media/image813.png"/><Relationship Id="rId10"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60.gif"/></Relationships>
</file>

<file path=ppt/slides/_rels/slide3.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png"/><Relationship Id="rId7" Type="http://schemas.openxmlformats.org/officeDocument/2006/relationships/image" Target="../media/image68.png"/><Relationship Id="rId12" Type="http://schemas.openxmlformats.org/officeDocument/2006/relationships/image" Target="../media/image74.png"/><Relationship Id="rId17" Type="http://schemas.openxmlformats.org/officeDocument/2006/relationships/image" Target="../media/image11.png"/><Relationship Id="rId16"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73.png"/><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image" Target="../media/image211.png"/><Relationship Id="rId9" Type="http://schemas.openxmlformats.org/officeDocument/2006/relationships/image" Target="../media/image5.png"/><Relationship Id="rId1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881.png"/><Relationship Id="rId3" Type="http://schemas.openxmlformats.org/officeDocument/2006/relationships/image" Target="../media/image71.png"/><Relationship Id="rId7" Type="http://schemas.openxmlformats.org/officeDocument/2006/relationships/image" Target="NULL"/><Relationship Id="rId12" Type="http://schemas.openxmlformats.org/officeDocument/2006/relationships/image" Target="../media/image850.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830.png"/><Relationship Id="rId11" Type="http://schemas.openxmlformats.org/officeDocument/2006/relationships/image" Target="../media/image60.gif"/><Relationship Id="rId10" Type="http://schemas.openxmlformats.org/officeDocument/2006/relationships/image" Target="../media/image89.png"/><Relationship Id="rId9" Type="http://schemas.openxmlformats.org/officeDocument/2006/relationships/image" Target="NUL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92.png"/><Relationship Id="rId5" Type="http://schemas.openxmlformats.org/officeDocument/2006/relationships/image" Target="../media/image911.png"/></Relationships>
</file>

<file path=ppt/slides/_rels/slide3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921.png"/><Relationship Id="rId7" Type="http://schemas.openxmlformats.org/officeDocument/2006/relationships/image" Target="../media/image880.png"/><Relationship Id="rId12" Type="http://schemas.openxmlformats.org/officeDocument/2006/relationships/image" Target="../media/image60.gif"/><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71.png"/><Relationship Id="rId11" Type="http://schemas.openxmlformats.org/officeDocument/2006/relationships/image" Target="../media/image910.png"/><Relationship Id="rId5" Type="http://schemas.openxmlformats.org/officeDocument/2006/relationships/image" Target="../media/image931.png"/><Relationship Id="rId10" Type="http://schemas.openxmlformats.org/officeDocument/2006/relationships/image" Target="NULL"/><Relationship Id="rId9" Type="http://schemas.openxmlformats.org/officeDocument/2006/relationships/image" Target="../media/image891.png"/></Relationships>
</file>

<file path=ppt/slides/_rels/slide33.xml.rels><?xml version="1.0" encoding="UTF-8" standalone="yes"?>
<Relationships xmlns="http://schemas.openxmlformats.org/package/2006/relationships"><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72.gif"/><Relationship Id="rId5" Type="http://schemas.openxmlformats.org/officeDocument/2006/relationships/image" Target="../media/image94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96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97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980.pn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8.xml.rels><?xml version="1.0" encoding="UTF-8" standalone="yes"?>
<Relationships xmlns="http://schemas.openxmlformats.org/package/2006/relationships"><Relationship Id="rId8" Type="http://schemas.openxmlformats.org/officeDocument/2006/relationships/image" Target="../media/image1010.png"/><Relationship Id="rId7" Type="http://schemas.openxmlformats.org/officeDocument/2006/relationships/image" Target="../media/image970.png"/><Relationship Id="rId2" Type="http://schemas.openxmlformats.org/officeDocument/2006/relationships/hyperlink" Target="https://phet.colorado.edu/sims/pendulum-lab/pendulum-lab_en.html" TargetMode="External"/><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10.png"/><Relationship Id="rId9" Type="http://schemas.openxmlformats.org/officeDocument/2006/relationships/image" Target="../media/image111.png"/></Relationships>
</file>

<file path=ppt/slides/_rels/slide39.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190.png"/><Relationship Id="rId7" Type="http://schemas.openxmlformats.org/officeDocument/2006/relationships/image" Target="../media/image141.png"/><Relationship Id="rId12" Type="http://schemas.openxmlformats.org/officeDocument/2006/relationships/image" Target="../media/image181.png"/><Relationship Id="rId17" Type="http://schemas.openxmlformats.org/officeDocument/2006/relationships/image" Target="../media/image230.png"/><Relationship Id="rId2" Type="http://schemas.openxmlformats.org/officeDocument/2006/relationships/slideLayout" Target="../slideLayouts/slideLayout2.xml"/><Relationship Id="rId16" Type="http://schemas.openxmlformats.org/officeDocument/2006/relationships/image" Target="../media/image221.png"/><Relationship Id="rId1" Type="http://schemas.openxmlformats.org/officeDocument/2006/relationships/tags" Target="../tags/tag23.xml"/><Relationship Id="rId6" Type="http://schemas.openxmlformats.org/officeDocument/2006/relationships/image" Target="../media/image131.png"/><Relationship Id="rId11" Type="http://schemas.openxmlformats.org/officeDocument/2006/relationships/image" Target="../media/image171.png"/><Relationship Id="rId5" Type="http://schemas.openxmlformats.org/officeDocument/2006/relationships/image" Target="../media/image121.png"/><Relationship Id="rId15" Type="http://schemas.openxmlformats.org/officeDocument/2006/relationships/image" Target="../media/image210.png"/><Relationship Id="rId10" Type="http://schemas.openxmlformats.org/officeDocument/2006/relationships/image" Target="../media/image161.png"/><Relationship Id="rId9" Type="http://schemas.openxmlformats.org/officeDocument/2006/relationships/image" Target="../media/image150.png"/><Relationship Id="rId14" Type="http://schemas.openxmlformats.org/officeDocument/2006/relationships/image" Target="../media/image200.png"/></Relationships>
</file>

<file path=ppt/slides/_rels/slide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17.png"/><Relationship Id="rId7" Type="http://schemas.openxmlformats.org/officeDocument/2006/relationships/image" Target="../media/image1.png"/><Relationship Id="rId12"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image" Target="../media/image211.png"/><Relationship Id="rId15" Type="http://schemas.openxmlformats.org/officeDocument/2006/relationships/image" Target="../media/image19.png"/><Relationship Id="rId10" Type="http://schemas.openxmlformats.org/officeDocument/2006/relationships/image" Target="../media/image14.png"/><Relationship Id="rId9" Type="http://schemas.openxmlformats.org/officeDocument/2006/relationships/image" Target="../media/image13.png"/><Relationship Id="rId14" Type="http://schemas.openxmlformats.org/officeDocument/2006/relationships/image" Target="../media/image18.png"/></Relationships>
</file>

<file path=ppt/slides/_rels/slide40.xml.rels><?xml version="1.0" encoding="UTF-8" standalone="yes"?>
<Relationships xmlns="http://schemas.openxmlformats.org/package/2006/relationships"><Relationship Id="rId8" Type="http://schemas.openxmlformats.org/officeDocument/2006/relationships/image" Target="../media/image280.png"/><Relationship Id="rId7" Type="http://schemas.openxmlformats.org/officeDocument/2006/relationships/image" Target="../media/image270.png"/><Relationship Id="rId1" Type="http://schemas.openxmlformats.org/officeDocument/2006/relationships/slideLayout" Target="../slideLayouts/slideLayout2.xml"/><Relationship Id="rId6" Type="http://schemas.openxmlformats.org/officeDocument/2006/relationships/image" Target="../media/image260.png"/><Relationship Id="rId5" Type="http://schemas.openxmlformats.org/officeDocument/2006/relationships/image" Target="../media/image250.png"/><Relationship Id="rId10" Type="http://schemas.openxmlformats.org/officeDocument/2006/relationships/image" Target="../media/image300.png"/><Relationship Id="rId4" Type="http://schemas.openxmlformats.org/officeDocument/2006/relationships/image" Target="../media/image890.png"/><Relationship Id="rId9" Type="http://schemas.openxmlformats.org/officeDocument/2006/relationships/image" Target="../media/image290.png"/></Relationships>
</file>

<file path=ppt/slides/_rels/slide41.xml.rels><?xml version="1.0" encoding="UTF-8" standalone="yes"?>
<Relationships xmlns="http://schemas.openxmlformats.org/package/2006/relationships"><Relationship Id="rId8" Type="http://schemas.openxmlformats.org/officeDocument/2006/relationships/image" Target="../media/image330.png"/><Relationship Id="rId7" Type="http://schemas.openxmlformats.org/officeDocument/2006/relationships/image" Target="../media/image320.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83.png"/><Relationship Id="rId11" Type="http://schemas.openxmlformats.org/officeDocument/2006/relationships/image" Target="../media/image1040.png"/><Relationship Id="rId5" Type="http://schemas.openxmlformats.org/officeDocument/2006/relationships/image" Target="../media/image311.png"/><Relationship Id="rId10" Type="http://schemas.openxmlformats.org/officeDocument/2006/relationships/image" Target="../media/image351.png"/><Relationship Id="rId9" Type="http://schemas.openxmlformats.org/officeDocument/2006/relationships/image" Target="../media/image341.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030.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1061.png"/><Relationship Id="rId5" Type="http://schemas.openxmlformats.org/officeDocument/2006/relationships/image" Target="../media/image920.png"/></Relationships>
</file>

<file path=ppt/slides/_rels/slide44.xml.rels><?xml version="1.0" encoding="UTF-8" standalone="yes"?>
<Relationships xmlns="http://schemas.openxmlformats.org/package/2006/relationships"><Relationship Id="rId8" Type="http://schemas.openxmlformats.org/officeDocument/2006/relationships/image" Target="../media/image630.png"/><Relationship Id="rId13" Type="http://schemas.openxmlformats.org/officeDocument/2006/relationships/image" Target="../media/image572.png"/><Relationship Id="rId18" Type="http://schemas.openxmlformats.org/officeDocument/2006/relationships/image" Target="../media/image611.png"/><Relationship Id="rId21" Type="http://schemas.openxmlformats.org/officeDocument/2006/relationships/image" Target="../media/image640.png"/><Relationship Id="rId7" Type="http://schemas.openxmlformats.org/officeDocument/2006/relationships/image" Target="../media/image520.png"/><Relationship Id="rId12" Type="http://schemas.openxmlformats.org/officeDocument/2006/relationships/image" Target="../media/image560.png"/><Relationship Id="rId17" Type="http://schemas.openxmlformats.org/officeDocument/2006/relationships/image" Target="../media/image661.png"/><Relationship Id="rId25" Type="http://schemas.openxmlformats.org/officeDocument/2006/relationships/image" Target="../media/image691.png"/><Relationship Id="rId2" Type="http://schemas.openxmlformats.org/officeDocument/2006/relationships/slideLayout" Target="../slideLayouts/slideLayout2.xml"/><Relationship Id="rId16" Type="http://schemas.openxmlformats.org/officeDocument/2006/relationships/image" Target="../media/image601.png"/><Relationship Id="rId20" Type="http://schemas.openxmlformats.org/officeDocument/2006/relationships/image" Target="../media/image620.png"/><Relationship Id="rId1" Type="http://schemas.openxmlformats.org/officeDocument/2006/relationships/tags" Target="../tags/tag27.xml"/><Relationship Id="rId6" Type="http://schemas.openxmlformats.org/officeDocument/2006/relationships/image" Target="../media/image1.png"/><Relationship Id="rId11" Type="http://schemas.openxmlformats.org/officeDocument/2006/relationships/image" Target="../media/image550.png"/><Relationship Id="rId24" Type="http://schemas.openxmlformats.org/officeDocument/2006/relationships/image" Target="../media/image671.png"/><Relationship Id="rId5" Type="http://schemas.openxmlformats.org/officeDocument/2006/relationships/image" Target="../media/image930.png"/><Relationship Id="rId15" Type="http://schemas.openxmlformats.org/officeDocument/2006/relationships/image" Target="../media/image592.png"/><Relationship Id="rId23" Type="http://schemas.openxmlformats.org/officeDocument/2006/relationships/image" Target="../media/image651.png"/><Relationship Id="rId10" Type="http://schemas.openxmlformats.org/officeDocument/2006/relationships/image" Target="../media/image540.png"/><Relationship Id="rId19" Type="http://schemas.openxmlformats.org/officeDocument/2006/relationships/image" Target="../media/image681.png"/><Relationship Id="rId9" Type="http://schemas.openxmlformats.org/officeDocument/2006/relationships/image" Target="../media/image530.png"/><Relationship Id="rId14" Type="http://schemas.openxmlformats.org/officeDocument/2006/relationships/image" Target="../media/image581.png"/><Relationship Id="rId22" Type="http://schemas.openxmlformats.org/officeDocument/2006/relationships/image" Target="../media/image83.png"/></Relationships>
</file>

<file path=ppt/slides/_rels/slide45.xml.rels><?xml version="1.0" encoding="UTF-8" standalone="yes"?>
<Relationships xmlns="http://schemas.openxmlformats.org/package/2006/relationships"><Relationship Id="rId8" Type="http://schemas.openxmlformats.org/officeDocument/2006/relationships/image" Target="../media/image1090.png"/><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080.png"/><Relationship Id="rId5" Type="http://schemas.openxmlformats.org/officeDocument/2006/relationships/image" Target="../media/image1071.png"/><Relationship Id="rId9" Type="http://schemas.openxmlformats.org/officeDocument/2006/relationships/image" Target="../media/image740.png"/></Relationships>
</file>

<file path=ppt/slides/_rels/slide46.xml.rels><?xml version="1.0" encoding="UTF-8" standalone="yes"?>
<Relationships xmlns="http://schemas.openxmlformats.org/package/2006/relationships"><Relationship Id="rId8" Type="http://schemas.openxmlformats.org/officeDocument/2006/relationships/image" Target="../media/image770.png"/><Relationship Id="rId13" Type="http://schemas.openxmlformats.org/officeDocument/2006/relationships/image" Target="../media/image71.png"/><Relationship Id="rId7" Type="http://schemas.openxmlformats.org/officeDocument/2006/relationships/image" Target="../media/image83.png"/><Relationship Id="rId12" Type="http://schemas.openxmlformats.org/officeDocument/2006/relationships/image" Target="../media/image811.png"/><Relationship Id="rId2" Type="http://schemas.openxmlformats.org/officeDocument/2006/relationships/slideLayout" Target="../slideLayouts/slideLayout2.xml"/><Relationship Id="rId16" Type="http://schemas.openxmlformats.org/officeDocument/2006/relationships/image" Target="NULL"/><Relationship Id="rId1" Type="http://schemas.openxmlformats.org/officeDocument/2006/relationships/tags" Target="../tags/tag29.xml"/><Relationship Id="rId6" Type="http://schemas.openxmlformats.org/officeDocument/2006/relationships/image" Target="../media/image1060.png"/><Relationship Id="rId11" Type="http://schemas.openxmlformats.org/officeDocument/2006/relationships/image" Target="../media/image800.png"/><Relationship Id="rId5" Type="http://schemas.openxmlformats.org/officeDocument/2006/relationships/image" Target="../media/image940.png"/><Relationship Id="rId15" Type="http://schemas.openxmlformats.org/officeDocument/2006/relationships/image" Target="NULL"/><Relationship Id="rId10" Type="http://schemas.openxmlformats.org/officeDocument/2006/relationships/image" Target="../media/image790.png"/><Relationship Id="rId9" Type="http://schemas.openxmlformats.org/officeDocument/2006/relationships/image" Target="../media/image780.png"/><Relationship Id="rId14" Type="http://schemas.openxmlformats.org/officeDocument/2006/relationships/image" Target="../media/image1100.png"/></Relationships>
</file>

<file path=ppt/slides/_rels/slide47.xml.rels><?xml version="1.0" encoding="UTF-8" standalone="yes"?>
<Relationships xmlns="http://schemas.openxmlformats.org/package/2006/relationships"><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77.png"/><Relationship Id="rId5" Type="http://schemas.openxmlformats.org/officeDocument/2006/relationships/image" Target="../media/image1070.png"/></Relationships>
</file>

<file path=ppt/slides/_rels/slide48.xml.rels><?xml version="1.0" encoding="UTF-8" standalone="yes"?>
<Relationships xmlns="http://schemas.openxmlformats.org/package/2006/relationships"><Relationship Id="rId8" Type="http://schemas.openxmlformats.org/officeDocument/2006/relationships/image" Target="../media/image522.png"/><Relationship Id="rId13" Type="http://schemas.openxmlformats.org/officeDocument/2006/relationships/image" Target="../media/image562.png"/><Relationship Id="rId18" Type="http://schemas.openxmlformats.org/officeDocument/2006/relationships/image" Target="../media/image663.png"/><Relationship Id="rId26" Type="http://schemas.openxmlformats.org/officeDocument/2006/relationships/image" Target="../media/image113.png"/><Relationship Id="rId7" Type="http://schemas.openxmlformats.org/officeDocument/2006/relationships/image" Target="../media/image83.png"/><Relationship Id="rId25" Type="http://schemas.openxmlformats.org/officeDocument/2006/relationships/image" Target="../media/image1.png"/><Relationship Id="rId12" Type="http://schemas.openxmlformats.org/officeDocument/2006/relationships/image" Target="../media/image551.png"/><Relationship Id="rId17" Type="http://schemas.openxmlformats.org/officeDocument/2006/relationships/image" Target="../media/image603.png"/><Relationship Id="rId16" Type="http://schemas.openxmlformats.org/officeDocument/2006/relationships/image" Target="../media/image593.png"/><Relationship Id="rId20" Type="http://schemas.openxmlformats.org/officeDocument/2006/relationships/image" Target="../media/image682.png"/><Relationship Id="rId1" Type="http://schemas.openxmlformats.org/officeDocument/2006/relationships/slideLayout" Target="../slideLayouts/slideLayout2.xml"/><Relationship Id="rId6" Type="http://schemas.openxmlformats.org/officeDocument/2006/relationships/image" Target="NULL"/><Relationship Id="rId24" Type="http://schemas.openxmlformats.org/officeDocument/2006/relationships/image" Target="NULL"/><Relationship Id="rId11" Type="http://schemas.openxmlformats.org/officeDocument/2006/relationships/image" Target="../media/image542.png"/><Relationship Id="rId5" Type="http://schemas.openxmlformats.org/officeDocument/2006/relationships/image" Target="NULL"/><Relationship Id="rId23" Type="http://schemas.openxmlformats.org/officeDocument/2006/relationships/image" Target="NULL"/><Relationship Id="rId15" Type="http://schemas.openxmlformats.org/officeDocument/2006/relationships/image" Target="../media/image583.png"/><Relationship Id="rId10" Type="http://schemas.openxmlformats.org/officeDocument/2006/relationships/image" Target="../media/image531.png"/><Relationship Id="rId19" Type="http://schemas.openxmlformats.org/officeDocument/2006/relationships/image" Target="../media/image613.png"/><Relationship Id="rId4" Type="http://schemas.openxmlformats.org/officeDocument/2006/relationships/image" Target="../media/image1120.png"/><Relationship Id="rId22" Type="http://schemas.openxmlformats.org/officeDocument/2006/relationships/image" Target="NULL"/><Relationship Id="rId9" Type="http://schemas.openxmlformats.org/officeDocument/2006/relationships/image" Target="../media/image631.png"/><Relationship Id="rId14" Type="http://schemas.openxmlformats.org/officeDocument/2006/relationships/image" Target="../media/image573.png"/><Relationship Id="rId27" Type="http://schemas.openxmlformats.org/officeDocument/2006/relationships/image" Target="../media/image114.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115.png"/></Relationships>
</file>

<file path=ppt/slides/_rels/slide5.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26.png"/><Relationship Id="rId18" Type="http://schemas.openxmlformats.org/officeDocument/2006/relationships/image" Target="../media/image31.png"/><Relationship Id="rId21" Type="http://schemas.openxmlformats.org/officeDocument/2006/relationships/image" Target="../media/image34.png"/><Relationship Id="rId7" Type="http://schemas.openxmlformats.org/officeDocument/2006/relationships/image" Target="../media/image1.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slideLayout" Target="../slideLayouts/slideLayout7.xml"/><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tags" Target="../tags/tag2.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image" Target="../media/image20.png"/><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s>
</file>

<file path=ppt/slides/_rels/slide50.xml.rels><?xml version="1.0" encoding="UTF-8" standalone="yes"?>
<Relationships xmlns="http://schemas.openxmlformats.org/package/2006/relationships"><Relationship Id="rId3" Type="http://schemas.openxmlformats.org/officeDocument/2006/relationships/hyperlink" Target="https://phet.colorado.edu/sims/pendulum-lab/pendulum-lab_en.html" TargetMode="External"/><Relationship Id="rId7" Type="http://schemas.openxmlformats.org/officeDocument/2006/relationships/image" Target="../media/image85.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NUL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NUL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1160.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86.png"/><Relationship Id="rId5" Type="http://schemas.openxmlformats.org/officeDocument/2006/relationships/image" Target="NUL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1180.png"/></Relationships>
</file>

<file path=ppt/slides/_rels/slide6.xml.rels><?xml version="1.0" encoding="UTF-8" standalone="yes"?>
<Relationships xmlns="http://schemas.openxmlformats.org/package/2006/relationships"><Relationship Id="rId8" Type="http://schemas.openxmlformats.org/officeDocument/2006/relationships/image" Target="../media/image68.png"/><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37.png"/><Relationship Id="rId5" Type="http://schemas.openxmlformats.org/officeDocument/2006/relationships/image" Target="../media/image36.png"/><Relationship Id="rId9" Type="http://schemas.openxmlformats.org/officeDocument/2006/relationships/image" Target="../media/image38.png"/></Relationships>
</file>

<file path=ppt/slides/_rels/slide7.xml.rels><?xml version="1.0" encoding="UTF-8" standalone="yes"?>
<Relationships xmlns="http://schemas.openxmlformats.org/package/2006/relationships"><Relationship Id="rId7"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2.tmp"/><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0.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7"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1.png"/><Relationship Id="rId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5333" y="1443038"/>
            <a:ext cx="9144000" cy="4308057"/>
          </a:xfrm>
        </p:spPr>
        <p:txBody>
          <a:bodyPr>
            <a:normAutofit fontScale="90000"/>
          </a:bodyPr>
          <a:lstStyle/>
          <a:p>
            <a:r>
              <a:rPr lang="en-US" sz="4000" dirty="0"/>
              <a:t>PHYS 1111K</a:t>
            </a:r>
            <a:br>
              <a:rPr lang="en-US" sz="4000" dirty="0"/>
            </a:br>
            <a:br>
              <a:rPr lang="en-US" sz="4000" dirty="0"/>
            </a:br>
            <a:r>
              <a:rPr lang="en-US" sz="4000" dirty="0"/>
              <a:t>Lectures 21-23</a:t>
            </a:r>
            <a:br>
              <a:rPr lang="en-US" sz="4000" dirty="0"/>
            </a:br>
            <a:br>
              <a:rPr lang="en-US" sz="4000" dirty="0"/>
            </a:br>
            <a:r>
              <a:rPr lang="en-US" sz="3100" dirty="0">
                <a:solidFill>
                  <a:schemeClr val="bg1">
                    <a:lumMod val="50000"/>
                  </a:schemeClr>
                </a:solidFill>
              </a:rPr>
              <a:t>OpenStax Chapter 11</a:t>
            </a:r>
            <a:br>
              <a:rPr lang="en-US" sz="4000" dirty="0">
                <a:solidFill>
                  <a:schemeClr val="bg1">
                    <a:lumMod val="50000"/>
                  </a:schemeClr>
                </a:solidFill>
              </a:rPr>
            </a:br>
            <a:br>
              <a:rPr lang="en-US" sz="4000" dirty="0">
                <a:solidFill>
                  <a:schemeClr val="bg1">
                    <a:lumMod val="50000"/>
                  </a:schemeClr>
                </a:solidFill>
              </a:rPr>
            </a:br>
            <a:r>
              <a:rPr lang="en-US" sz="4000" b="1" dirty="0" err="1">
                <a:latin typeface="+mn-lt"/>
              </a:rPr>
              <a:t>Youtube</a:t>
            </a:r>
            <a:r>
              <a:rPr lang="en-US" sz="4000" b="1" dirty="0">
                <a:latin typeface="+mn-lt"/>
              </a:rPr>
              <a:t>: </a:t>
            </a:r>
            <a:r>
              <a:rPr lang="en-US" sz="4000" b="1" dirty="0">
                <a:latin typeface="+mn-lt"/>
                <a:hlinkClick r:id="rId2"/>
              </a:rPr>
              <a:t>https://youtu.be/lFlOrABL0t0</a:t>
            </a:r>
            <a:r>
              <a:rPr lang="en-US" sz="4000" b="1" dirty="0">
                <a:latin typeface="+mn-lt"/>
              </a:rPr>
              <a:t> </a:t>
            </a:r>
            <a:br>
              <a:rPr lang="en-US" sz="4000" dirty="0"/>
            </a:br>
            <a:endParaRPr lang="en-US" sz="4000" dirty="0"/>
          </a:p>
        </p:txBody>
      </p:sp>
      <p:sp>
        <p:nvSpPr>
          <p:cNvPr id="4" name="Slide Number Placeholder 3"/>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311680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692154" y="282448"/>
                <a:ext cx="9970679" cy="1077218"/>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Acceleration vs time:</a:t>
                </a:r>
              </a:p>
              <a:p>
                <a:r>
                  <a:rPr lang="en-US" sz="2600" dirty="0">
                    <a:latin typeface="Times New Roman" panose="02020603050405020304" pitchFamily="18" charset="0"/>
                    <a:cs typeface="Times New Roman" panose="02020603050405020304" pitchFamily="18" charset="0"/>
                  </a:rPr>
                  <a:t>Assume A = 20, T = 1, </a:t>
                </a:r>
                <a14:m>
                  <m:oMath xmlns:m="http://schemas.openxmlformats.org/officeDocument/2006/math">
                    <m:r>
                      <m:rPr>
                        <m:sty m:val="p"/>
                      </m:rPr>
                      <a:rPr lang="en-US" sz="2600" b="0" i="0" smtClean="0">
                        <a:latin typeface="Cambria Math" panose="02040503050406030204" pitchFamily="18" charset="0"/>
                        <a:cs typeface="Times New Roman" panose="02020603050405020304" pitchFamily="18" charset="0"/>
                      </a:rPr>
                      <m:t>Δ</m:t>
                    </m:r>
                  </m:oMath>
                </a14:m>
                <a:r>
                  <a:rPr lang="en-US" sz="2600" dirty="0">
                    <a:latin typeface="Times New Roman" panose="02020603050405020304" pitchFamily="18" charset="0"/>
                    <a:cs typeface="Times New Roman" panose="02020603050405020304" pitchFamily="18" charset="0"/>
                  </a:rPr>
                  <a:t>=0.0001 :   </a:t>
                </a:r>
                <a14:m>
                  <m:oMath xmlns:m="http://schemas.openxmlformats.org/officeDocument/2006/math">
                    <m:sSub>
                      <m:sSubPr>
                        <m:ctrlPr>
                          <a:rPr lang="en-US" sz="2600" b="0" i="1" smtClean="0">
                            <a:latin typeface="Cambria Math" panose="02040503050406030204" pitchFamily="18" charset="0"/>
                            <a:cs typeface="Times New Roman" panose="02020603050405020304" pitchFamily="18" charset="0"/>
                          </a:rPr>
                        </m:ctrlPr>
                      </m:sSubPr>
                      <m:e>
                        <m:r>
                          <a:rPr lang="en-US" sz="2600" b="0" i="1" smtClean="0">
                            <a:latin typeface="Cambria Math" panose="02040503050406030204" pitchFamily="18" charset="0"/>
                            <a:cs typeface="Times New Roman" panose="02020603050405020304" pitchFamily="18" charset="0"/>
                          </a:rPr>
                          <m:t>𝑣</m:t>
                        </m:r>
                      </m:e>
                      <m:sub>
                        <m:r>
                          <a:rPr lang="en-US" sz="2600" b="0" i="1" smtClean="0">
                            <a:latin typeface="Cambria Math" panose="02040503050406030204" pitchFamily="18" charset="0"/>
                            <a:cs typeface="Times New Roman" panose="02020603050405020304" pitchFamily="18" charset="0"/>
                          </a:rPr>
                          <m:t>𝑥</m:t>
                        </m:r>
                      </m:sub>
                    </m:sSub>
                    <m:r>
                      <a:rPr lang="en-US" sz="2600" b="0" i="1" smtClean="0">
                        <a:latin typeface="Cambria Math" panose="02040503050406030204" pitchFamily="18" charset="0"/>
                        <a:cs typeface="Times New Roman" panose="02020603050405020304" pitchFamily="18" charset="0"/>
                      </a:rPr>
                      <m:t>=−</m:t>
                    </m:r>
                    <m:r>
                      <a:rPr lang="en-US" sz="2600" b="0" i="1" smtClean="0">
                        <a:latin typeface="Cambria Math" panose="02040503050406030204" pitchFamily="18" charset="0"/>
                        <a:cs typeface="Times New Roman" panose="02020603050405020304" pitchFamily="18" charset="0"/>
                      </a:rPr>
                      <m:t>𝜔</m:t>
                    </m:r>
                    <m:r>
                      <a:rPr lang="en-US" sz="2600" b="0" i="1" smtClean="0">
                        <a:latin typeface="Cambria Math" panose="02040503050406030204" pitchFamily="18" charset="0"/>
                        <a:cs typeface="Times New Roman" panose="02020603050405020304" pitchFamily="18" charset="0"/>
                      </a:rPr>
                      <m:t> </m:t>
                    </m:r>
                    <m:r>
                      <a:rPr lang="en-US" sz="2600" b="0" i="1" smtClean="0">
                        <a:latin typeface="Cambria Math" panose="02040503050406030204" pitchFamily="18" charset="0"/>
                        <a:cs typeface="Times New Roman" panose="02020603050405020304" pitchFamily="18" charset="0"/>
                      </a:rPr>
                      <m:t>𝑟</m:t>
                    </m:r>
                    <m:func>
                      <m:funcPr>
                        <m:ctrlPr>
                          <a:rPr lang="en-US" sz="2600" b="0" i="1" smtClean="0">
                            <a:latin typeface="Cambria Math" panose="02040503050406030204" pitchFamily="18" charset="0"/>
                            <a:cs typeface="Times New Roman" panose="02020603050405020304" pitchFamily="18" charset="0"/>
                          </a:rPr>
                        </m:ctrlPr>
                      </m:funcPr>
                      <m:fName>
                        <m:r>
                          <m:rPr>
                            <m:sty m:val="p"/>
                          </m:rPr>
                          <a:rPr lang="en-US" sz="2600" b="0" i="0" smtClean="0">
                            <a:latin typeface="Cambria Math" panose="02040503050406030204" pitchFamily="18" charset="0"/>
                            <a:cs typeface="Times New Roman" panose="02020603050405020304" pitchFamily="18" charset="0"/>
                          </a:rPr>
                          <m:t>sin</m:t>
                        </m:r>
                      </m:fName>
                      <m:e>
                        <m:r>
                          <a:rPr lang="en-US" sz="2600" b="0" i="1" smtClean="0">
                            <a:latin typeface="Cambria Math" panose="02040503050406030204" pitchFamily="18" charset="0"/>
                            <a:cs typeface="Times New Roman" panose="02020603050405020304" pitchFamily="18" charset="0"/>
                          </a:rPr>
                          <m:t>(</m:t>
                        </m:r>
                        <m:r>
                          <a:rPr lang="en-US" sz="2600" i="1">
                            <a:latin typeface="Cambria Math" panose="02040503050406030204" pitchFamily="18" charset="0"/>
                            <a:cs typeface="Times New Roman" panose="02020603050405020304" pitchFamily="18" charset="0"/>
                          </a:rPr>
                          <m:t>𝜔</m:t>
                        </m:r>
                        <m:r>
                          <a:rPr lang="en-US" sz="2600" i="1">
                            <a:latin typeface="Cambria Math" panose="02040503050406030204" pitchFamily="18" charset="0"/>
                            <a:cs typeface="Times New Roman" panose="02020603050405020304" pitchFamily="18" charset="0"/>
                          </a:rPr>
                          <m:t>𝑡</m:t>
                        </m:r>
                      </m:e>
                    </m:func>
                    <m:r>
                      <a:rPr lang="en-US" sz="2600" b="0" i="1" smtClean="0">
                        <a:latin typeface="Cambria Math" panose="02040503050406030204" pitchFamily="18" charset="0"/>
                        <a:cs typeface="Times New Roman" panose="02020603050405020304" pitchFamily="18" charset="0"/>
                      </a:rPr>
                      <m:t>)</m:t>
                    </m:r>
                  </m:oMath>
                </a14:m>
                <a:endParaRPr lang="en-US" sz="26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92154" y="282448"/>
                <a:ext cx="9970679" cy="1077218"/>
              </a:xfrm>
              <a:prstGeom prst="rect">
                <a:avLst/>
              </a:prstGeom>
              <a:blipFill>
                <a:blip r:embed="rId4"/>
                <a:stretch>
                  <a:fillRect l="-1284" t="-5650" b="-13559"/>
                </a:stretch>
              </a:blipFill>
            </p:spPr>
            <p:txBody>
              <a:bodyPr/>
              <a:lstStyle/>
              <a:p>
                <a:r>
                  <a:rPr lang="en-US">
                    <a:noFill/>
                  </a:rPr>
                  <a:t> </a:t>
                </a:r>
              </a:p>
            </p:txBody>
          </p:sp>
        </mc:Fallback>
      </mc:AlternateContent>
      <p:grpSp>
        <p:nvGrpSpPr>
          <p:cNvPr id="14" name="Group 13"/>
          <p:cNvGrpSpPr/>
          <p:nvPr/>
        </p:nvGrpSpPr>
        <p:grpSpPr>
          <a:xfrm>
            <a:off x="510773" y="1684623"/>
            <a:ext cx="11452271" cy="4443460"/>
            <a:chOff x="510773" y="1572329"/>
            <a:chExt cx="11452271" cy="4443460"/>
          </a:xfrm>
        </p:grpSpPr>
        <p:pic>
          <p:nvPicPr>
            <p:cNvPr id="11" name="Picture 10"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773" y="1628736"/>
              <a:ext cx="11392730" cy="4387053"/>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7681830" y="1572329"/>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𝒙</m:t>
                            </m:r>
                          </m:sub>
                        </m:sSub>
                      </m:oMath>
                    </m:oMathPara>
                  </a14:m>
                  <a:endParaRPr lang="en-US"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7681830" y="1572329"/>
                  <a:ext cx="371260" cy="369332"/>
                </a:xfrm>
                <a:prstGeom prst="rect">
                  <a:avLst/>
                </a:prstGeom>
                <a:blipFill>
                  <a:blip r:embed="rId6"/>
                  <a:stretch>
                    <a:fillRect r="-32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1591784" y="3721686"/>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𝒕</m:t>
                        </m:r>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11591784" y="3721686"/>
                  <a:ext cx="371260" cy="369332"/>
                </a:xfrm>
                <a:prstGeom prst="rect">
                  <a:avLst/>
                </a:prstGeom>
                <a:blipFill>
                  <a:blip r:embed="rId7"/>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870BF99F-B08F-4F3B-8557-B37C3B949DA5}" type="slidenum">
              <a:rPr lang="en-US" smtClean="0"/>
              <a:t>10</a:t>
            </a:fld>
            <a:endParaRPr lang="en-US"/>
          </a:p>
        </p:txBody>
      </p:sp>
    </p:spTree>
    <p:extLst>
      <p:ext uri="{BB962C8B-B14F-4D97-AF65-F5344CB8AC3E}">
        <p14:creationId xmlns:p14="http://schemas.microsoft.com/office/powerpoint/2010/main" val="147486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8194" y="560303"/>
            <a:ext cx="6813257"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Comparing x(t), v(t) and a(t) for SHO:</a:t>
            </a:r>
          </a:p>
        </p:txBody>
      </p:sp>
      <mc:AlternateContent xmlns:mc="http://schemas.openxmlformats.org/markup-compatibility/2006" xmlns:a14="http://schemas.microsoft.com/office/drawing/2010/main">
        <mc:Choice Requires="a14">
          <p:sp>
            <p:nvSpPr>
              <p:cNvPr id="7" name="TextBox 6"/>
              <p:cNvSpPr txBox="1"/>
              <p:nvPr/>
            </p:nvSpPr>
            <p:spPr>
              <a:xfrm>
                <a:off x="885371" y="1588611"/>
                <a:ext cx="5082292" cy="3954159"/>
              </a:xfrm>
              <a:prstGeom prst="rect">
                <a:avLst/>
              </a:prstGeom>
              <a:noFill/>
              <a:ln>
                <a:solidFill>
                  <a:schemeClr val="tx1"/>
                </a:solidFill>
                <a:prstDash val="dash"/>
              </a:ln>
            </p:spPr>
            <p:txBody>
              <a:bodyPr wrap="square" rtlCol="0">
                <a:spAutoFit/>
              </a:bodyPr>
              <a:lstStyle/>
              <a:p>
                <a:pPr>
                  <a:lnSpc>
                    <a:spcPct val="150000"/>
                  </a:lnSpc>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r = A = 20</a:t>
                </a:r>
              </a:p>
              <a:p>
                <a:pPr>
                  <a:lnSpc>
                    <a:spcPct val="200000"/>
                  </a:lnSpc>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T = 1</a:t>
                </a:r>
              </a:p>
              <a:p>
                <a:pPr>
                  <a:lnSpc>
                    <a:spcPct val="150000"/>
                  </a:lnSpc>
                  <a:spcAft>
                    <a:spcPts val="1200"/>
                  </a:spcAft>
                </a:pPr>
                <a14:m>
                  <m:oMathPara xmlns:m="http://schemas.openxmlformats.org/officeDocument/2006/math">
                    <m:oMathParaPr>
                      <m:jc m:val="left"/>
                    </m:oMathParaPr>
                    <m:oMath xmlns:m="http://schemas.openxmlformats.org/officeDocument/2006/math">
                      <m:r>
                        <a:rPr lang="en-US" sz="2800" b="1" i="0">
                          <a:latin typeface="Cambria Math" panose="02040503050406030204" pitchFamily="18" charset="0"/>
                        </a:rPr>
                        <m:t>𝐱</m:t>
                      </m:r>
                      <m:r>
                        <a:rPr lang="en-US" sz="2800" b="1" i="0">
                          <a:latin typeface="Cambria Math" panose="02040503050406030204" pitchFamily="18" charset="0"/>
                        </a:rPr>
                        <m:t>=</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a:latin typeface="Cambria Math" panose="02040503050406030204" pitchFamily="18" charset="0"/>
                            </a:rPr>
                            <m:t>𝐜𝐨𝐬</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e>
                      </m:func>
                    </m:oMath>
                  </m:oMathPara>
                </a14:m>
                <a:endParaRPr lang="en-US" sz="2800" b="1" dirty="0">
                  <a:latin typeface="Cambria Math" panose="02040503050406030204" pitchFamily="18" charset="0"/>
                </a:endParaRPr>
              </a:p>
              <a:p>
                <a:pPr>
                  <a:lnSpc>
                    <a:spcPct val="150000"/>
                  </a:lnSpc>
                  <a:spcAft>
                    <a:spcPts val="1200"/>
                  </a:spcAft>
                </a:pPr>
                <a14:m>
                  <m:oMathPara xmlns:m="http://schemas.openxmlformats.org/officeDocument/2006/math">
                    <m:oMathParaPr>
                      <m:jc m:val="left"/>
                    </m:oMathParaPr>
                    <m:oMath xmlns:m="http://schemas.openxmlformats.org/officeDocument/2006/math">
                      <m:sSub>
                        <m:sSubPr>
                          <m:ctrlPr>
                            <a:rPr lang="en-US" sz="2800" b="1" i="1" smtClean="0">
                              <a:latin typeface="Cambria Math" panose="02040503050406030204" pitchFamily="18" charset="0"/>
                            </a:rPr>
                          </m:ctrlPr>
                        </m:sSubPr>
                        <m:e>
                          <m:r>
                            <a:rPr lang="en-US" sz="2800" b="1" i="0">
                              <a:latin typeface="Cambria Math" panose="02040503050406030204" pitchFamily="18" charset="0"/>
                            </a:rPr>
                            <m:t>𝐯</m:t>
                          </m:r>
                        </m:e>
                        <m:sub>
                          <m:r>
                            <a:rPr lang="en-US" sz="2800" b="1" i="0">
                              <a:latin typeface="Cambria Math" panose="02040503050406030204" pitchFamily="18" charset="0"/>
                            </a:rPr>
                            <m:t>𝐱</m:t>
                          </m:r>
                        </m:sub>
                      </m:sSub>
                      <m:r>
                        <a:rPr lang="en-US" sz="2800" b="1" i="0">
                          <a:latin typeface="Cambria Math" panose="02040503050406030204" pitchFamily="18" charset="0"/>
                        </a:rPr>
                        <m:t>=−</m:t>
                      </m:r>
                      <m:r>
                        <a:rPr lang="en-US" sz="2800" b="1" i="0">
                          <a:latin typeface="Cambria Math" panose="02040503050406030204" pitchFamily="18" charset="0"/>
                        </a:rPr>
                        <m:t>𝛚</m:t>
                      </m:r>
                      <m:r>
                        <a:rPr lang="en-US" sz="2800" b="1" i="0" smtClean="0">
                          <a:latin typeface="Cambria Math" panose="02040503050406030204" pitchFamily="18" charset="0"/>
                        </a:rPr>
                        <m:t> </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a:latin typeface="Cambria Math" panose="02040503050406030204" pitchFamily="18" charset="0"/>
                            </a:rPr>
                            <m:t>𝐬𝐢𝐧</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e>
                      </m:func>
                    </m:oMath>
                  </m:oMathPara>
                </a14:m>
                <a:endParaRPr lang="en-US" sz="2800" b="1" dirty="0">
                  <a:latin typeface="Times New Roman" panose="02020603050405020304" pitchFamily="18" charset="0"/>
                  <a:cs typeface="Times New Roman" panose="02020603050405020304" pitchFamily="18" charset="0"/>
                </a:endParaRPr>
              </a:p>
              <a:p>
                <a:pPr>
                  <a:lnSpc>
                    <a:spcPct val="150000"/>
                  </a:lnSpc>
                  <a:spcAft>
                    <a:spcPts val="1200"/>
                  </a:spcAft>
                </a:pPr>
                <a14:m>
                  <m:oMathPara xmlns:m="http://schemas.openxmlformats.org/officeDocument/2006/math">
                    <m:oMathParaPr>
                      <m:jc m:val="left"/>
                    </m:oMathParaPr>
                    <m:oMath xmlns:m="http://schemas.openxmlformats.org/officeDocument/2006/math">
                      <m:sSub>
                        <m:sSubPr>
                          <m:ctrlPr>
                            <a:rPr lang="en-US" sz="2800" b="1" i="1">
                              <a:latin typeface="Cambria Math" panose="02040503050406030204" pitchFamily="18" charset="0"/>
                            </a:rPr>
                          </m:ctrlPr>
                        </m:sSubPr>
                        <m:e>
                          <m:r>
                            <a:rPr lang="en-US" sz="2800" b="1" i="0">
                              <a:latin typeface="Cambria Math" panose="02040503050406030204" pitchFamily="18" charset="0"/>
                            </a:rPr>
                            <m:t>𝐚</m:t>
                          </m:r>
                        </m:e>
                        <m:sub>
                          <m:r>
                            <a:rPr lang="en-US" sz="2800" b="1" i="0">
                              <a:latin typeface="Cambria Math" panose="02040503050406030204" pitchFamily="18" charset="0"/>
                            </a:rPr>
                            <m:t>𝐱</m:t>
                          </m:r>
                        </m:sub>
                      </m:sSub>
                      <m:r>
                        <a:rPr lang="en-US" sz="2800" b="1" i="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0">
                              <a:latin typeface="Cambria Math" panose="02040503050406030204" pitchFamily="18" charset="0"/>
                            </a:rPr>
                            <m:t>𝛚</m:t>
                          </m:r>
                        </m:e>
                        <m:sup>
                          <m:r>
                            <a:rPr lang="en-US" sz="2800" b="1" i="0" smtClean="0">
                              <a:latin typeface="Cambria Math" panose="02040503050406030204" pitchFamily="18" charset="0"/>
                            </a:rPr>
                            <m:t>𝟐</m:t>
                          </m:r>
                        </m:sup>
                      </m:sSup>
                      <m:r>
                        <a:rPr lang="en-US" sz="2800" b="1" i="0" smtClean="0">
                          <a:latin typeface="Cambria Math" panose="02040503050406030204" pitchFamily="18" charset="0"/>
                        </a:rPr>
                        <m:t> </m:t>
                      </m:r>
                      <m:r>
                        <a:rPr lang="en-US" sz="2800" b="1" i="0">
                          <a:latin typeface="Cambria Math" panose="02040503050406030204" pitchFamily="18" charset="0"/>
                        </a:rPr>
                        <m:t>𝐫</m:t>
                      </m:r>
                      <m:func>
                        <m:funcPr>
                          <m:ctrlPr>
                            <a:rPr lang="en-US" sz="2800" b="1" i="1">
                              <a:latin typeface="Cambria Math" panose="02040503050406030204" pitchFamily="18" charset="0"/>
                            </a:rPr>
                          </m:ctrlPr>
                        </m:funcPr>
                        <m:fName>
                          <m:r>
                            <a:rPr lang="en-US" sz="2800" b="1" i="0" smtClean="0">
                              <a:latin typeface="Cambria Math" panose="02040503050406030204" pitchFamily="18" charset="0"/>
                            </a:rPr>
                            <m:t>𝐜𝐨𝐬</m:t>
                          </m:r>
                        </m:fName>
                        <m:e>
                          <m:d>
                            <m:dPr>
                              <m:ctrlPr>
                                <a:rPr lang="en-US" sz="2800" b="1" i="1">
                                  <a:latin typeface="Cambria Math" panose="02040503050406030204" pitchFamily="18" charset="0"/>
                                </a:rPr>
                              </m:ctrlPr>
                            </m:dPr>
                            <m:e>
                              <m:r>
                                <a:rPr lang="en-US" sz="2800" b="1" i="0">
                                  <a:latin typeface="Cambria Math" panose="02040503050406030204" pitchFamily="18" charset="0"/>
                                </a:rPr>
                                <m:t>𝛚</m:t>
                              </m:r>
                              <m:r>
                                <a:rPr lang="en-US" sz="2800" b="1" i="0" smtClean="0">
                                  <a:latin typeface="Cambria Math" panose="02040503050406030204" pitchFamily="18" charset="0"/>
                                </a:rPr>
                                <m:t>𝐭</m:t>
                              </m:r>
                            </m:e>
                          </m:d>
                          <m:r>
                            <a:rPr lang="en-US" sz="2800" b="1" i="0" smtClean="0">
                              <a:latin typeface="Cambria Math" panose="02040503050406030204" pitchFamily="18" charset="0"/>
                            </a:rPr>
                            <m:t>=</m:t>
                          </m:r>
                        </m:e>
                      </m:func>
                      <m:r>
                        <a:rPr lang="en-US" sz="2800" b="1" i="0">
                          <a:latin typeface="Cambria Math" panose="02040503050406030204" pitchFamily="18" charset="0"/>
                        </a:rPr>
                        <m:t>−</m:t>
                      </m:r>
                      <m:sSup>
                        <m:sSupPr>
                          <m:ctrlPr>
                            <a:rPr lang="en-US" sz="2800" b="1" i="1">
                              <a:latin typeface="Cambria Math" panose="02040503050406030204" pitchFamily="18" charset="0"/>
                            </a:rPr>
                          </m:ctrlPr>
                        </m:sSupPr>
                        <m:e>
                          <m:r>
                            <a:rPr lang="en-US" sz="2800" b="1" i="0" smtClean="0">
                              <a:latin typeface="Cambria Math" panose="02040503050406030204" pitchFamily="18" charset="0"/>
                            </a:rPr>
                            <m:t>𝛚</m:t>
                          </m:r>
                        </m:e>
                        <m:sup>
                          <m:r>
                            <a:rPr lang="en-US" sz="2800" b="1" i="0">
                              <a:latin typeface="Cambria Math" panose="02040503050406030204" pitchFamily="18" charset="0"/>
                            </a:rPr>
                            <m:t>𝟐</m:t>
                          </m:r>
                        </m:sup>
                      </m:sSup>
                      <m:r>
                        <a:rPr lang="en-US" sz="2800" b="1" i="0" smtClean="0">
                          <a:latin typeface="Cambria Math" panose="02040503050406030204" pitchFamily="18" charset="0"/>
                        </a:rPr>
                        <m:t>𝐱</m:t>
                      </m:r>
                    </m:oMath>
                  </m:oMathPara>
                </a14:m>
                <a:endParaRPr lang="en-US" sz="2800" b="1"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885371" y="1588611"/>
                <a:ext cx="5082292" cy="3954159"/>
              </a:xfrm>
              <a:prstGeom prst="rect">
                <a:avLst/>
              </a:prstGeom>
              <a:blipFill>
                <a:blip r:embed="rId4"/>
                <a:stretch>
                  <a:fillRect l="-1675"/>
                </a:stretch>
              </a:blipFill>
              <a:ln>
                <a:solidFill>
                  <a:schemeClr val="tx1"/>
                </a:solidFill>
                <a:prstDash val="dash"/>
              </a:ln>
            </p:spPr>
            <p:txBody>
              <a:bodyPr/>
              <a:lstStyle/>
              <a:p>
                <a:r>
                  <a:rPr lang="en-US">
                    <a:noFill/>
                  </a:rPr>
                  <a:t> </a:t>
                </a:r>
              </a:p>
            </p:txBody>
          </p:sp>
        </mc:Fallback>
      </mc:AlternateContent>
      <p:pic>
        <p:nvPicPr>
          <p:cNvPr id="3" name="Picture 2"/>
          <p:cNvPicPr>
            <a:picLocks noChangeAspect="1"/>
          </p:cNvPicPr>
          <p:nvPr/>
        </p:nvPicPr>
        <p:blipFill>
          <a:blip r:embed="rId5"/>
          <a:stretch>
            <a:fillRect/>
          </a:stretch>
        </p:blipFill>
        <p:spPr>
          <a:xfrm>
            <a:off x="6350448" y="1396106"/>
            <a:ext cx="5458784" cy="4485112"/>
          </a:xfrm>
          <a:prstGeom prst="rect">
            <a:avLst/>
          </a:prstGeom>
        </p:spPr>
      </p:pic>
      <p:sp>
        <p:nvSpPr>
          <p:cNvPr id="2" name="Slide Number Placeholder 1"/>
          <p:cNvSpPr>
            <a:spLocks noGrp="1"/>
          </p:cNvSpPr>
          <p:nvPr>
            <p:ph type="sldNum" sz="quarter" idx="12"/>
          </p:nvPr>
        </p:nvSpPr>
        <p:spPr/>
        <p:txBody>
          <a:bodyPr/>
          <a:lstStyle/>
          <a:p>
            <a:fld id="{870BF99F-B08F-4F3B-8557-B37C3B949DA5}" type="slidenum">
              <a:rPr lang="en-US" smtClean="0"/>
              <a:t>11</a:t>
            </a:fld>
            <a:endParaRPr lang="en-US"/>
          </a:p>
        </p:txBody>
      </p:sp>
    </p:spTree>
    <p:extLst>
      <p:ext uri="{BB962C8B-B14F-4D97-AF65-F5344CB8AC3E}">
        <p14:creationId xmlns:p14="http://schemas.microsoft.com/office/powerpoint/2010/main" val="2734447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6393" y="548346"/>
            <a:ext cx="9637363" cy="523220"/>
          </a:xfrm>
          <a:prstGeom prst="rect">
            <a:avLst/>
          </a:prstGeom>
          <a:noFill/>
        </p:spPr>
        <p:txBody>
          <a:bodyPr wrap="square" rtlCol="0">
            <a:spAutoFit/>
          </a:bodyPr>
          <a:lstStyle/>
          <a:p>
            <a:r>
              <a:rPr lang="en-US" sz="2800" b="1" dirty="0"/>
              <a:t>Finding a(t) :</a:t>
            </a:r>
          </a:p>
        </p:txBody>
      </p:sp>
      <mc:AlternateContent xmlns:mc="http://schemas.openxmlformats.org/markup-compatibility/2006" xmlns:a14="http://schemas.microsoft.com/office/drawing/2010/main">
        <mc:Choice Requires="a14">
          <p:sp>
            <p:nvSpPr>
              <p:cNvPr id="4" name="TextBox 3"/>
              <p:cNvSpPr txBox="1"/>
              <p:nvPr/>
            </p:nvSpPr>
            <p:spPr>
              <a:xfrm>
                <a:off x="605828" y="1148975"/>
                <a:ext cx="10992614" cy="1056187"/>
              </a:xfrm>
              <a:prstGeom prst="rect">
                <a:avLst/>
              </a:prstGeom>
              <a:noFill/>
              <a:ln>
                <a:solidFill>
                  <a:schemeClr val="tx1"/>
                </a:solidFill>
                <a:prstDash val="dash"/>
              </a:ln>
            </p:spPr>
            <p:txBody>
              <a:bodyPr wrap="square" rtlCol="0">
                <a:spAutoFit/>
              </a:bodyPr>
              <a:lstStyle/>
              <a:p>
                <a:pPr>
                  <a:spcAft>
                    <a:spcPts val="1200"/>
                  </a:spcAft>
                </a:pPr>
                <a:r>
                  <a:rPr lang="en-US" sz="2400" dirty="0"/>
                  <a:t>	Therefore: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func>
                      <m:funcPr>
                        <m:ctrlPr>
                          <a:rPr lang="en-US" sz="2400" b="0" i="1" smtClean="0">
                            <a:latin typeface="Cambria Math" panose="02040503050406030204" pitchFamily="18" charset="0"/>
                          </a:rPr>
                        </m:ctrlPr>
                      </m:funcPr>
                      <m:fName>
                        <m:sSup>
                          <m:sSupPr>
                            <m:ctrlPr>
                              <a:rPr lang="en-US" sz="2400" i="1">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𝜔</m:t>
                            </m:r>
                          </m:e>
                          <m:sup>
                            <m:r>
                              <a:rPr lang="en-US" sz="2400" i="1">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𝑟</m:t>
                        </m:r>
                        <m:r>
                          <a:rPr lang="en-US" sz="2400" b="0" i="1"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rPr>
                          <m:t>cos</m:t>
                        </m:r>
                      </m:fName>
                      <m:e>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e>
                        </m:d>
                      </m:e>
                    </m:func>
                  </m:oMath>
                </a14:m>
                <a:r>
                  <a:rPr lang="en-US" sz="2400" b="0" dirty="0"/>
                  <a:t>	</a:t>
                </a:r>
                <a:endParaRPr lang="en-US" sz="2400" b="0" dirty="0">
                  <a:solidFill>
                    <a:schemeClr val="bg1">
                      <a:lumMod val="50000"/>
                    </a:schemeClr>
                  </a:solidFill>
                </a:endParaRPr>
              </a:p>
              <a:p>
                <a:pPr>
                  <a:spcAft>
                    <a:spcPts val="1200"/>
                  </a:spcAft>
                </a:pPr>
                <a:r>
                  <a:rPr lang="en-US" sz="2400" dirty="0"/>
                  <a:t>			</a:t>
                </a:r>
                <a14:m>
                  <m:oMath xmlns:m="http://schemas.openxmlformats.org/officeDocument/2006/math">
                    <m:r>
                      <a:rPr lang="en-US" sz="2800" i="1">
                        <a:latin typeface="Cambria Math" panose="02040503050406030204" pitchFamily="18" charset="0"/>
                      </a:rPr>
                      <m:t>⇒</m:t>
                    </m:r>
                    <m:r>
                      <a:rPr lang="en-US" sz="2800" b="0" i="1" smtClean="0">
                        <a:latin typeface="Cambria Math" panose="02040503050406030204" pitchFamily="18" charset="0"/>
                      </a:rPr>
                      <m:t>     </m:t>
                    </m:r>
                    <m:sSub>
                      <m:sSubPr>
                        <m:ctrlPr>
                          <a:rPr lang="en-US" sz="2800" b="1" i="1" smtClean="0">
                            <a:latin typeface="Cambria Math" panose="02040503050406030204" pitchFamily="18" charset="0"/>
                          </a:rPr>
                        </m:ctrlPr>
                      </m:sSubPr>
                      <m:e>
                        <m:r>
                          <a:rPr lang="en-US" sz="2800" b="1" i="1" smtClean="0">
                            <a:latin typeface="Cambria Math" panose="02040503050406030204" pitchFamily="18" charset="0"/>
                          </a:rPr>
                          <m:t>𝒂</m:t>
                        </m:r>
                      </m:e>
                      <m:sub>
                        <m:r>
                          <a:rPr lang="en-US" sz="2800" b="1" i="1" smtClean="0">
                            <a:latin typeface="Cambria Math" panose="02040503050406030204" pitchFamily="18" charset="0"/>
                          </a:rPr>
                          <m:t>𝒙</m:t>
                        </m:r>
                      </m:sub>
                    </m:sSub>
                    <m:r>
                      <a:rPr lang="en-US" sz="2800" b="1" i="1">
                        <a:latin typeface="Cambria Math" panose="02040503050406030204" pitchFamily="18" charset="0"/>
                      </a:rPr>
                      <m:t>=−</m:t>
                    </m:r>
                    <m:sSup>
                      <m:sSupPr>
                        <m:ctrlPr>
                          <a:rPr lang="en-US" sz="2800" b="1" i="1">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𝝎</m:t>
                        </m:r>
                      </m:e>
                      <m:sup>
                        <m:r>
                          <a:rPr lang="en-US" sz="2800" b="1" i="1">
                            <a:latin typeface="Cambria Math" panose="02040503050406030204" pitchFamily="18" charset="0"/>
                            <a:ea typeface="Cambria Math" panose="02040503050406030204" pitchFamily="18" charset="0"/>
                          </a:rPr>
                          <m:t>𝟐</m:t>
                        </m:r>
                      </m:sup>
                    </m:sSup>
                    <m:r>
                      <a:rPr lang="en-US" sz="2800" b="1" i="1" smtClean="0">
                        <a:latin typeface="Cambria Math" panose="02040503050406030204" pitchFamily="18" charset="0"/>
                      </a:rPr>
                      <m:t>𝒙</m:t>
                    </m:r>
                  </m:oMath>
                </a14:m>
                <a:r>
                  <a:rPr lang="en-US" sz="2400" dirty="0"/>
                  <a:t> 	</a:t>
                </a:r>
                <a:r>
                  <a:rPr lang="en-US" sz="2400" dirty="0">
                    <a:solidFill>
                      <a:schemeClr val="bg1">
                        <a:lumMod val="50000"/>
                      </a:schemeClr>
                    </a:solidFill>
                  </a:rPr>
                  <a:t>[because </a:t>
                </a:r>
                <a14:m>
                  <m:oMath xmlns:m="http://schemas.openxmlformats.org/officeDocument/2006/math">
                    <m:r>
                      <a:rPr lang="en-US" sz="2400" i="1">
                        <a:solidFill>
                          <a:schemeClr val="bg1">
                            <a:lumMod val="50000"/>
                          </a:schemeClr>
                        </a:solidFill>
                        <a:latin typeface="Cambria Math" panose="02040503050406030204" pitchFamily="18" charset="0"/>
                      </a:rPr>
                      <m:t>𝑥</m:t>
                    </m:r>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𝑟</m:t>
                    </m:r>
                    <m:func>
                      <m:funcPr>
                        <m:ctrlPr>
                          <a:rPr lang="en-US" sz="2400" i="1">
                            <a:solidFill>
                              <a:schemeClr val="bg1">
                                <a:lumMod val="50000"/>
                              </a:schemeClr>
                            </a:solidFill>
                            <a:latin typeface="Cambria Math" panose="02040503050406030204" pitchFamily="18" charset="0"/>
                          </a:rPr>
                        </m:ctrlPr>
                      </m:funcPr>
                      <m:fName>
                        <m:r>
                          <m:rPr>
                            <m:sty m:val="p"/>
                          </m:rPr>
                          <a:rPr lang="en-US" sz="2400">
                            <a:solidFill>
                              <a:schemeClr val="bg1">
                                <a:lumMod val="50000"/>
                              </a:schemeClr>
                            </a:solidFill>
                            <a:latin typeface="Cambria Math" panose="02040503050406030204" pitchFamily="18" charset="0"/>
                          </a:rPr>
                          <m:t>cos</m:t>
                        </m:r>
                      </m:fName>
                      <m:e>
                        <m:d>
                          <m:dPr>
                            <m:ctrlPr>
                              <a:rPr lang="en-US" sz="2400" i="1">
                                <a:solidFill>
                                  <a:schemeClr val="bg1">
                                    <a:lumMod val="50000"/>
                                  </a:schemeClr>
                                </a:solidFill>
                                <a:latin typeface="Cambria Math" panose="02040503050406030204" pitchFamily="18" charset="0"/>
                              </a:rPr>
                            </m:ctrlPr>
                          </m:dPr>
                          <m:e>
                            <m:r>
                              <a:rPr lang="en-US" sz="2400" i="1" smtClean="0">
                                <a:solidFill>
                                  <a:schemeClr val="bg1">
                                    <a:lumMod val="50000"/>
                                  </a:schemeClr>
                                </a:solidFill>
                                <a:latin typeface="Cambria Math" panose="02040503050406030204" pitchFamily="18" charset="0"/>
                                <a:cs typeface="Times New Roman" panose="02020603050405020304" pitchFamily="18" charset="0"/>
                              </a:rPr>
                              <m:t>𝜔</m:t>
                            </m:r>
                            <m:r>
                              <a:rPr lang="en-US" sz="2400" i="1" smtClean="0">
                                <a:solidFill>
                                  <a:schemeClr val="bg1">
                                    <a:lumMod val="50000"/>
                                  </a:schemeClr>
                                </a:solidFill>
                                <a:latin typeface="Cambria Math" panose="02040503050406030204" pitchFamily="18" charset="0"/>
                                <a:cs typeface="Times New Roman" panose="02020603050405020304" pitchFamily="18" charset="0"/>
                              </a:rPr>
                              <m:t>𝑡</m:t>
                            </m:r>
                          </m:e>
                        </m:d>
                        <m:r>
                          <a:rPr lang="en-US" sz="2400" i="1">
                            <a:solidFill>
                              <a:schemeClr val="bg1">
                                <a:lumMod val="50000"/>
                              </a:schemeClr>
                            </a:solidFill>
                            <a:latin typeface="Cambria Math" panose="02040503050406030204" pitchFamily="18" charset="0"/>
                          </a:rPr>
                          <m:t> ]</m:t>
                        </m:r>
                      </m:e>
                    </m:func>
                  </m:oMath>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605828" y="1148975"/>
                <a:ext cx="10992614" cy="1056187"/>
              </a:xfrm>
              <a:prstGeom prst="rect">
                <a:avLst/>
              </a:prstGeom>
              <a:blipFill>
                <a:blip r:embed="rId4"/>
                <a:stretch>
                  <a:fillRect t="-3977" b="-10795"/>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252162" y="2585516"/>
                <a:ext cx="9637363" cy="3447098"/>
              </a:xfrm>
              <a:prstGeom prst="rect">
                <a:avLst/>
              </a:prstGeom>
              <a:noFill/>
              <a:ln>
                <a:solidFill>
                  <a:schemeClr val="tx1"/>
                </a:solidFill>
                <a:prstDash val="dash"/>
              </a:ln>
            </p:spPr>
            <p:txBody>
              <a:bodyPr wrap="square" rtlCol="0">
                <a:spAutoFit/>
              </a:bodyPr>
              <a:lstStyle/>
              <a:p>
                <a:pPr marL="342900" indent="-342900">
                  <a:spcBef>
                    <a:spcPts val="600"/>
                  </a:spcBef>
                  <a:spcAft>
                    <a:spcPts val="1200"/>
                  </a:spcAft>
                  <a:buFont typeface="Arial" panose="020B0604020202020204" pitchFamily="34" charset="0"/>
                  <a:buChar char="•"/>
                </a:pPr>
                <a:r>
                  <a:rPr lang="en-US" sz="2400" dirty="0"/>
                  <a:t>When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𝑥</m:t>
                    </m:r>
                  </m:oMath>
                </a14:m>
                <a:r>
                  <a:rPr lang="en-US" sz="2400" dirty="0"/>
                  <a:t>:  	</a:t>
                </a:r>
              </a:p>
              <a:p>
                <a:pPr marL="1257300" lvl="2" indent="-342900">
                  <a:spcAft>
                    <a:spcPts val="1200"/>
                  </a:spcAft>
                  <a:buFontTx/>
                  <a:buChar char="-"/>
                </a:pP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𝑟</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d>
                          <m:dPr>
                            <m:ctrlPr>
                              <a:rPr lang="en-US" sz="2400" b="0" i="1" smtClean="0">
                                <a:latin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e>
                        </m:d>
                      </m:e>
                    </m:func>
                  </m:oMath>
                </a14:m>
                <a:endParaRPr lang="en-US" sz="2400" dirty="0"/>
              </a:p>
              <a:p>
                <a:pPr marL="1257300" lvl="2" indent="-342900">
                  <a:spcAft>
                    <a:spcPts val="1200"/>
                  </a:spcAft>
                  <a:buFontTx/>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𝑥</m:t>
                        </m:r>
                      </m:sub>
                    </m:sSub>
                    <m:r>
                      <a:rPr lang="en-US" sz="2400" i="1">
                        <a:latin typeface="Cambria Math" panose="02040503050406030204" pitchFamily="18" charset="0"/>
                      </a:rPr>
                      <m:t>=</m:t>
                    </m:r>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 </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d>
                          <m:dPr>
                            <m:ctrlPr>
                              <a:rPr lang="en-US" sz="2400" i="1">
                                <a:latin typeface="Cambria Math" panose="02040503050406030204" pitchFamily="18" charset="0"/>
                              </a:rPr>
                            </m:ctrlPr>
                          </m:dPr>
                          <m:e>
                            <m:r>
                              <a:rPr lang="en-US" sz="2400" i="1">
                                <a:latin typeface="Cambria Math" panose="02040503050406030204" pitchFamily="18" charset="0"/>
                                <a:cs typeface="Times New Roman" panose="02020603050405020304" pitchFamily="18" charset="0"/>
                              </a:rPr>
                              <m:t>𝜔</m:t>
                            </m:r>
                            <m:r>
                              <a:rPr lang="en-US" sz="2400" i="1">
                                <a:latin typeface="Cambria Math" panose="02040503050406030204" pitchFamily="18" charset="0"/>
                                <a:cs typeface="Times New Roman" panose="020206030504050203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e>
                        </m:d>
                      </m:e>
                    </m:func>
                  </m:oMath>
                </a14:m>
                <a:endParaRPr lang="en-US" sz="2400" dirty="0"/>
              </a:p>
              <a:p>
                <a:pPr marL="1257300" lvl="2" indent="-342900">
                  <a:spcAft>
                    <a:spcPts val="1200"/>
                  </a:spcAft>
                  <a:buFontTx/>
                  <a:buChar char="-"/>
                </a:pPr>
                <a:r>
                  <a:rPr lang="en-US" sz="2400" b="0" i="0" dirty="0">
                    <a:latin typeface="+mj-lt"/>
                  </a:rPr>
                  <a:t>i.e. </a:t>
                </a:r>
                <a14:m>
                  <m:oMath xmlns:m="http://schemas.openxmlformats.org/officeDocument/2006/math">
                    <m:r>
                      <a:rPr lang="en-US" sz="2400" i="1">
                        <a:latin typeface="Cambria Math" panose="02040503050406030204" pitchFamily="18" charset="0"/>
                      </a:rPr>
                      <m:t>𝑥</m:t>
                    </m:r>
                  </m:oMath>
                </a14:m>
                <a:r>
                  <a:rPr lang="en-US" sz="2400" dirty="0"/>
                  <a:t> and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𝑥</m:t>
                        </m:r>
                      </m:sub>
                    </m:sSub>
                  </m:oMath>
                </a14:m>
                <a:r>
                  <a:rPr lang="en-US" sz="2400" dirty="0"/>
                  <a:t> are sinusoidal</a:t>
                </a:r>
              </a:p>
              <a:p>
                <a:pPr marL="342900" lvl="2" indent="-342900">
                  <a:spcAft>
                    <a:spcPts val="1200"/>
                  </a:spcAft>
                  <a:buFont typeface="Arial" panose="020B0604020202020204" pitchFamily="34" charset="0"/>
                  <a:buChar char="•"/>
                </a:pPr>
                <a:r>
                  <a:rPr lang="en-US" sz="2400" dirty="0"/>
                  <a:t>The acceleration of the object is always opposite to position and directly proportional to position</a:t>
                </a:r>
              </a:p>
              <a:p>
                <a:pPr marL="342900" lvl="2" indent="-342900">
                  <a:spcAft>
                    <a:spcPts val="1200"/>
                  </a:spcAft>
                  <a:buFont typeface="Arial" panose="020B0604020202020204" pitchFamily="34" charset="0"/>
                  <a:buChar char="•"/>
                </a:pPr>
                <a:r>
                  <a:rPr lang="en-US" sz="2400" dirty="0"/>
                  <a:t>It is called </a:t>
                </a:r>
                <a:r>
                  <a:rPr lang="en-US" sz="2400" b="1" dirty="0"/>
                  <a:t> simple harmonic oscillation (SHO)</a:t>
                </a:r>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252162" y="2585516"/>
                <a:ext cx="9637363" cy="3447098"/>
              </a:xfrm>
              <a:prstGeom prst="rect">
                <a:avLst/>
              </a:prstGeom>
              <a:blipFill>
                <a:blip r:embed="rId5"/>
                <a:stretch>
                  <a:fillRect l="-758" t="-1232" b="-2817"/>
                </a:stretch>
              </a:blipFill>
              <a:ln>
                <a:solidFill>
                  <a:schemeClr val="tx1"/>
                </a:solidFill>
                <a:prstDash val="dash"/>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870BF99F-B08F-4F3B-8557-B37C3B949DA5}" type="slidenum">
              <a:rPr lang="en-US" smtClean="0"/>
              <a:t>12</a:t>
            </a:fld>
            <a:endParaRPr lang="en-US"/>
          </a:p>
        </p:txBody>
      </p:sp>
    </p:spTree>
    <p:extLst>
      <p:ext uri="{BB962C8B-B14F-4D97-AF65-F5344CB8AC3E}">
        <p14:creationId xmlns:p14="http://schemas.microsoft.com/office/powerpoint/2010/main" val="2137222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900" y="1621126"/>
            <a:ext cx="11826748" cy="2660588"/>
          </a:xfrm>
        </p:spPr>
        <p:txBody>
          <a:bodyPr>
            <a:noAutofit/>
          </a:bodyPr>
          <a:lstStyle/>
          <a:p>
            <a:pPr>
              <a:lnSpc>
                <a:spcPct val="200000"/>
              </a:lnSpc>
            </a:pPr>
            <a:r>
              <a:rPr lang="en-US" sz="4400" b="1" dirty="0">
                <a:latin typeface="+mn-lt"/>
              </a:rPr>
              <a:t>Simple Harmonic Oscillations (SHO) in Springs</a:t>
            </a:r>
            <a:br>
              <a:rPr lang="en-US" sz="4400" b="1" dirty="0">
                <a:latin typeface="+mn-lt"/>
              </a:rPr>
            </a:br>
            <a:r>
              <a:rPr lang="en-US" sz="2800" dirty="0" err="1">
                <a:solidFill>
                  <a:schemeClr val="bg1">
                    <a:lumMod val="50000"/>
                  </a:schemeClr>
                </a:solidFill>
                <a:latin typeface="+mn-lt"/>
              </a:rPr>
              <a:t>OpenStax</a:t>
            </a:r>
            <a:r>
              <a:rPr lang="en-US" sz="2800" dirty="0">
                <a:solidFill>
                  <a:schemeClr val="bg1">
                    <a:lumMod val="50000"/>
                  </a:schemeClr>
                </a:solidFill>
                <a:latin typeface="+mn-lt"/>
              </a:rPr>
              <a:t> Chapter 16.1</a:t>
            </a:r>
            <a:r>
              <a:rPr lang="en-US" sz="4400" b="1" dirty="0">
                <a:latin typeface="+mn-lt"/>
              </a:rPr>
              <a:t> </a:t>
            </a:r>
          </a:p>
        </p:txBody>
      </p:sp>
      <p:sp>
        <p:nvSpPr>
          <p:cNvPr id="4" name="Slide Number Placeholder 3"/>
          <p:cNvSpPr>
            <a:spLocks noGrp="1"/>
          </p:cNvSpPr>
          <p:nvPr>
            <p:ph type="sldNum" sz="quarter" idx="12"/>
          </p:nvPr>
        </p:nvSpPr>
        <p:spPr/>
        <p:txBody>
          <a:bodyPr/>
          <a:lstStyle/>
          <a:p>
            <a:fld id="{870BF99F-B08F-4F3B-8557-B37C3B949DA5}" type="slidenum">
              <a:rPr lang="en-US" smtClean="0"/>
              <a:t>13</a:t>
            </a:fld>
            <a:endParaRPr lang="en-US"/>
          </a:p>
        </p:txBody>
      </p:sp>
    </p:spTree>
    <p:extLst>
      <p:ext uri="{BB962C8B-B14F-4D97-AF65-F5344CB8AC3E}">
        <p14:creationId xmlns:p14="http://schemas.microsoft.com/office/powerpoint/2010/main" val="3095588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6924086" y="4686658"/>
            <a:ext cx="4429714" cy="1974206"/>
            <a:chOff x="6262253" y="4747269"/>
            <a:chExt cx="4429714" cy="1974206"/>
          </a:xfrm>
        </p:grpSpPr>
        <p:grpSp>
          <p:nvGrpSpPr>
            <p:cNvPr id="46" name="Group 45"/>
            <p:cNvGrpSpPr/>
            <p:nvPr/>
          </p:nvGrpSpPr>
          <p:grpSpPr>
            <a:xfrm>
              <a:off x="6262253" y="4747269"/>
              <a:ext cx="4429714" cy="1974206"/>
              <a:chOff x="6262253" y="4747269"/>
              <a:chExt cx="4429714" cy="1974206"/>
            </a:xfrm>
          </p:grpSpPr>
          <p:grpSp>
            <p:nvGrpSpPr>
              <p:cNvPr id="35" name="Group 34"/>
              <p:cNvGrpSpPr/>
              <p:nvPr/>
            </p:nvGrpSpPr>
            <p:grpSpPr>
              <a:xfrm>
                <a:off x="6262253" y="4823295"/>
                <a:ext cx="4203433" cy="1478546"/>
                <a:chOff x="6058028" y="2205004"/>
                <a:chExt cx="4203433" cy="1478546"/>
              </a:xfrm>
            </p:grpSpPr>
            <p:pic>
              <p:nvPicPr>
                <p:cNvPr id="36" name="Picture 35"/>
                <p:cNvPicPr>
                  <a:picLocks noChangeAspect="1"/>
                </p:cNvPicPr>
                <p:nvPr/>
              </p:nvPicPr>
              <p:blipFill rotWithShape="1">
                <a:blip r:embed="rId3"/>
                <a:srcRect l="1" t="4871" r="40991" b="41069"/>
                <a:stretch/>
              </p:blipFill>
              <p:spPr>
                <a:xfrm rot="16200000">
                  <a:off x="7026038" y="1236994"/>
                  <a:ext cx="1478546" cy="3414566"/>
                </a:xfrm>
                <a:prstGeom prst="rect">
                  <a:avLst/>
                </a:prstGeom>
              </p:spPr>
            </p:pic>
            <p:sp>
              <p:nvSpPr>
                <p:cNvPr id="37" name="Rectangle 36"/>
                <p:cNvSpPr/>
                <p:nvPr/>
              </p:nvSpPr>
              <p:spPr>
                <a:xfrm>
                  <a:off x="9094220" y="223357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9208264" y="4747269"/>
                <a:ext cx="1483703" cy="1974206"/>
                <a:chOff x="8318706" y="2177554"/>
                <a:chExt cx="1483703" cy="1974206"/>
              </a:xfrm>
            </p:grpSpPr>
            <mc:AlternateContent xmlns:mc="http://schemas.openxmlformats.org/markup-compatibility/2006" xmlns:a14="http://schemas.microsoft.com/office/drawing/2010/main">
              <mc:Choice Requires="a14">
                <p:sp>
                  <p:nvSpPr>
                    <p:cNvPr id="40" name="TextBox 39"/>
                    <p:cNvSpPr txBox="1"/>
                    <p:nvPr/>
                  </p:nvSpPr>
                  <p:spPr>
                    <a:xfrm>
                      <a:off x="8318706" y="3505429"/>
                      <a:ext cx="1483703" cy="646331"/>
                    </a:xfrm>
                    <a:prstGeom prst="rect">
                      <a:avLst/>
                    </a:prstGeom>
                    <a:noFill/>
                  </p:spPr>
                  <p:txBody>
                    <a:bodyPr wrap="square" rtlCol="0">
                      <a:spAutoFit/>
                    </a:bodyPr>
                    <a:lstStyle/>
                    <a:p>
                      <a:pPr algn="ctr"/>
                      <a:r>
                        <a:rPr lang="en-US" dirty="0">
                          <a:solidFill>
                            <a:schemeClr val="tx1"/>
                          </a:solidFill>
                        </a:rPr>
                        <a:t>Extension</a:t>
                      </a:r>
                    </a:p>
                    <a:p>
                      <a:pPr algn="ctr"/>
                      <a14:m>
                        <m:oMathPara xmlns:m="http://schemas.openxmlformats.org/officeDocument/2006/math">
                          <m:oMathParaPr>
                            <m:jc m:val="centerGroup"/>
                          </m:oMathParaPr>
                          <m:oMath xmlns:m="http://schemas.openxmlformats.org/officeDocument/2006/math">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𝑥</m:t>
                            </m:r>
                            <m:r>
                              <a:rPr lang="en-US" b="0" i="1" smtClean="0">
                                <a:solidFill>
                                  <a:schemeClr val="tx1"/>
                                </a:solidFill>
                                <a:latin typeface="Cambria Math" panose="02040503050406030204" pitchFamily="18" charset="0"/>
                              </a:rPr>
                              <m:t>&gt;</m:t>
                            </m:r>
                            <m:r>
                              <a:rPr lang="en-US" i="1">
                                <a:solidFill>
                                  <a:schemeClr val="tx1"/>
                                </a:solidFill>
                                <a:latin typeface="Cambria Math" panose="02040503050406030204" pitchFamily="18" charset="0"/>
                              </a:rPr>
                              <m:t>0</m:t>
                            </m:r>
                          </m:oMath>
                        </m:oMathPara>
                      </a14:m>
                      <a:endParaRPr lang="en-US" dirty="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8318706" y="3505429"/>
                      <a:ext cx="1483703" cy="646331"/>
                    </a:xfrm>
                    <a:prstGeom prst="rect">
                      <a:avLst/>
                    </a:prstGeom>
                    <a:blipFill>
                      <a:blip r:embed="rId6"/>
                      <a:stretch>
                        <a:fillRect t="-5660"/>
                      </a:stretch>
                    </a:blipFill>
                  </p:spPr>
                  <p:txBody>
                    <a:bodyPr/>
                    <a:lstStyle/>
                    <a:p>
                      <a:r>
                        <a:rPr lang="en-US">
                          <a:noFill/>
                        </a:rPr>
                        <a:t> </a:t>
                      </a:r>
                    </a:p>
                  </p:txBody>
                </p:sp>
              </mc:Fallback>
            </mc:AlternateContent>
            <p:cxnSp>
              <p:nvCxnSpPr>
                <p:cNvPr id="41" name="Straight Connector 40"/>
                <p:cNvCxnSpPr/>
                <p:nvPr/>
              </p:nvCxnSpPr>
              <p:spPr>
                <a:xfrm flipH="1">
                  <a:off x="9006051" y="2177554"/>
                  <a:ext cx="2506" cy="137160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43" name="Rectangle 42"/>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6924084" y="419635"/>
            <a:ext cx="3636495" cy="1478546"/>
            <a:chOff x="6230167" y="1412330"/>
            <a:chExt cx="3636495" cy="1478546"/>
          </a:xfrm>
        </p:grpSpPr>
        <p:grpSp>
          <p:nvGrpSpPr>
            <p:cNvPr id="17" name="Group 16"/>
            <p:cNvGrpSpPr/>
            <p:nvPr/>
          </p:nvGrpSpPr>
          <p:grpSpPr>
            <a:xfrm>
              <a:off x="6230167" y="1412330"/>
              <a:ext cx="3636495" cy="1478546"/>
              <a:chOff x="6254099" y="2289264"/>
              <a:chExt cx="3636495" cy="1478546"/>
            </a:xfrm>
          </p:grpSpPr>
          <p:pic>
            <p:nvPicPr>
              <p:cNvPr id="6" name="Picture 5"/>
              <p:cNvPicPr>
                <a:picLocks noChangeAspect="1"/>
              </p:cNvPicPr>
              <p:nvPr/>
            </p:nvPicPr>
            <p:blipFill rotWithShape="1">
              <a:blip r:embed="rId3"/>
              <a:srcRect l="1" t="3577" r="40991" b="15707"/>
              <a:stretch/>
            </p:blipFill>
            <p:spPr>
              <a:xfrm rot="16200000">
                <a:off x="7298668" y="1244695"/>
                <a:ext cx="1478546" cy="3567684"/>
              </a:xfrm>
              <a:prstGeom prst="rect">
                <a:avLst/>
              </a:prstGeom>
            </p:spPr>
          </p:pic>
          <p:sp>
            <p:nvSpPr>
              <p:cNvPr id="13" name="Rectangle 12"/>
              <p:cNvSpPr/>
              <p:nvPr/>
            </p:nvSpPr>
            <p:spPr>
              <a:xfrm>
                <a:off x="8457021" y="231670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44065" y="221720"/>
            <a:ext cx="4919554" cy="1325563"/>
          </a:xfrm>
        </p:spPr>
        <p:txBody>
          <a:bodyPr/>
          <a:lstStyle/>
          <a:p>
            <a:r>
              <a:rPr lang="en-US" b="1" dirty="0"/>
              <a:t>Spring Force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44065" y="1602629"/>
                <a:ext cx="5800457" cy="4574334"/>
              </a:xfrm>
              <a:ln>
                <a:solidFill>
                  <a:schemeClr val="tx1"/>
                </a:solidFill>
                <a:prstDash val="dash"/>
              </a:ln>
            </p:spPr>
            <p:txBody>
              <a:bodyPr>
                <a:normAutofit/>
              </a:bodyPr>
              <a:lstStyle/>
              <a:p>
                <a:pPr marL="0" indent="0">
                  <a:lnSpc>
                    <a:spcPct val="100000"/>
                  </a:lnSpc>
                  <a:spcBef>
                    <a:spcPts val="0"/>
                  </a:spcBef>
                  <a:buNone/>
                </a:pPr>
                <a:endParaRPr lang="en-US" sz="1050" b="1" dirty="0"/>
              </a:p>
              <a:p>
                <a:pPr>
                  <a:spcAft>
                    <a:spcPts val="600"/>
                  </a:spcAft>
                </a:pPr>
                <a:r>
                  <a:rPr lang="en-US" sz="2400" b="1" dirty="0"/>
                  <a:t>Equilibrium length: </a:t>
                </a:r>
                <a:r>
                  <a:rPr lang="en-US" sz="2400" dirty="0"/>
                  <a:t>length of spring when it is not compressed or extended (i.e. natural length of spring when not under stress)</a:t>
                </a:r>
              </a:p>
              <a:p>
                <a:pPr>
                  <a:spcAft>
                    <a:spcPts val="600"/>
                  </a:spcAft>
                </a:pPr>
                <a14:m>
                  <m:oMath xmlns:m="http://schemas.openxmlformats.org/officeDocument/2006/math">
                    <m:r>
                      <a:rPr lang="en-US" sz="2400" b="1" i="0" smtClean="0">
                        <a:latin typeface="Cambria Math" panose="02040503050406030204" pitchFamily="18" charset="0"/>
                      </a:rPr>
                      <m:t>𝚫</m:t>
                    </m:r>
                    <m:r>
                      <a:rPr lang="en-US" sz="2400" b="1" i="0" smtClean="0">
                        <a:latin typeface="Cambria Math" panose="02040503050406030204" pitchFamily="18" charset="0"/>
                      </a:rPr>
                      <m:t>𝐱</m:t>
                    </m:r>
                  </m:oMath>
                </a14:m>
                <a:r>
                  <a:rPr lang="en-US" sz="2400" b="1" dirty="0"/>
                  <a:t> </a:t>
                </a:r>
                <a:r>
                  <a:rPr lang="en-US" sz="2400" dirty="0"/>
                  <a:t>represents change in length of spring (i.e. compression or extension) </a:t>
                </a:r>
                <a:r>
                  <a:rPr lang="en-US" sz="2400" i="1" dirty="0"/>
                  <a:t>measured from equilibrium</a:t>
                </a:r>
                <a:r>
                  <a:rPr lang="en-US" sz="2400" dirty="0"/>
                  <a:t>; can be +</a:t>
                </a:r>
                <a:r>
                  <a:rPr lang="en-US" sz="2400" dirty="0" err="1"/>
                  <a:t>ve</a:t>
                </a:r>
                <a:r>
                  <a:rPr lang="en-US" sz="2400" dirty="0"/>
                  <a:t> or -</a:t>
                </a:r>
                <a:r>
                  <a:rPr lang="en-US" sz="2400" dirty="0" err="1"/>
                  <a:t>ve</a:t>
                </a:r>
                <a:endParaRPr lang="en-US" sz="2400" dirty="0"/>
              </a:p>
              <a:p>
                <a:r>
                  <a:rPr lang="en-US" sz="2400" dirty="0"/>
                  <a:t>When </a:t>
                </a:r>
                <a14:m>
                  <m:oMath xmlns:m="http://schemas.openxmlformats.org/officeDocument/2006/math">
                    <m:r>
                      <a:rPr lang="en-US" sz="2400" b="1" i="0" smtClean="0">
                        <a:latin typeface="Cambria Math" panose="02040503050406030204" pitchFamily="18" charset="0"/>
                      </a:rPr>
                      <m:t>𝚫</m:t>
                    </m:r>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𝟎</m:t>
                    </m:r>
                    <m:r>
                      <a:rPr lang="en-US" sz="2400" b="0" i="1" smtClean="0">
                        <a:latin typeface="Cambria Math" panose="02040503050406030204" pitchFamily="18" charset="0"/>
                      </a:rPr>
                      <m:t>:</m:t>
                    </m:r>
                  </m:oMath>
                </a14:m>
                <a:r>
                  <a:rPr lang="en-US" sz="2400" dirty="0"/>
                  <a:t> spring does not exert any force;</a:t>
                </a:r>
              </a:p>
              <a:p>
                <a:r>
                  <a:rPr lang="en-US" sz="2400" dirty="0"/>
                  <a:t>When </a:t>
                </a:r>
                <a14:m>
                  <m:oMath xmlns:m="http://schemas.openxmlformats.org/officeDocument/2006/math">
                    <m:r>
                      <a:rPr lang="en-US" sz="2400" b="1" i="0" smtClean="0">
                        <a:latin typeface="Cambria Math" panose="02040503050406030204" pitchFamily="18" charset="0"/>
                      </a:rPr>
                      <m:t>𝚫</m:t>
                    </m:r>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𝟎</m:t>
                    </m:r>
                    <m:r>
                      <a:rPr lang="en-US" sz="2400" b="1" i="1" smtClean="0">
                        <a:latin typeface="Cambria Math" panose="02040503050406030204" pitchFamily="18" charset="0"/>
                      </a:rPr>
                      <m:t>:</m:t>
                    </m:r>
                  </m:oMath>
                </a14:m>
                <a:r>
                  <a:rPr lang="en-US" sz="2400" b="1" dirty="0"/>
                  <a:t> </a:t>
                </a:r>
                <a:r>
                  <a:rPr lang="en-US" sz="2400" dirty="0"/>
                  <a:t>spring exerts force towards equilibrium position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44065" y="1602629"/>
                <a:ext cx="5800457" cy="4574334"/>
              </a:xfrm>
              <a:blipFill>
                <a:blip r:embed="rId7"/>
                <a:stretch>
                  <a:fillRect l="-1364" r="-420" b="-1995"/>
                </a:stretch>
              </a:blipFill>
              <a:ln>
                <a:solidFill>
                  <a:schemeClr val="tx1"/>
                </a:solidFill>
                <a:prstDash val="dash"/>
              </a:ln>
            </p:spPr>
            <p:txBody>
              <a:bodyPr/>
              <a:lstStyle/>
              <a:p>
                <a:r>
                  <a:rPr lang="en-US">
                    <a:noFill/>
                  </a:rPr>
                  <a:t> </a:t>
                </a:r>
              </a:p>
            </p:txBody>
          </p:sp>
        </mc:Fallback>
      </mc:AlternateContent>
      <p:grpSp>
        <p:nvGrpSpPr>
          <p:cNvPr id="12" name="Group 11"/>
          <p:cNvGrpSpPr/>
          <p:nvPr/>
        </p:nvGrpSpPr>
        <p:grpSpPr>
          <a:xfrm>
            <a:off x="8337935" y="365125"/>
            <a:ext cx="2658330" cy="6157311"/>
            <a:chOff x="7667950" y="2104771"/>
            <a:chExt cx="2658330" cy="6157311"/>
          </a:xfrm>
        </p:grpSpPr>
        <p:cxnSp>
          <p:nvCxnSpPr>
            <p:cNvPr id="9" name="Straight Connector 8"/>
            <p:cNvCxnSpPr/>
            <p:nvPr/>
          </p:nvCxnSpPr>
          <p:spPr>
            <a:xfrm>
              <a:off x="9040641" y="2104771"/>
              <a:ext cx="36684" cy="6157311"/>
            </a:xfrm>
            <a:prstGeom prst="line">
              <a:avLst/>
            </a:prstGeom>
            <a:ln w="38100">
              <a:solidFill>
                <a:schemeClr val="accent2"/>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p:cNvSpPr txBox="1"/>
                <p:nvPr/>
              </p:nvSpPr>
              <p:spPr>
                <a:xfrm>
                  <a:off x="7667950" y="3486041"/>
                  <a:ext cx="2658330" cy="646331"/>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chemeClr val="accent2"/>
                            </a:solidFill>
                            <a:latin typeface="Cambria Math" panose="02040503050406030204" pitchFamily="18" charset="0"/>
                          </a:rPr>
                          <m:t>Δ</m:t>
                        </m:r>
                        <m:r>
                          <a:rPr lang="en-US" b="0" i="1" smtClean="0">
                            <a:solidFill>
                              <a:schemeClr val="accent2"/>
                            </a:solidFill>
                            <a:latin typeface="Cambria Math" panose="02040503050406030204" pitchFamily="18" charset="0"/>
                          </a:rPr>
                          <m:t>𝑥</m:t>
                        </m:r>
                        <m:r>
                          <a:rPr lang="en-US" b="0" i="1" smtClean="0">
                            <a:solidFill>
                              <a:schemeClr val="accent2"/>
                            </a:solidFill>
                            <a:latin typeface="Cambria Math" panose="02040503050406030204" pitchFamily="18" charset="0"/>
                          </a:rPr>
                          <m:t>=0</m:t>
                        </m:r>
                      </m:oMath>
                    </m:oMathPara>
                  </a14:m>
                  <a:endParaRPr lang="en-US" dirty="0">
                    <a:solidFill>
                      <a:schemeClr val="accent2"/>
                    </a:solidFill>
                  </a:endParaRPr>
                </a:p>
                <a:p>
                  <a:pPr algn="ctr"/>
                  <a:r>
                    <a:rPr lang="en-US" dirty="0">
                      <a:solidFill>
                        <a:schemeClr val="accent2"/>
                      </a:solidFill>
                    </a:rPr>
                    <a:t>(equilibrium length)</a:t>
                  </a:r>
                </a:p>
              </p:txBody>
            </p:sp>
          </mc:Choice>
          <mc:Fallback xmlns="">
            <p:sp>
              <p:nvSpPr>
                <p:cNvPr id="7" name="TextBox 6"/>
                <p:cNvSpPr txBox="1">
                  <a:spLocks noRot="1" noChangeAspect="1" noMove="1" noResize="1" noEditPoints="1" noAdjustHandles="1" noChangeArrowheads="1" noChangeShapeType="1" noTextEdit="1"/>
                </p:cNvSpPr>
                <p:nvPr/>
              </p:nvSpPr>
              <p:spPr>
                <a:xfrm>
                  <a:off x="7667950" y="3486041"/>
                  <a:ext cx="2658330" cy="646331"/>
                </a:xfrm>
                <a:prstGeom prst="rect">
                  <a:avLst/>
                </a:prstGeom>
                <a:blipFill>
                  <a:blip r:embed="rId8"/>
                  <a:stretch>
                    <a:fillRect b="-13084"/>
                  </a:stretch>
                </a:blipFill>
              </p:spPr>
              <p:txBody>
                <a:bodyPr/>
                <a:lstStyle/>
                <a:p>
                  <a:r>
                    <a:rPr lang="en-US">
                      <a:noFill/>
                    </a:rPr>
                    <a:t> </a:t>
                  </a:r>
                </a:p>
              </p:txBody>
            </p:sp>
          </mc:Fallback>
        </mc:AlternateContent>
      </p:grpSp>
      <p:grpSp>
        <p:nvGrpSpPr>
          <p:cNvPr id="45" name="Group 44"/>
          <p:cNvGrpSpPr/>
          <p:nvPr/>
        </p:nvGrpSpPr>
        <p:grpSpPr>
          <a:xfrm>
            <a:off x="6908042" y="2643032"/>
            <a:ext cx="3794591" cy="2036511"/>
            <a:chOff x="6262251" y="2703643"/>
            <a:chExt cx="3794591" cy="2036511"/>
          </a:xfrm>
        </p:grpSpPr>
        <p:grpSp>
          <p:nvGrpSpPr>
            <p:cNvPr id="25" name="Group 24"/>
            <p:cNvGrpSpPr/>
            <p:nvPr/>
          </p:nvGrpSpPr>
          <p:grpSpPr>
            <a:xfrm>
              <a:off x="6262251" y="2838066"/>
              <a:ext cx="3794591" cy="1478546"/>
              <a:chOff x="6096003" y="2289263"/>
              <a:chExt cx="3794591" cy="1478546"/>
            </a:xfrm>
          </p:grpSpPr>
          <p:pic>
            <p:nvPicPr>
              <p:cNvPr id="28" name="Picture 27"/>
              <p:cNvPicPr>
                <a:picLocks noChangeAspect="1"/>
              </p:cNvPicPr>
              <p:nvPr/>
            </p:nvPicPr>
            <p:blipFill rotWithShape="1">
              <a:blip r:embed="rId3"/>
              <a:srcRect l="1" r="40991" b="41070"/>
              <a:stretch/>
            </p:blipFill>
            <p:spPr>
              <a:xfrm rot="16200000">
                <a:off x="6227310" y="2157956"/>
                <a:ext cx="1478546" cy="1741159"/>
              </a:xfrm>
              <a:prstGeom prst="rect">
                <a:avLst/>
              </a:prstGeom>
            </p:spPr>
          </p:pic>
          <p:sp>
            <p:nvSpPr>
              <p:cNvPr id="29" name="Rectangle 28"/>
              <p:cNvSpPr/>
              <p:nvPr/>
            </p:nvSpPr>
            <p:spPr>
              <a:xfrm>
                <a:off x="7545352" y="2312371"/>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7553368" y="2703643"/>
              <a:ext cx="1483703" cy="2036511"/>
              <a:chOff x="8318706" y="1904840"/>
              <a:chExt cx="1483703" cy="2036511"/>
            </a:xfrm>
          </p:grpSpPr>
          <mc:AlternateContent xmlns:mc="http://schemas.openxmlformats.org/markup-compatibility/2006" xmlns:a14="http://schemas.microsoft.com/office/drawing/2010/main">
            <mc:Choice Requires="a14">
              <p:sp>
                <p:nvSpPr>
                  <p:cNvPr id="33" name="TextBox 32"/>
                  <p:cNvSpPr txBox="1"/>
                  <p:nvPr/>
                </p:nvSpPr>
                <p:spPr>
                  <a:xfrm>
                    <a:off x="8318706" y="3295020"/>
                    <a:ext cx="1483703" cy="646331"/>
                  </a:xfrm>
                  <a:prstGeom prst="rect">
                    <a:avLst/>
                  </a:prstGeom>
                  <a:noFill/>
                </p:spPr>
                <p:txBody>
                  <a:bodyPr wrap="square" rtlCol="0">
                    <a:spAutoFit/>
                  </a:bodyPr>
                  <a:lstStyle/>
                  <a:p>
                    <a:r>
                      <a:rPr lang="en-US" dirty="0">
                        <a:solidFill>
                          <a:schemeClr val="tx1"/>
                        </a:solidFill>
                      </a:rPr>
                      <a:t>Compression</a:t>
                    </a:r>
                  </a:p>
                  <a:p>
                    <a:pPr/>
                    <a14:m>
                      <m:oMathPara xmlns:m="http://schemas.openxmlformats.org/officeDocument/2006/math">
                        <m:oMathParaPr>
                          <m:jc m:val="centerGroup"/>
                        </m:oMathParaPr>
                        <m:oMath xmlns:m="http://schemas.openxmlformats.org/officeDocument/2006/math">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𝑥</m:t>
                          </m:r>
                          <m:r>
                            <a:rPr lang="en-US" i="1">
                              <a:solidFill>
                                <a:schemeClr val="tx1"/>
                              </a:solidFill>
                              <a:latin typeface="Cambria Math" panose="02040503050406030204" pitchFamily="18" charset="0"/>
                            </a:rPr>
                            <m:t>&lt;0</m:t>
                          </m:r>
                        </m:oMath>
                      </m:oMathPara>
                    </a14:m>
                    <a:endParaRPr lang="en-US" dirty="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8318706" y="3295020"/>
                    <a:ext cx="1483703" cy="646331"/>
                  </a:xfrm>
                  <a:prstGeom prst="rect">
                    <a:avLst/>
                  </a:prstGeom>
                  <a:blipFill>
                    <a:blip r:embed="rId9"/>
                    <a:stretch>
                      <a:fillRect l="-3292" t="-5660"/>
                    </a:stretch>
                  </a:blipFill>
                </p:spPr>
                <p:txBody>
                  <a:bodyPr/>
                  <a:lstStyle/>
                  <a:p>
                    <a:r>
                      <a:rPr lang="en-US">
                        <a:noFill/>
                      </a:rPr>
                      <a:t> </a:t>
                    </a:r>
                  </a:p>
                </p:txBody>
              </p:sp>
            </mc:Fallback>
          </mc:AlternateContent>
          <p:cxnSp>
            <p:nvCxnSpPr>
              <p:cNvPr id="34" name="Straight Connector 33"/>
              <p:cNvCxnSpPr/>
              <p:nvPr/>
            </p:nvCxnSpPr>
            <p:spPr>
              <a:xfrm flipH="1">
                <a:off x="9038135" y="1904840"/>
                <a:ext cx="2506" cy="14630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a:off x="8995030" y="3356357"/>
            <a:ext cx="1496738" cy="1756611"/>
            <a:chOff x="8333197" y="3416968"/>
            <a:chExt cx="1496738" cy="1756611"/>
          </a:xfrm>
        </p:grpSpPr>
        <p:cxnSp>
          <p:nvCxnSpPr>
            <p:cNvPr id="50" name="Straight Arrow Connector 49"/>
            <p:cNvCxnSpPr/>
            <p:nvPr/>
          </p:nvCxnSpPr>
          <p:spPr>
            <a:xfrm>
              <a:off x="8333197" y="3416968"/>
              <a:ext cx="687832" cy="0"/>
            </a:xfrm>
            <a:prstGeom prst="straightConnector1">
              <a:avLst/>
            </a:prstGeom>
            <a:ln w="38100">
              <a:solidFill>
                <a:schemeClr val="accent4"/>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9142103" y="5173579"/>
              <a:ext cx="687832" cy="0"/>
            </a:xfrm>
            <a:prstGeom prst="straightConnector1">
              <a:avLst/>
            </a:prstGeom>
            <a:ln w="38100">
              <a:solidFill>
                <a:schemeClr val="accent4"/>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7357890" y="2567489"/>
            <a:ext cx="1735990" cy="3490769"/>
            <a:chOff x="7357890" y="2567489"/>
            <a:chExt cx="1735990" cy="3490769"/>
          </a:xfrm>
        </p:grpSpPr>
        <p:grpSp>
          <p:nvGrpSpPr>
            <p:cNvPr id="56" name="Group 55"/>
            <p:cNvGrpSpPr/>
            <p:nvPr/>
          </p:nvGrpSpPr>
          <p:grpSpPr>
            <a:xfrm>
              <a:off x="7357890" y="2567489"/>
              <a:ext cx="942957" cy="496553"/>
              <a:chOff x="7357890" y="2567489"/>
              <a:chExt cx="942957" cy="496553"/>
            </a:xfrm>
          </p:grpSpPr>
          <p:cxnSp>
            <p:nvCxnSpPr>
              <p:cNvPr id="54" name="Straight Arrow Connector 53"/>
              <p:cNvCxnSpPr/>
              <p:nvPr/>
            </p:nvCxnSpPr>
            <p:spPr>
              <a:xfrm>
                <a:off x="7459579" y="3064042"/>
                <a:ext cx="739580" cy="0"/>
              </a:xfrm>
              <a:prstGeom prst="straightConnector1">
                <a:avLst/>
              </a:prstGeom>
              <a:ln w="3810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7357890" y="2567489"/>
                    <a:ext cx="942957"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i="1" dirty="0" smtClean="0">
                                  <a:solidFill>
                                    <a:srgbClr val="C00000"/>
                                  </a:solidFill>
                                  <a:latin typeface="Cambria Math" panose="02040503050406030204" pitchFamily="18" charset="0"/>
                                </a:rPr>
                                <m:t>𝑠𝑝𝑟𝑖𝑛𝑔</m:t>
                              </m:r>
                            </m:sub>
                          </m:sSub>
                        </m:oMath>
                      </m:oMathPara>
                    </a14:m>
                    <a:endParaRPr lang="en-US" sz="2000" dirty="0">
                      <a:solidFill>
                        <a:srgbClr val="C0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357890" y="2567489"/>
                    <a:ext cx="942957" cy="425053"/>
                  </a:xfrm>
                  <a:prstGeom prst="rect">
                    <a:avLst/>
                  </a:prstGeom>
                  <a:blipFill>
                    <a:blip r:embed="rId10"/>
                    <a:stretch>
                      <a:fillRect b="-10000"/>
                    </a:stretch>
                  </a:blipFill>
                </p:spPr>
                <p:txBody>
                  <a:bodyPr/>
                  <a:lstStyle/>
                  <a:p>
                    <a:r>
                      <a:rPr lang="en-US">
                        <a:noFill/>
                      </a:rPr>
                      <a:t> </a:t>
                    </a:r>
                  </a:p>
                </p:txBody>
              </p:sp>
            </mc:Fallback>
          </mc:AlternateContent>
        </p:grpSp>
        <p:grpSp>
          <p:nvGrpSpPr>
            <p:cNvPr id="57" name="Group 56"/>
            <p:cNvGrpSpPr/>
            <p:nvPr/>
          </p:nvGrpSpPr>
          <p:grpSpPr>
            <a:xfrm>
              <a:off x="8150923" y="5561705"/>
              <a:ext cx="942957" cy="496553"/>
              <a:chOff x="7357890" y="2567489"/>
              <a:chExt cx="942957" cy="496553"/>
            </a:xfrm>
          </p:grpSpPr>
          <p:cxnSp>
            <p:nvCxnSpPr>
              <p:cNvPr id="58" name="Straight Arrow Connector 57"/>
              <p:cNvCxnSpPr/>
              <p:nvPr/>
            </p:nvCxnSpPr>
            <p:spPr>
              <a:xfrm>
                <a:off x="7459579" y="3064042"/>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7357890" y="2567489"/>
                    <a:ext cx="942957"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i="1" dirty="0" smtClean="0">
                                  <a:solidFill>
                                    <a:srgbClr val="C00000"/>
                                  </a:solidFill>
                                  <a:latin typeface="Cambria Math" panose="02040503050406030204" pitchFamily="18" charset="0"/>
                                </a:rPr>
                                <m:t>𝑠𝑝𝑟𝑖𝑛𝑔</m:t>
                              </m:r>
                            </m:sub>
                          </m:sSub>
                        </m:oMath>
                      </m:oMathPara>
                    </a14:m>
                    <a:endParaRPr lang="en-US" sz="2000" dirty="0">
                      <a:solidFill>
                        <a:srgbClr val="C0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7357890" y="2567489"/>
                    <a:ext cx="942957" cy="425053"/>
                  </a:xfrm>
                  <a:prstGeom prst="rect">
                    <a:avLst/>
                  </a:prstGeom>
                  <a:blipFill>
                    <a:blip r:embed="rId11"/>
                    <a:stretch>
                      <a:fillRect b="-10000"/>
                    </a:stretch>
                  </a:blipFill>
                </p:spPr>
                <p:txBody>
                  <a:bodyPr/>
                  <a:lstStyle/>
                  <a:p>
                    <a:r>
                      <a:rPr lang="en-US">
                        <a:noFill/>
                      </a:rPr>
                      <a:t> </a:t>
                    </a:r>
                  </a:p>
                </p:txBody>
              </p:sp>
            </mc:Fallback>
          </mc:AlternateContent>
        </p:grpSp>
      </p:grpSp>
      <p:sp>
        <p:nvSpPr>
          <p:cNvPr id="5" name="Slide Number Placeholder 4"/>
          <p:cNvSpPr>
            <a:spLocks noGrp="1"/>
          </p:cNvSpPr>
          <p:nvPr>
            <p:ph type="sldNum" sz="quarter" idx="12"/>
          </p:nvPr>
        </p:nvSpPr>
        <p:spPr>
          <a:xfrm>
            <a:off x="9338946" y="6432415"/>
            <a:ext cx="2743200" cy="365125"/>
          </a:xfrm>
        </p:spPr>
        <p:txBody>
          <a:bodyPr/>
          <a:lstStyle/>
          <a:p>
            <a:fld id="{870BF99F-B08F-4F3B-8557-B37C3B949DA5}" type="slidenum">
              <a:rPr lang="en-US" smtClean="0"/>
              <a:t>14</a:t>
            </a:fld>
            <a:endParaRPr lang="en-US" dirty="0"/>
          </a:p>
        </p:txBody>
      </p:sp>
    </p:spTree>
    <p:custDataLst>
      <p:tags r:id="rId1"/>
    </p:custDataLst>
    <p:extLst>
      <p:ext uri="{BB962C8B-B14F-4D97-AF65-F5344CB8AC3E}">
        <p14:creationId xmlns:p14="http://schemas.microsoft.com/office/powerpoint/2010/main" val="428352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p:cNvSpPr>
          <p:nvPr/>
        </p:nvSpPr>
        <p:spPr bwMode="auto">
          <a:xfrm>
            <a:off x="2212743" y="5123949"/>
            <a:ext cx="7990035" cy="49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dirty="0">
                <a:latin typeface="Arial" panose="020B0604020202020204" pitchFamily="34" charset="0"/>
              </a:rPr>
              <a:t>The spring force is directed opposite to the displacement: </a:t>
            </a:r>
          </a:p>
        </p:txBody>
      </p:sp>
      <p:sp>
        <p:nvSpPr>
          <p:cNvPr id="24578" name="Rectangle 2"/>
          <p:cNvSpPr>
            <a:spLocks/>
          </p:cNvSpPr>
          <p:nvPr/>
        </p:nvSpPr>
        <p:spPr bwMode="auto">
          <a:xfrm>
            <a:off x="674466" y="406034"/>
            <a:ext cx="565674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en-US" sz="4000" b="1" dirty="0">
                <a:latin typeface="+mj-lt"/>
              </a:rPr>
              <a:t>Direction of the spring force</a:t>
            </a:r>
          </a:p>
        </p:txBody>
      </p:sp>
      <mc:AlternateContent xmlns:mc="http://schemas.openxmlformats.org/markup-compatibility/2006" xmlns:a14="http://schemas.microsoft.com/office/drawing/2010/main">
        <mc:Choice Requires="a14">
          <p:sp>
            <p:nvSpPr>
              <p:cNvPr id="24584" name="Rectangle 8"/>
              <p:cNvSpPr>
                <a:spLocks/>
              </p:cNvSpPr>
              <p:nvPr/>
            </p:nvSpPr>
            <p:spPr bwMode="auto">
              <a:xfrm>
                <a:off x="4781550" y="5623560"/>
                <a:ext cx="2543260" cy="523220"/>
              </a:xfrm>
              <a:prstGeom prst="rect">
                <a:avLst/>
              </a:prstGeom>
              <a:noFill/>
              <a:ln>
                <a:noFill/>
              </a:ln>
              <a:effectLst/>
              <a:extLst>
                <a:ext uri="{909E8E84-426E-40DD-AFC4-6F175D3DCCD1}">
                  <a14:hiddenFill>
                    <a:blipFill dpi="0" rotWithShape="0">
                      <a:blip r:embed="rId2"/>
                      <a:srcRect/>
                      <a:tile tx="0" ty="0" sx="100000" sy="100000" flip="none" algn="tl"/>
                    </a:blipFill>
                  </a14:hiddenFill>
                </a:ext>
                <a:ext uri="{91240B29-F687-4F45-9708-019B960494DF}">
                  <a14:hiddenLine w="25400">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p>
                <a:r>
                  <a:rPr lang="en-US" altLang="en-US" sz="2400" dirty="0"/>
                  <a:t>i.e.  </a:t>
                </a:r>
                <a14:m>
                  <m:oMath xmlns:m="http://schemas.openxmlformats.org/officeDocument/2006/math">
                    <m:sSub>
                      <m:sSubPr>
                        <m:ctrlPr>
                          <a:rPr lang="en-US" altLang="en-US" sz="2400" i="1" dirty="0" smtClean="0">
                            <a:latin typeface="Cambria Math" panose="02040503050406030204" pitchFamily="18" charset="0"/>
                          </a:rPr>
                        </m:ctrlPr>
                      </m:sSubPr>
                      <m:e>
                        <m:r>
                          <a:rPr lang="en-US" altLang="en-US" sz="2400" i="1" dirty="0" smtClean="0">
                            <a:latin typeface="Cambria Math" panose="02040503050406030204" pitchFamily="18" charset="0"/>
                          </a:rPr>
                          <m:t>𝐹</m:t>
                        </m:r>
                      </m:e>
                      <m:sub>
                        <m:r>
                          <a:rPr lang="en-US" altLang="en-US" sz="2400" i="1" dirty="0" smtClean="0">
                            <a:latin typeface="Cambria Math" panose="02040503050406030204" pitchFamily="18" charset="0"/>
                          </a:rPr>
                          <m:t>𝑠𝑝𝑟𝑖𝑛𝑔</m:t>
                        </m:r>
                      </m:sub>
                    </m:sSub>
                  </m:oMath>
                </a14:m>
                <a:r>
                  <a:rPr lang="en-US" altLang="en-US" sz="2400" dirty="0">
                    <a:latin typeface="Times New Roman" panose="02020603050405020304" pitchFamily="18" charset="0"/>
                  </a:rPr>
                  <a:t> </a:t>
                </a:r>
                <a:r>
                  <a:rPr lang="en-US" altLang="en-US" sz="2800" dirty="0">
                    <a:latin typeface="Times New Roman" panose="02020603050405020304" pitchFamily="18" charset="0"/>
                  </a:rPr>
                  <a:t>||</a:t>
                </a:r>
                <a:r>
                  <a:rPr lang="en-US" altLang="en-US" sz="2400" dirty="0">
                    <a:latin typeface="Times New Roman" panose="02020603050405020304" pitchFamily="18" charset="0"/>
                  </a:rPr>
                  <a:t> (-∆</a:t>
                </a:r>
                <a:r>
                  <a:rPr lang="en-US" altLang="en-US" sz="2400" i="1" dirty="0">
                    <a:latin typeface="Times New Roman" panose="02020603050405020304" pitchFamily="18" charset="0"/>
                  </a:rPr>
                  <a:t>x</a:t>
                </a:r>
                <a:r>
                  <a:rPr lang="en-US" altLang="en-US" sz="2400" i="0" dirty="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p:txBody>
          </p:sp>
        </mc:Choice>
        <mc:Fallback xmlns="">
          <p:sp>
            <p:nvSpPr>
              <p:cNvPr id="24584" name="Rectangle 8"/>
              <p:cNvSpPr>
                <a:spLocks noRot="1" noChangeAspect="1" noMove="1" noResize="1" noEditPoints="1" noAdjustHandles="1" noChangeArrowheads="1" noChangeShapeType="1" noTextEdit="1"/>
              </p:cNvSpPr>
              <p:nvPr/>
            </p:nvSpPr>
            <p:spPr bwMode="auto">
              <a:xfrm>
                <a:off x="4781550" y="5623560"/>
                <a:ext cx="2543260" cy="523220"/>
              </a:xfrm>
              <a:prstGeom prst="rect">
                <a:avLst/>
              </a:prstGeom>
              <a:blipFill>
                <a:blip r:embed="rId5"/>
                <a:stretch>
                  <a:fillRect l="-3589" t="-15294" r="-2871" b="-29412"/>
                </a:stretch>
              </a:blipFill>
              <a:ln>
                <a:noFill/>
              </a:ln>
              <a:effectLst/>
              <a:extLst>
                <a:ext uri="{909E8E84-426E-40DD-AFC4-6F175D3DCCD1}">
                  <a14:hiddenFill xmlns:a14="http://schemas.microsoft.com/office/drawing/2010/main">
                    <a:blipFill dpi="0" rotWithShape="0">
                      <a:blip r:embed="rId6"/>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24585" name="Picture 9" descr="08_19Figure"/>
          <p:cNvPicPr>
            <a:picLocks noChangeAspect="1" noChangeArrowheads="1"/>
          </p:cNvPicPr>
          <p:nvPr/>
        </p:nvPicPr>
        <p:blipFill>
          <a:blip r:embed="rId7" cstate="print">
            <a:extLst>
              <a:ext uri="{28A0092B-C50C-407E-A947-70E740481C1C}">
                <a14:useLocalDpi xmlns:a14="http://schemas.microsoft.com/office/drawing/2010/main" val="0"/>
              </a:ext>
            </a:extLst>
          </a:blip>
          <a:srcRect b="3801"/>
          <a:stretch>
            <a:fillRect/>
          </a:stretch>
        </p:blipFill>
        <p:spPr bwMode="auto">
          <a:xfrm>
            <a:off x="3728477" y="1582925"/>
            <a:ext cx="4303881" cy="2798922"/>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870BF99F-B08F-4F3B-8557-B37C3B949DA5}" type="slidenum">
              <a:rPr lang="en-US" smtClean="0"/>
              <a:t>15</a:t>
            </a:fld>
            <a:endParaRPr lang="en-US"/>
          </a:p>
        </p:txBody>
      </p:sp>
    </p:spTree>
    <p:extLst>
      <p:ext uri="{BB962C8B-B14F-4D97-AF65-F5344CB8AC3E}">
        <p14:creationId xmlns:p14="http://schemas.microsoft.com/office/powerpoint/2010/main" val="197582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p:cNvSpPr>
          <p:nvPr/>
        </p:nvSpPr>
        <p:spPr bwMode="auto">
          <a:xfrm>
            <a:off x="330912" y="352902"/>
            <a:ext cx="8962187" cy="603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r>
              <a:rPr lang="en-US" altLang="en-US" sz="4000" b="1" dirty="0">
                <a:latin typeface="+mj-lt"/>
              </a:rPr>
              <a:t>Magnitude of the Spring Force (Hooke’s law)</a:t>
            </a:r>
          </a:p>
        </p:txBody>
      </p:sp>
      <p:pic>
        <p:nvPicPr>
          <p:cNvPr id="23561" name="Picture 9" descr="08_17Figure"/>
          <p:cNvPicPr>
            <a:picLocks noChangeAspect="1" noChangeArrowheads="1"/>
          </p:cNvPicPr>
          <p:nvPr/>
        </p:nvPicPr>
        <p:blipFill>
          <a:blip r:embed="rId3" cstate="print">
            <a:extLst>
              <a:ext uri="{28A0092B-C50C-407E-A947-70E740481C1C}">
                <a14:useLocalDpi xmlns:a14="http://schemas.microsoft.com/office/drawing/2010/main" val="0"/>
              </a:ext>
            </a:extLst>
          </a:blip>
          <a:srcRect b="3572"/>
          <a:stretch>
            <a:fillRect/>
          </a:stretch>
        </p:blipFill>
        <p:spPr bwMode="auto">
          <a:xfrm>
            <a:off x="401054" y="1202754"/>
            <a:ext cx="3351848" cy="3639026"/>
          </a:xfrm>
          <a:prstGeom prst="rect">
            <a:avLst/>
          </a:prstGeom>
          <a:noFill/>
          <a:extLst>
            <a:ext uri="{909E8E84-426E-40DD-AFC4-6F175D3DCCD1}">
              <a14:hiddenFill xmlns:a14="http://schemas.microsoft.com/office/drawing/2010/main">
                <a:solidFill>
                  <a:srgbClr val="FFFFFF"/>
                </a:solidFill>
              </a14:hiddenFill>
            </a:ext>
          </a:extLst>
        </p:spPr>
      </p:pic>
      <p:pic>
        <p:nvPicPr>
          <p:cNvPr id="23562" name="Picture 10" descr="08_18Figure"/>
          <p:cNvPicPr>
            <a:picLocks noChangeAspect="1" noChangeArrowheads="1"/>
          </p:cNvPicPr>
          <p:nvPr/>
        </p:nvPicPr>
        <p:blipFill>
          <a:blip r:embed="rId4" cstate="print">
            <a:extLst>
              <a:ext uri="{28A0092B-C50C-407E-A947-70E740481C1C}">
                <a14:useLocalDpi xmlns:a14="http://schemas.microsoft.com/office/drawing/2010/main" val="0"/>
              </a:ext>
            </a:extLst>
          </a:blip>
          <a:srcRect b="4504"/>
          <a:stretch>
            <a:fillRect/>
          </a:stretch>
        </p:blipFill>
        <p:spPr bwMode="auto">
          <a:xfrm>
            <a:off x="3904481" y="1361853"/>
            <a:ext cx="4613877" cy="300037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368343" y="5111550"/>
            <a:ext cx="7221399" cy="1292662"/>
            <a:chOff x="401054" y="5161080"/>
            <a:chExt cx="7221399" cy="1292662"/>
          </a:xfrm>
        </p:grpSpPr>
        <mc:AlternateContent xmlns:mc="http://schemas.openxmlformats.org/markup-compatibility/2006" xmlns:a14="http://schemas.microsoft.com/office/drawing/2010/main">
          <mc:Choice Requires="a14">
            <p:sp>
              <p:nvSpPr>
                <p:cNvPr id="23557" name="Rectangle 5"/>
                <p:cNvSpPr>
                  <a:spLocks/>
                </p:cNvSpPr>
                <p:nvPr/>
              </p:nvSpPr>
              <p:spPr bwMode="auto">
                <a:xfrm>
                  <a:off x="401054" y="5225324"/>
                  <a:ext cx="4410952" cy="1196259"/>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algn="ctr"/>
                  <a:r>
                    <a:rPr lang="en-US" altLang="en-US" sz="2340" dirty="0">
                      <a:latin typeface="Arial" panose="020B0604020202020204" pitchFamily="34" charset="0"/>
                    </a:rPr>
                    <a:t>The </a:t>
                  </a:r>
                  <a:r>
                    <a:rPr lang="en-US" altLang="en-US" sz="2340" b="1" dirty="0">
                      <a:latin typeface="Arial" panose="020B0604020202020204" pitchFamily="34" charset="0"/>
                    </a:rPr>
                    <a:t>magnitude</a:t>
                  </a:r>
                  <a:r>
                    <a:rPr lang="en-US" altLang="en-US" sz="2340" dirty="0">
                      <a:latin typeface="Arial" panose="020B0604020202020204" pitchFamily="34" charset="0"/>
                    </a:rPr>
                    <a:t> of the spring force is proportional to the displacement of its end (i.e. </a:t>
                  </a:r>
                  <a14:m>
                    <m:oMath xmlns:m="http://schemas.openxmlformats.org/officeDocument/2006/math">
                      <m:r>
                        <m:rPr>
                          <m:sty m:val="p"/>
                        </m:rPr>
                        <a:rPr lang="en-US" altLang="en-US" sz="2340" b="0" i="0" smtClean="0">
                          <a:latin typeface="Cambria Math" panose="02040503050406030204" pitchFamily="18" charset="0"/>
                        </a:rPr>
                        <m:t>Δ</m:t>
                      </m:r>
                      <m:r>
                        <a:rPr lang="en-US" altLang="en-US" sz="2340" b="0" i="1" smtClean="0">
                          <a:latin typeface="Cambria Math" panose="02040503050406030204" pitchFamily="18" charset="0"/>
                        </a:rPr>
                        <m:t>𝑥</m:t>
                      </m:r>
                    </m:oMath>
                  </a14:m>
                  <a:r>
                    <a:rPr lang="en-US" altLang="en-US" sz="2340" dirty="0">
                      <a:latin typeface="Arial" panose="020B0604020202020204" pitchFamily="34" charset="0"/>
                    </a:rPr>
                    <a:t>):</a:t>
                  </a:r>
                </a:p>
                <a:p>
                  <a:pPr algn="ctr"/>
                  <a:endParaRPr lang="en-US" altLang="en-US" sz="2340" dirty="0">
                    <a:latin typeface="Arial" panose="020B0604020202020204" pitchFamily="34" charset="0"/>
                  </a:endParaRPr>
                </a:p>
              </p:txBody>
            </p:sp>
          </mc:Choice>
          <mc:Fallback xmlns="">
            <p:sp>
              <p:nvSpPr>
                <p:cNvPr id="23557" name="Rectangle 5"/>
                <p:cNvSpPr>
                  <a:spLocks noRot="1" noChangeAspect="1" noMove="1" noResize="1" noEditPoints="1" noAdjustHandles="1" noChangeArrowheads="1" noChangeShapeType="1" noTextEdit="1"/>
                </p:cNvSpPr>
                <p:nvPr/>
              </p:nvSpPr>
              <p:spPr bwMode="auto">
                <a:xfrm>
                  <a:off x="401054" y="5225324"/>
                  <a:ext cx="4410952" cy="1196259"/>
                </a:xfrm>
                <a:prstGeom prst="rect">
                  <a:avLst/>
                </a:prstGeom>
                <a:blipFill>
                  <a:blip r:embed="rId7"/>
                  <a:stretch>
                    <a:fillRect l="-2210" t="-8163" r="-1934" b="-45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564" name="Rectangle 12"/>
                <p:cNvSpPr>
                  <a:spLocks/>
                </p:cNvSpPr>
                <p:nvPr/>
              </p:nvSpPr>
              <p:spPr bwMode="auto">
                <a:xfrm>
                  <a:off x="4865806" y="5161080"/>
                  <a:ext cx="2756647" cy="1292662"/>
                </a:xfrm>
                <a:prstGeom prst="rect">
                  <a:avLst/>
                </a:prstGeom>
                <a:noFill/>
                <a:ln w="12700">
                  <a:solidFill>
                    <a:schemeClr val="tx1"/>
                  </a:solidFill>
                  <a:prstDash val="dash"/>
                  <a:miter lim="800000"/>
                  <a:headEnd/>
                  <a:tailEnd/>
                </a:ln>
                <a:effectLst/>
                <a:extLst>
                  <a:ext uri="{909E8E84-426E-40DD-AFC4-6F175D3DCCD1}">
                    <a14:hiddenFill>
                      <a:blipFill dpi="0" rotWithShape="0">
                        <a:blip r:embed="rId8"/>
                        <a:srcRect/>
                        <a:tile tx="0" ty="0" sx="100000" sy="100000" flip="none" algn="tl"/>
                      </a:blipFill>
                    </a14:hiddenFill>
                  </a:ext>
                  <a:ext uri="{AF507438-7753-43E0-B8FC-AC1667EBCBE1}">
                    <a14:hiddenEffects>
                      <a:effectLst>
                        <a:outerShdw dist="35921" dir="2700000" algn="ctr" rotWithShape="0">
                          <a:schemeClr val="bg2"/>
                        </a:outerShdw>
                      </a:effectLst>
                    </a14:hiddenEffects>
                  </a:ext>
                </a:extLst>
              </p:spPr>
              <p:txBody>
                <a:bodyPr wrap="square">
                  <a:spAutoFit/>
                </a:bodyPr>
                <a:lstStyle/>
                <a:p>
                  <a:pPr algn="ctr">
                    <a:spcAft>
                      <a:spcPts val="600"/>
                    </a:spcAft>
                  </a:pPr>
                  <a:r>
                    <a:rPr lang="en-US" altLang="en-US" sz="1000" dirty="0"/>
                    <a:t> </a:t>
                  </a:r>
                  <a:r>
                    <a:rPr lang="en-US" altLang="en-US" sz="2400" dirty="0"/>
                    <a:t>  </a:t>
                  </a:r>
                  <a14:m>
                    <m:oMath xmlns:m="http://schemas.openxmlformats.org/officeDocument/2006/math">
                      <m:r>
                        <a:rPr lang="en-US" altLang="en-US" sz="2400" b="0" i="1" dirty="0" smtClean="0">
                          <a:latin typeface="Cambria Math" panose="02040503050406030204" pitchFamily="18" charset="0"/>
                        </a:rPr>
                        <m:t>|</m:t>
                      </m:r>
                      <m:r>
                        <a:rPr lang="en-US" altLang="en-US" sz="2400" i="1" dirty="0">
                          <a:latin typeface="Cambria Math" panose="02040503050406030204" pitchFamily="18" charset="0"/>
                        </a:rPr>
                        <m:t>𝐹</m:t>
                      </m:r>
                      <m:r>
                        <a:rPr lang="en-US" altLang="en-US" sz="2400" i="1" baseline="-25000" dirty="0" err="1">
                          <a:latin typeface="Cambria Math" panose="02040503050406030204" pitchFamily="18" charset="0"/>
                        </a:rPr>
                        <m:t>𝑠𝑝</m:t>
                      </m:r>
                      <m:r>
                        <a:rPr lang="en-US" altLang="en-US" sz="2400" b="0" i="1" baseline="-25000" dirty="0" smtClean="0">
                          <a:latin typeface="Cambria Math" panose="02040503050406030204" pitchFamily="18" charset="0"/>
                        </a:rPr>
                        <m:t>𝑟𝑖𝑛𝑔</m:t>
                      </m:r>
                      <m:r>
                        <a:rPr lang="en-US" altLang="en-US" sz="2400" b="0" i="1" dirty="0" smtClean="0">
                          <a:latin typeface="Cambria Math" panose="02040503050406030204" pitchFamily="18" charset="0"/>
                        </a:rPr>
                        <m:t>|</m:t>
                      </m:r>
                      <m:r>
                        <a:rPr lang="en-US" altLang="en-US" sz="2400" i="1" dirty="0">
                          <a:latin typeface="Cambria Math" panose="02040503050406030204" pitchFamily="18" charset="0"/>
                        </a:rPr>
                        <m:t> </m:t>
                      </m:r>
                      <m:r>
                        <a:rPr lang="en-US" altLang="en-US" sz="2400" i="1" dirty="0" smtClean="0">
                          <a:latin typeface="Cambria Math" panose="02040503050406030204" pitchFamily="18" charset="0"/>
                          <a:ea typeface="Cambria Math" panose="02040503050406030204" pitchFamily="18" charset="0"/>
                        </a:rPr>
                        <m:t>∝</m:t>
                      </m:r>
                      <m:r>
                        <a:rPr lang="en-US" altLang="en-US" sz="2400" i="1" dirty="0">
                          <a:latin typeface="Cambria Math" panose="02040503050406030204" pitchFamily="18" charset="0"/>
                        </a:rPr>
                        <m:t> ∆</m:t>
                      </m:r>
                      <m:r>
                        <a:rPr lang="en-US" altLang="en-US" sz="2400" i="1" dirty="0">
                          <a:latin typeface="Cambria Math" panose="02040503050406030204" pitchFamily="18" charset="0"/>
                        </a:rPr>
                        <m:t>𝑥</m:t>
                      </m:r>
                    </m:oMath>
                  </a14:m>
                  <a:r>
                    <a:rPr lang="en-US" altLang="en-US" sz="2400" dirty="0"/>
                    <a:t> </a:t>
                  </a:r>
                </a:p>
                <a:p>
                  <a:pPr>
                    <a:spcAft>
                      <a:spcPts val="600"/>
                    </a:spcAft>
                  </a:pPr>
                  <a14:m>
                    <m:oMathPara xmlns:m="http://schemas.openxmlformats.org/officeDocument/2006/math">
                      <m:oMathParaPr>
                        <m:jc m:val="centerGroup"/>
                      </m:oMathParaPr>
                      <m:oMath xmlns:m="http://schemas.openxmlformats.org/officeDocument/2006/math">
                        <m:r>
                          <a:rPr lang="en-US" altLang="en-US" sz="2400" b="0" i="1" smtClean="0">
                            <a:latin typeface="Cambria Math" panose="02040503050406030204" pitchFamily="18" charset="0"/>
                          </a:rPr>
                          <m:t>⇒</m:t>
                        </m:r>
                        <m:d>
                          <m:dPr>
                            <m:begChr m:val="|"/>
                            <m:endChr m:val="|"/>
                            <m:ctrlPr>
                              <a:rPr lang="en-US" altLang="en-US" sz="2400" i="1" dirty="0">
                                <a:latin typeface="Cambria Math" panose="02040503050406030204" pitchFamily="18" charset="0"/>
                              </a:rPr>
                            </m:ctrlPr>
                          </m:dPr>
                          <m:e>
                            <m:r>
                              <a:rPr lang="en-US" altLang="en-US" sz="2400" i="1" dirty="0">
                                <a:latin typeface="Cambria Math" panose="02040503050406030204" pitchFamily="18" charset="0"/>
                              </a:rPr>
                              <m:t>𝐹</m:t>
                            </m:r>
                            <m:r>
                              <a:rPr lang="en-US" altLang="en-US" sz="2400" i="1" baseline="-25000" dirty="0" err="1">
                                <a:latin typeface="Cambria Math" panose="02040503050406030204" pitchFamily="18" charset="0"/>
                              </a:rPr>
                              <m:t>𝑠𝑝</m:t>
                            </m:r>
                            <m:r>
                              <a:rPr lang="en-US" altLang="en-US" sz="2400" i="1" baseline="-25000" dirty="0">
                                <a:latin typeface="Cambria Math" panose="02040503050406030204" pitchFamily="18" charset="0"/>
                              </a:rPr>
                              <m:t>𝑟𝑖𝑛𝑔</m:t>
                            </m:r>
                          </m:e>
                        </m:d>
                        <m:r>
                          <a:rPr lang="en-US" altLang="en-US" sz="2400" b="0" i="1" dirty="0" smtClean="0">
                            <a:latin typeface="Cambria Math" panose="02040503050406030204" pitchFamily="18" charset="0"/>
                          </a:rPr>
                          <m:t>=</m:t>
                        </m:r>
                        <m:r>
                          <a:rPr lang="en-US" altLang="en-US" sz="2400" b="0" i="1" dirty="0" smtClean="0">
                            <a:latin typeface="Cambria Math" panose="02040503050406030204" pitchFamily="18" charset="0"/>
                          </a:rPr>
                          <m:t>𝑘</m:t>
                        </m:r>
                        <m:r>
                          <a:rPr lang="en-US" altLang="en-US" sz="2400" i="1" dirty="0">
                            <a:latin typeface="Cambria Math" panose="02040503050406030204" pitchFamily="18" charset="0"/>
                          </a:rPr>
                          <m:t> ∆</m:t>
                        </m:r>
                        <m:r>
                          <a:rPr lang="en-US" altLang="en-US" sz="2400" i="1" dirty="0">
                            <a:latin typeface="Cambria Math" panose="02040503050406030204" pitchFamily="18" charset="0"/>
                          </a:rPr>
                          <m:t>𝑥</m:t>
                        </m:r>
                      </m:oMath>
                    </m:oMathPara>
                  </a14:m>
                  <a:endParaRPr lang="en-US" altLang="en-US" sz="2400" dirty="0"/>
                </a:p>
                <a:p>
                  <a:pPr algn="ctr"/>
                  <a:r>
                    <a:rPr lang="en-US" altLang="en-US" sz="2000" dirty="0"/>
                    <a:t>(Hooke’s law)</a:t>
                  </a:r>
                  <a:endParaRPr lang="en-US" altLang="en-US" sz="1400" dirty="0"/>
                </a:p>
              </p:txBody>
            </p:sp>
          </mc:Choice>
          <mc:Fallback xmlns="">
            <p:sp>
              <p:nvSpPr>
                <p:cNvPr id="23564" name="Rectangle 12"/>
                <p:cNvSpPr>
                  <a:spLocks noRot="1" noChangeAspect="1" noMove="1" noResize="1" noEditPoints="1" noAdjustHandles="1" noChangeArrowheads="1" noChangeShapeType="1" noTextEdit="1"/>
                </p:cNvSpPr>
                <p:nvPr/>
              </p:nvSpPr>
              <p:spPr bwMode="auto">
                <a:xfrm>
                  <a:off x="4865806" y="5161080"/>
                  <a:ext cx="2756647" cy="1292662"/>
                </a:xfrm>
                <a:prstGeom prst="rect">
                  <a:avLst/>
                </a:prstGeom>
                <a:blipFill>
                  <a:blip r:embed="rId9"/>
                  <a:stretch>
                    <a:fillRect b="-7009"/>
                  </a:stretch>
                </a:blipFill>
                <a:ln w="12700">
                  <a:solidFill>
                    <a:schemeClr val="tx1"/>
                  </a:solidFill>
                  <a:prstDash val="dash"/>
                  <a:miter lim="800000"/>
                  <a:headEnd/>
                  <a:tailEnd/>
                </a:ln>
                <a:effectLst/>
                <a:extLst>
                  <a:ext uri="{909E8E84-426E-40DD-AFC4-6F175D3DCCD1}">
                    <a14:hiddenFill xmlns:a14="http://schemas.microsoft.com/office/drawing/2010/main">
                      <a:blipFill dpi="0" rotWithShape="0">
                        <a:blip r:embed="rId10"/>
                        <a:srcRect/>
                        <a:tile tx="0" ty="0" sx="100000" sy="100000" flip="none" algn="tl"/>
                      </a:blip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 name="Rectangle 6"/>
              <p:cNvSpPr/>
              <p:nvPr/>
            </p:nvSpPr>
            <p:spPr>
              <a:xfrm>
                <a:off x="8326906" y="4767802"/>
                <a:ext cx="3240505" cy="1785104"/>
              </a:xfrm>
              <a:prstGeom prst="rect">
                <a:avLst/>
              </a:prstGeom>
              <a:solidFill>
                <a:schemeClr val="bg1">
                  <a:lumMod val="85000"/>
                </a:schemeClr>
              </a:solidFill>
              <a:ln>
                <a:solidFill>
                  <a:schemeClr val="tx1"/>
                </a:solidFill>
              </a:ln>
            </p:spPr>
            <p:txBody>
              <a:bodyPr wrap="square">
                <a:spAutoFit/>
              </a:bodyPr>
              <a:lstStyle/>
              <a:p>
                <a:pPr algn="ctr">
                  <a:spcAft>
                    <a:spcPts val="1200"/>
                  </a:spcAft>
                </a:pPr>
                <a14:m>
                  <m:oMath xmlns:m="http://schemas.openxmlformats.org/officeDocument/2006/math">
                    <m:r>
                      <a:rPr lang="en-US" altLang="en-US" sz="2400" b="1" i="1" dirty="0" smtClean="0">
                        <a:latin typeface="Cambria Math" panose="02040503050406030204" pitchFamily="18" charset="0"/>
                      </a:rPr>
                      <m:t>𝒌</m:t>
                    </m:r>
                  </m:oMath>
                </a14:m>
                <a:r>
                  <a:rPr lang="en-US" sz="2000" b="1" dirty="0"/>
                  <a:t> : </a:t>
                </a:r>
                <a:r>
                  <a:rPr lang="en-US" sz="2400" b="1" dirty="0">
                    <a:latin typeface="Times New Roman" panose="02020603050405020304" pitchFamily="18" charset="0"/>
                    <a:cs typeface="Times New Roman" panose="02020603050405020304" pitchFamily="18" charset="0"/>
                  </a:rPr>
                  <a:t>spring constant</a:t>
                </a:r>
              </a:p>
              <a:p>
                <a:pPr algn="ctr">
                  <a:spcAft>
                    <a:spcPts val="1200"/>
                  </a:spcAft>
                </a:pPr>
                <a14:m>
                  <m:oMath xmlns:m="http://schemas.openxmlformats.org/officeDocument/2006/math">
                    <m:r>
                      <a:rPr lang="en-US" sz="2200" b="0" i="1" smtClean="0">
                        <a:latin typeface="Cambria Math" panose="02040503050406030204" pitchFamily="18" charset="0"/>
                        <a:cs typeface="Times New Roman" panose="02020603050405020304" pitchFamily="18" charset="0"/>
                      </a:rPr>
                      <m:t>𝑘</m:t>
                    </m:r>
                  </m:oMath>
                </a14:m>
                <a:r>
                  <a:rPr lang="en-US" sz="2200" dirty="0">
                    <a:latin typeface="Times New Roman" panose="02020603050405020304" pitchFamily="18" charset="0"/>
                    <a:cs typeface="Times New Roman" panose="02020603050405020304" pitchFamily="18" charset="0"/>
                  </a:rPr>
                  <a:t> determines the stiffness of the spring</a:t>
                </a:r>
              </a:p>
              <a:p>
                <a:pPr algn="ctr">
                  <a:spcAft>
                    <a:spcPts val="1200"/>
                  </a:spcAft>
                </a:pPr>
                <a:r>
                  <a:rPr lang="en-US" sz="2200" dirty="0">
                    <a:latin typeface="Times New Roman" panose="02020603050405020304" pitchFamily="18" charset="0"/>
                    <a:cs typeface="Times New Roman" panose="02020603050405020304" pitchFamily="18" charset="0"/>
                  </a:rPr>
                  <a:t>Larger </a:t>
                </a:r>
                <a14:m>
                  <m:oMath xmlns:m="http://schemas.openxmlformats.org/officeDocument/2006/math">
                    <m:r>
                      <a:rPr lang="en-US" sz="2200" i="1" dirty="0" smtClean="0">
                        <a:latin typeface="Cambria Math" panose="02040503050406030204" pitchFamily="18" charset="0"/>
                        <a:cs typeface="Times New Roman" panose="02020603050405020304" pitchFamily="18" charset="0"/>
                      </a:rPr>
                      <m:t>𝑘</m:t>
                    </m:r>
                    <m:r>
                      <a:rPr lang="en-US" sz="2200" i="1" dirty="0" smtClean="0">
                        <a:latin typeface="Cambria Math" panose="02040503050406030204" pitchFamily="18" charset="0"/>
                        <a:cs typeface="Times New Roman" panose="02020603050405020304" pitchFamily="18" charset="0"/>
                      </a:rPr>
                      <m:t>→</m:t>
                    </m:r>
                  </m:oMath>
                </a14:m>
                <a:r>
                  <a:rPr lang="en-US" sz="2200" dirty="0">
                    <a:latin typeface="Times New Roman" panose="02020603050405020304" pitchFamily="18" charset="0"/>
                    <a:cs typeface="Times New Roman" panose="02020603050405020304" pitchFamily="18" charset="0"/>
                  </a:rPr>
                  <a:t> stiffer spring</a:t>
                </a:r>
              </a:p>
            </p:txBody>
          </p:sp>
        </mc:Choice>
        <mc:Fallback xmlns="">
          <p:sp>
            <p:nvSpPr>
              <p:cNvPr id="7" name="Rectangle 6"/>
              <p:cNvSpPr>
                <a:spLocks noRot="1" noChangeAspect="1" noMove="1" noResize="1" noEditPoints="1" noAdjustHandles="1" noChangeArrowheads="1" noChangeShapeType="1" noTextEdit="1"/>
              </p:cNvSpPr>
              <p:nvPr/>
            </p:nvSpPr>
            <p:spPr>
              <a:xfrm>
                <a:off x="8326906" y="4767802"/>
                <a:ext cx="3240505" cy="1785104"/>
              </a:xfrm>
              <a:prstGeom prst="rect">
                <a:avLst/>
              </a:prstGeom>
              <a:blipFill>
                <a:blip r:embed="rId11"/>
                <a:stretch>
                  <a:fillRect t="-2373" r="-1685" b="-5763"/>
                </a:stretch>
              </a:blipFill>
              <a:ln>
                <a:solidFill>
                  <a:schemeClr val="tx1"/>
                </a:solidFill>
              </a:ln>
            </p:spPr>
            <p:txBody>
              <a:bodyPr/>
              <a:lstStyle/>
              <a:p>
                <a:r>
                  <a:rPr lang="en-US">
                    <a:noFill/>
                  </a:rPr>
                  <a:t> </a:t>
                </a:r>
              </a:p>
            </p:txBody>
          </p:sp>
        </mc:Fallback>
      </mc:AlternateContent>
      <p:grpSp>
        <p:nvGrpSpPr>
          <p:cNvPr id="4" name="Group 3"/>
          <p:cNvGrpSpPr/>
          <p:nvPr/>
        </p:nvGrpSpPr>
        <p:grpSpPr>
          <a:xfrm>
            <a:off x="9444678" y="352902"/>
            <a:ext cx="2427533" cy="3946922"/>
            <a:chOff x="9593179" y="189325"/>
            <a:chExt cx="2427533" cy="3946922"/>
          </a:xfrm>
        </p:grpSpPr>
        <p:pic>
          <p:nvPicPr>
            <p:cNvPr id="11" name="Picture 2" descr="13 Portrait of Robert Hooke.JPG"/>
            <p:cNvPicPr>
              <a:picLocks noChangeAspect="1" noChangeArrowheads="1"/>
            </p:cNvPicPr>
            <p:nvPr/>
          </p:nvPicPr>
          <p:blipFill>
            <a:blip r:embed="rId12">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10896211" y="189325"/>
              <a:ext cx="1124501" cy="13391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9" name="Rectangle 8"/>
            <p:cNvSpPr/>
            <p:nvPr/>
          </p:nvSpPr>
          <p:spPr>
            <a:xfrm>
              <a:off x="9593179" y="1196981"/>
              <a:ext cx="2122733" cy="2939266"/>
            </a:xfrm>
            <a:prstGeom prst="rect">
              <a:avLst/>
            </a:prstGeom>
            <a:solidFill>
              <a:schemeClr val="bg1"/>
            </a:solidFill>
            <a:ln>
              <a:solidFill>
                <a:schemeClr val="tx1"/>
              </a:solidFill>
              <a:prstDash val="dash"/>
            </a:ln>
          </p:spPr>
          <p:txBody>
            <a:bodyPr wrap="square">
              <a:spAutoFit/>
            </a:bodyPr>
            <a:lstStyle/>
            <a:p>
              <a:pPr algn="ctr">
                <a:spcAft>
                  <a:spcPts val="600"/>
                </a:spcAft>
              </a:pPr>
              <a:r>
                <a:rPr lang="en-US" altLang="en-US" sz="2000" b="1" i="0" dirty="0">
                  <a:solidFill>
                    <a:schemeClr val="bg1">
                      <a:lumMod val="50000"/>
                    </a:schemeClr>
                  </a:solidFill>
                </a:rPr>
                <a:t>Robert </a:t>
              </a:r>
              <a:r>
                <a:rPr lang="en-US" sz="2000" b="1" i="0" dirty="0">
                  <a:solidFill>
                    <a:schemeClr val="bg1">
                      <a:lumMod val="50000"/>
                    </a:schemeClr>
                  </a:solidFill>
                  <a:cs typeface="Times New Roman" panose="02020603050405020304" pitchFamily="18" charset="0"/>
                </a:rPr>
                <a:t>Hooke,</a:t>
              </a:r>
              <a:r>
                <a:rPr lang="en-US" sz="2000" i="0" dirty="0">
                  <a:solidFill>
                    <a:schemeClr val="bg1">
                      <a:lumMod val="50000"/>
                    </a:schemeClr>
                  </a:solidFill>
                  <a:cs typeface="Times New Roman" panose="02020603050405020304" pitchFamily="18" charset="0"/>
                </a:rPr>
                <a:t> English physicist, </a:t>
              </a:r>
              <a:r>
                <a:rPr lang="en-US" sz="2000" dirty="0">
                  <a:solidFill>
                    <a:schemeClr val="bg1">
                      <a:lumMod val="50000"/>
                    </a:schemeClr>
                  </a:solidFill>
                  <a:cs typeface="Times New Roman" panose="02020603050405020304" pitchFamily="18" charset="0"/>
                </a:rPr>
                <a:t>(1635 – 1703)</a:t>
              </a:r>
            </a:p>
            <a:p>
              <a:pPr algn="ctr"/>
              <a:r>
                <a:rPr lang="en-US" sz="2000" dirty="0">
                  <a:solidFill>
                    <a:schemeClr val="bg1">
                      <a:lumMod val="50000"/>
                    </a:schemeClr>
                  </a:solidFill>
                  <a:cs typeface="Times New Roman" panose="02020603050405020304" pitchFamily="18" charset="0"/>
                </a:rPr>
                <a:t>Discovered Hooke’s law during the reconstruction of London after the </a:t>
              </a:r>
              <a:r>
                <a:rPr lang="en-US" sz="2000" dirty="0">
                  <a:solidFill>
                    <a:schemeClr val="bg1">
                      <a:lumMod val="50000"/>
                    </a:schemeClr>
                  </a:solidFill>
                  <a:cs typeface="Times New Roman" panose="02020603050405020304" pitchFamily="18" charset="0"/>
                  <a:hlinkClick r:id="rId14"/>
                </a:rPr>
                <a:t>Great Fire of 1666</a:t>
              </a:r>
              <a:endParaRPr lang="en-US" sz="2000" dirty="0">
                <a:solidFill>
                  <a:schemeClr val="bg1">
                    <a:lumMod val="50000"/>
                  </a:schemeClr>
                </a:solidFill>
                <a:cs typeface="Times New Roman" panose="02020603050405020304" pitchFamily="18" charset="0"/>
              </a:endParaRPr>
            </a:p>
          </p:txBody>
        </p:sp>
      </p:grpSp>
      <p:sp>
        <p:nvSpPr>
          <p:cNvPr id="2" name="Slide Number Placeholder 1"/>
          <p:cNvSpPr>
            <a:spLocks noGrp="1"/>
          </p:cNvSpPr>
          <p:nvPr>
            <p:ph type="sldNum" sz="quarter" idx="12"/>
          </p:nvPr>
        </p:nvSpPr>
        <p:spPr>
          <a:xfrm>
            <a:off x="9376110" y="6430329"/>
            <a:ext cx="2743200" cy="365125"/>
          </a:xfrm>
        </p:spPr>
        <p:txBody>
          <a:bodyPr/>
          <a:lstStyle/>
          <a:p>
            <a:fld id="{870BF99F-B08F-4F3B-8557-B37C3B949DA5}" type="slidenum">
              <a:rPr lang="en-US" smtClean="0"/>
              <a:t>16</a:t>
            </a:fld>
            <a:endParaRPr lang="en-US" dirty="0"/>
          </a:p>
        </p:txBody>
      </p:sp>
    </p:spTree>
    <p:custDataLst>
      <p:tags r:id="rId1"/>
    </p:custDataLst>
    <p:extLst>
      <p:ext uri="{BB962C8B-B14F-4D97-AF65-F5344CB8AC3E}">
        <p14:creationId xmlns:p14="http://schemas.microsoft.com/office/powerpoint/2010/main" val="1503189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Harmonic Oscillation in Springs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581784"/>
                <a:ext cx="10515600" cy="4774566"/>
              </a:xfrm>
            </p:spPr>
            <p:txBody>
              <a:bodyPr>
                <a:normAutofit fontScale="92500"/>
              </a:bodyPr>
              <a:lstStyle/>
              <a:p>
                <a:r>
                  <a:rPr lang="en-US" dirty="0"/>
                  <a:t>We know:		</a:t>
                </a:r>
                <a14:m>
                  <m:oMath xmlns:m="http://schemas.openxmlformats.org/officeDocument/2006/math">
                    <m:sSub>
                      <m:sSubPr>
                        <m:ctrlPr>
                          <a:rPr lang="en-US" b="0" i="1" dirty="0" smtClean="0">
                            <a:latin typeface="Cambria Math" panose="02040503050406030204" pitchFamily="18" charset="0"/>
                          </a:rPr>
                        </m:ctrlPr>
                      </m:sSubPr>
                      <m:e>
                        <m:r>
                          <a:rPr lang="en-US" i="1" dirty="0" smtClean="0">
                            <a:latin typeface="Cambria Math" panose="02040503050406030204" pitchFamily="18" charset="0"/>
                          </a:rPr>
                          <m:t>𝐹</m:t>
                        </m:r>
                      </m:e>
                      <m:sub>
                        <m:r>
                          <a:rPr lang="en-US" b="0" i="1" dirty="0" smtClean="0">
                            <a:latin typeface="Cambria Math" panose="02040503050406030204" pitchFamily="18" charset="0"/>
                          </a:rPr>
                          <m:t>𝑠𝑝𝑟𝑖𝑛𝑔</m:t>
                        </m:r>
                      </m:sub>
                    </m:sSub>
                  </m:oMath>
                </a14:m>
                <a:r>
                  <a:rPr lang="en-US" dirty="0"/>
                  <a:t> acts opposite to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r>
                  <a:rPr lang="en-US" dirty="0"/>
                  <a:t>	 and </a:t>
                </a:r>
                <a14:m>
                  <m:oMath xmlns:m="http://schemas.openxmlformats.org/officeDocument/2006/math">
                    <m:d>
                      <m:dPr>
                        <m:begChr m:val="|"/>
                        <m:endChr m:val="|"/>
                        <m:ctrlPr>
                          <a:rPr lang="en-US" i="1" dirty="0" smtClean="0">
                            <a:latin typeface="Cambria Math" panose="02040503050406030204" pitchFamily="18" charset="0"/>
                          </a:rPr>
                        </m:ctrlPr>
                      </m:dPr>
                      <m:e>
                        <m:sSub>
                          <m:sSubPr>
                            <m:ctrlPr>
                              <a:rPr lang="en-US" i="1" dirty="0" err="1" smtClean="0">
                                <a:latin typeface="Cambria Math" panose="02040503050406030204" pitchFamily="18" charset="0"/>
                              </a:rPr>
                            </m:ctrlPr>
                          </m:sSubPr>
                          <m:e>
                            <m:r>
                              <a:rPr lang="en-US" i="1" dirty="0" err="1" smtClean="0">
                                <a:latin typeface="Cambria Math" panose="02040503050406030204" pitchFamily="18" charset="0"/>
                              </a:rPr>
                              <m:t>𝐹</m:t>
                            </m:r>
                          </m:e>
                          <m:sub>
                            <m:r>
                              <a:rPr lang="en-US" i="1" dirty="0" err="1" smtClean="0">
                                <a:latin typeface="Cambria Math" panose="02040503050406030204" pitchFamily="18" charset="0"/>
                              </a:rPr>
                              <m:t>𝑠𝑝𝑟𝑖𝑛𝑔</m:t>
                            </m:r>
                          </m:sub>
                        </m:sSub>
                      </m:e>
                    </m:d>
                    <m:r>
                      <a:rPr lang="en-US" b="0" i="0" dirty="0" smtClean="0">
                        <a:latin typeface="Cambria Math" panose="02040503050406030204" pitchFamily="18" charset="0"/>
                      </a:rPr>
                      <m:t>=</m:t>
                    </m:r>
                    <m:r>
                      <m:rPr>
                        <m:sty m:val="p"/>
                      </m:rPr>
                      <a:rPr lang="en-US" b="0" i="0" dirty="0" smtClean="0">
                        <a:latin typeface="Cambria Math" panose="02040503050406030204" pitchFamily="18" charset="0"/>
                      </a:rPr>
                      <m:t>k</m:t>
                    </m:r>
                    <m:r>
                      <a:rPr lang="en-US" b="0" i="0" dirty="0" smtClean="0">
                        <a:latin typeface="Cambria Math" panose="02040503050406030204" pitchFamily="18" charset="0"/>
                      </a:rPr>
                      <m:t> </m:t>
                    </m:r>
                    <m:r>
                      <m:rPr>
                        <m:sty m:val="p"/>
                      </m:rPr>
                      <a:rPr lang="en-US" b="0" i="0" dirty="0" smtClean="0">
                        <a:latin typeface="Cambria Math" panose="02040503050406030204" pitchFamily="18" charset="0"/>
                      </a:rPr>
                      <m:t>Δ</m:t>
                    </m:r>
                    <m:r>
                      <a:rPr lang="en-US" b="0" i="1" dirty="0" smtClean="0">
                        <a:latin typeface="Cambria Math" panose="02040503050406030204" pitchFamily="18" charset="0"/>
                      </a:rPr>
                      <m:t>𝑥</m:t>
                    </m:r>
                  </m:oMath>
                </a14:m>
                <a:r>
                  <a:rPr lang="en-US" dirty="0"/>
                  <a:t>			</a:t>
                </a:r>
              </a:p>
              <a:p>
                <a:pPr>
                  <a:spcAft>
                    <a:spcPts val="1200"/>
                  </a:spcAft>
                </a:pPr>
                <a:r>
                  <a:rPr lang="en-US" dirty="0"/>
                  <a:t>Combining: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𝐹</m:t>
                        </m:r>
                      </m:e>
                      <m:sub>
                        <m:r>
                          <a:rPr lang="en-US" i="1" dirty="0">
                            <a:latin typeface="Cambria Math" panose="02040503050406030204" pitchFamily="18" charset="0"/>
                          </a:rPr>
                          <m:t>𝑠𝑝𝑟𝑖𝑛𝑔</m:t>
                        </m:r>
                      </m:sub>
                    </m:sSub>
                    <m:r>
                      <a:rPr lang="en-US" b="0" i="0" dirty="0" smtClean="0">
                        <a:latin typeface="Cambria Math" panose="02040503050406030204" pitchFamily="18" charset="0"/>
                      </a:rPr>
                      <m:t>=−</m:t>
                    </m:r>
                    <m:r>
                      <m:rPr>
                        <m:sty m:val="p"/>
                      </m:rPr>
                      <a:rPr lang="en-US" b="0" i="0" dirty="0" smtClean="0">
                        <a:latin typeface="Cambria Math" panose="02040503050406030204" pitchFamily="18" charset="0"/>
                      </a:rPr>
                      <m:t>k</m:t>
                    </m:r>
                    <m:r>
                      <a:rPr lang="en-US" b="0" i="0" dirty="0" smtClean="0">
                        <a:latin typeface="Cambria Math" panose="02040503050406030204" pitchFamily="18" charset="0"/>
                      </a:rPr>
                      <m:t> </m:t>
                    </m:r>
                    <m:r>
                      <m:rPr>
                        <m:sty m:val="p"/>
                      </m:rPr>
                      <a:rPr lang="en-US" b="0" i="0" dirty="0" smtClean="0">
                        <a:latin typeface="Cambria Math" panose="02040503050406030204" pitchFamily="18" charset="0"/>
                      </a:rPr>
                      <m:t>Δ</m:t>
                    </m:r>
                    <m:r>
                      <a:rPr lang="en-US" b="0" i="1" dirty="0" smtClean="0">
                        <a:latin typeface="Cambria Math" panose="02040503050406030204" pitchFamily="18" charset="0"/>
                      </a:rPr>
                      <m:t>𝑥</m:t>
                    </m:r>
                  </m:oMath>
                </a14:m>
                <a:r>
                  <a:rPr lang="en-US" b="0" dirty="0"/>
                  <a:t>			[Hooke’s law]</a:t>
                </a:r>
              </a:p>
              <a:p>
                <a:pPr>
                  <a:spcAft>
                    <a:spcPts val="1200"/>
                  </a:spcAft>
                </a:pPr>
                <a:r>
                  <a:rPr lang="en-US" dirty="0"/>
                  <a:t>Also: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𝑛𝑒𝑡</m:t>
                        </m:r>
                      </m:sub>
                    </m:sSub>
                    <m:r>
                      <a:rPr lang="en-US" b="0" i="1" smtClean="0">
                        <a:latin typeface="Cambria Math" panose="02040503050406030204" pitchFamily="18" charset="0"/>
                      </a:rPr>
                      <m:t>=</m:t>
                    </m:r>
                    <m:r>
                      <a:rPr lang="en-US" b="0" i="1" smtClean="0">
                        <a:latin typeface="Cambria Math" panose="02040503050406030204" pitchFamily="18" charset="0"/>
                      </a:rPr>
                      <m:t>𝑚𝑎</m:t>
                    </m:r>
                  </m:oMath>
                </a14:m>
                <a:r>
                  <a:rPr lang="en-US" b="0" dirty="0"/>
                  <a:t>				[Newton’s 2</a:t>
                </a:r>
                <a:r>
                  <a:rPr lang="en-US" b="0" baseline="30000" dirty="0"/>
                  <a:t>nd</a:t>
                </a:r>
                <a:r>
                  <a:rPr lang="en-US" b="0" dirty="0"/>
                  <a:t> law]</a:t>
                </a:r>
              </a:p>
              <a:p>
                <a:pPr>
                  <a:lnSpc>
                    <a:spcPct val="160000"/>
                  </a:lnSpc>
                  <a:spcAft>
                    <a:spcPts val="600"/>
                  </a:spcAft>
                </a:pPr>
                <a:r>
                  <a:rPr lang="en-US" dirty="0"/>
                  <a:t>Therefore:		</a:t>
                </a:r>
                <a14:m>
                  <m:oMath xmlns:m="http://schemas.openxmlformats.org/officeDocument/2006/math">
                    <m:r>
                      <a:rPr lang="en-US" b="0" i="1" smtClean="0">
                        <a:latin typeface="Cambria Math" panose="02040503050406030204" pitchFamily="18" charset="0"/>
                      </a:rPr>
                      <m:t>𝑚𝑎</m:t>
                    </m:r>
                    <m:r>
                      <a:rPr lang="en-US" b="0" i="1" smtClean="0">
                        <a:latin typeface="Cambria Math" panose="02040503050406030204" pitchFamily="18" charset="0"/>
                      </a:rPr>
                      <m:t>=−</m:t>
                    </m:r>
                    <m:r>
                      <a:rPr lang="en-US" b="0" i="1" smtClean="0">
                        <a:latin typeface="Cambria Math" panose="02040503050406030204" pitchFamily="18" charset="0"/>
                      </a:rPr>
                      <m:t>𝑘</m:t>
                    </m:r>
                    <m:r>
                      <a:rPr lang="en-US" b="0" i="0" smtClean="0">
                        <a:latin typeface="Cambria Math" panose="02040503050406030204" pitchFamily="18" charset="0"/>
                      </a:rPr>
                      <m:t> </m:t>
                    </m:r>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endParaRPr lang="en-US" b="0" dirty="0"/>
              </a:p>
              <a:p>
                <a:pPr marL="0" indent="0">
                  <a:spcBef>
                    <a:spcPts val="600"/>
                  </a:spcBef>
                  <a:spcAft>
                    <a:spcPts val="1800"/>
                  </a:spcAft>
                  <a:buNone/>
                </a:pPr>
                <a:r>
                  <a:rPr lang="en-US" b="0" dirty="0"/>
                  <a:t>		     </a:t>
                </a:r>
                <a14:m>
                  <m:oMath xmlns:m="http://schemas.openxmlformats.org/officeDocument/2006/math">
                    <m:r>
                      <a:rPr lang="en-US" b="0" i="1" smtClean="0">
                        <a:latin typeface="Cambria Math" panose="02040503050406030204" pitchFamily="18" charset="0"/>
                      </a:rPr>
                      <m:t>⇒   </m:t>
                    </m:r>
                    <m:r>
                      <a:rPr lang="en-US" b="0" i="1" smtClean="0">
                        <a:latin typeface="Cambria Math" panose="02040503050406030204" pitchFamily="18" charset="0"/>
                      </a:rPr>
                      <m:t>𝑎</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𝑘</m:t>
                        </m:r>
                      </m:num>
                      <m:den>
                        <m:r>
                          <a:rPr lang="en-US" b="0" i="1" smtClean="0">
                            <a:latin typeface="Cambria Math" panose="02040503050406030204" pitchFamily="18" charset="0"/>
                          </a:rPr>
                          <m:t>𝑚</m:t>
                        </m:r>
                      </m:den>
                    </m:f>
                    <m:r>
                      <m:rPr>
                        <m:sty m:val="p"/>
                      </m:rPr>
                      <a:rPr lang="en-US" b="0" i="0" smtClean="0">
                        <a:latin typeface="Cambria Math" panose="02040503050406030204" pitchFamily="18" charset="0"/>
                      </a:rPr>
                      <m:t>Δ</m:t>
                    </m:r>
                    <m:r>
                      <a:rPr lang="en-US" b="0" i="1" smtClean="0">
                        <a:latin typeface="Cambria Math" panose="02040503050406030204" pitchFamily="18" charset="0"/>
                      </a:rPr>
                      <m:t>𝑥</m:t>
                    </m:r>
                  </m:oMath>
                </a14:m>
                <a:r>
                  <a:rPr lang="en-US" b="0" dirty="0"/>
                  <a:t>	</a:t>
                </a:r>
                <a:r>
                  <a:rPr lang="en-US" b="1" dirty="0"/>
                  <a:t>i.e. same form as </a:t>
                </a:r>
                <a14:m>
                  <m:oMath xmlns:m="http://schemas.openxmlformats.org/officeDocument/2006/math">
                    <m:sSub>
                      <m:sSubPr>
                        <m:ctrlPr>
                          <a:rPr lang="en-US" b="1" i="1" dirty="0">
                            <a:latin typeface="Cambria Math" panose="02040503050406030204" pitchFamily="18" charset="0"/>
                            <a:ea typeface="Cambria Math" panose="02040503050406030204" pitchFamily="18" charset="0"/>
                          </a:rPr>
                        </m:ctrlPr>
                      </m:sSubPr>
                      <m:e>
                        <m:r>
                          <a:rPr lang="en-US" b="1" i="1" dirty="0">
                            <a:latin typeface="Cambria Math" panose="02040503050406030204" pitchFamily="18" charset="0"/>
                            <a:ea typeface="Cambria Math" panose="02040503050406030204" pitchFamily="18" charset="0"/>
                          </a:rPr>
                          <m:t>𝒂</m:t>
                        </m:r>
                      </m:e>
                      <m:sub>
                        <m:r>
                          <a:rPr lang="en-US" b="1" i="1" dirty="0">
                            <a:latin typeface="Cambria Math" panose="02040503050406030204" pitchFamily="18" charset="0"/>
                            <a:ea typeface="Cambria Math" panose="02040503050406030204" pitchFamily="18" charset="0"/>
                          </a:rPr>
                          <m:t>𝒙</m:t>
                        </m:r>
                      </m:sub>
                    </m:sSub>
                    <m:r>
                      <a:rPr lang="en-US" b="1" i="1" dirty="0" smtClean="0">
                        <a:latin typeface="Cambria Math" panose="02040503050406030204" pitchFamily="18" charset="0"/>
                        <a:ea typeface="Cambria Math" panose="02040503050406030204" pitchFamily="18" charset="0"/>
                      </a:rPr>
                      <m:t>=</m:t>
                    </m:r>
                    <m:r>
                      <a:rPr lang="en-US" b="1" i="1" dirty="0">
                        <a:latin typeface="Cambria Math" panose="02040503050406030204" pitchFamily="18" charset="0"/>
                        <a:ea typeface="Cambria Math" panose="02040503050406030204" pitchFamily="18" charset="0"/>
                      </a:rPr>
                      <m:t>−</m:t>
                    </m:r>
                    <m:sSup>
                      <m:sSupPr>
                        <m:ctrlPr>
                          <a:rPr lang="en-US" b="1" i="1" dirty="0">
                            <a:latin typeface="Cambria Math" panose="02040503050406030204" pitchFamily="18" charset="0"/>
                            <a:ea typeface="Cambria Math" panose="02040503050406030204" pitchFamily="18" charset="0"/>
                          </a:rPr>
                        </m:ctrlPr>
                      </m:sSupPr>
                      <m:e>
                        <m:r>
                          <a:rPr lang="en-US" b="1" i="1" dirty="0">
                            <a:latin typeface="Cambria Math" panose="02040503050406030204" pitchFamily="18" charset="0"/>
                            <a:ea typeface="Cambria Math" panose="02040503050406030204" pitchFamily="18" charset="0"/>
                          </a:rPr>
                          <m:t>𝝎</m:t>
                        </m:r>
                      </m:e>
                      <m:sup>
                        <m:r>
                          <a:rPr lang="en-US" b="1" i="1" dirty="0">
                            <a:latin typeface="Cambria Math" panose="02040503050406030204" pitchFamily="18" charset="0"/>
                            <a:ea typeface="Cambria Math" panose="02040503050406030204" pitchFamily="18" charset="0"/>
                          </a:rPr>
                          <m:t>𝟐</m:t>
                        </m:r>
                      </m:sup>
                    </m:sSup>
                    <m:r>
                      <a:rPr lang="en-US" b="1" i="1" dirty="0">
                        <a:latin typeface="Cambria Math" panose="02040503050406030204" pitchFamily="18" charset="0"/>
                        <a:ea typeface="Cambria Math" panose="02040503050406030204" pitchFamily="18" charset="0"/>
                      </a:rPr>
                      <m:t>𝒙</m:t>
                    </m:r>
                  </m:oMath>
                </a14:m>
                <a:r>
                  <a:rPr lang="en-US" b="1" dirty="0">
                    <a:latin typeface="Cambria Math" panose="02040503050406030204" pitchFamily="18" charset="0"/>
                    <a:ea typeface="Cambria Math" panose="02040503050406030204" pitchFamily="18" charset="0"/>
                  </a:rPr>
                  <a:t> </a:t>
                </a:r>
                <a:r>
                  <a:rPr lang="en-US" b="0" dirty="0">
                    <a:latin typeface="Cambria Math" panose="02040503050406030204" pitchFamily="18" charset="0"/>
                    <a:ea typeface="Cambria Math" panose="02040503050406030204" pitchFamily="18" charset="0"/>
                  </a:rPr>
                  <a:t>  </a:t>
                </a:r>
              </a:p>
              <a:p>
                <a:pPr marL="0" indent="0" algn="ctr">
                  <a:spcAft>
                    <a:spcPts val="600"/>
                  </a:spcAft>
                  <a:buNone/>
                </a:pPr>
                <a:r>
                  <a:rPr lang="en-US" dirty="0"/>
                  <a:t>Therefore, it can be inferred that an object connected to a spring undergoes </a:t>
                </a:r>
                <a:r>
                  <a:rPr lang="en-US" i="1" dirty="0"/>
                  <a:t>simple harmonic oscillation.</a:t>
                </a:r>
                <a:endParaRPr lang="en-US" b="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581784"/>
                <a:ext cx="10515600" cy="4774566"/>
              </a:xfrm>
              <a:blipFill>
                <a:blip r:embed="rId5"/>
                <a:stretch>
                  <a:fillRect l="-928" t="-1020" r="-870" b="-89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0BF99F-B08F-4F3B-8557-B37C3B949DA5}" type="slidenum">
              <a:rPr lang="en-US" smtClean="0"/>
              <a:t>17</a:t>
            </a:fld>
            <a:endParaRPr lang="en-US"/>
          </a:p>
        </p:txBody>
      </p:sp>
    </p:spTree>
    <p:custDataLst>
      <p:tags r:id="rId1"/>
    </p:custDataLst>
    <p:extLst>
      <p:ext uri="{BB962C8B-B14F-4D97-AF65-F5344CB8AC3E}">
        <p14:creationId xmlns:p14="http://schemas.microsoft.com/office/powerpoint/2010/main" val="138827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Simple Harmonic Oscillation in Springs</a:t>
            </a:r>
          </a:p>
        </p:txBody>
      </p:sp>
      <p:sp>
        <p:nvSpPr>
          <p:cNvPr id="3" name="Content Placeholder 2"/>
          <p:cNvSpPr>
            <a:spLocks noGrp="1"/>
          </p:cNvSpPr>
          <p:nvPr>
            <p:ph idx="1"/>
          </p:nvPr>
        </p:nvSpPr>
        <p:spPr>
          <a:xfrm>
            <a:off x="838200" y="1581784"/>
            <a:ext cx="2910840" cy="4438016"/>
          </a:xfrm>
        </p:spPr>
        <p:txBody>
          <a:bodyPr>
            <a:normAutofit/>
          </a:bodyPr>
          <a:lstStyle/>
          <a:p>
            <a:r>
              <a:rPr lang="en-US" dirty="0" err="1"/>
              <a:t>PhET</a:t>
            </a:r>
            <a:r>
              <a:rPr lang="en-US" dirty="0"/>
              <a:t> Simulation: Masses and Springs</a:t>
            </a:r>
          </a:p>
          <a:p>
            <a:r>
              <a:rPr lang="en-US" dirty="0">
                <a:hlinkClick r:id="rId2"/>
              </a:rPr>
              <a:t>https://phet.colorado.edu/en/simulation/legacy/mass-spring-lab</a:t>
            </a:r>
            <a:r>
              <a:rPr lang="en-US" dirty="0"/>
              <a:t> </a:t>
            </a:r>
          </a:p>
        </p:txBody>
      </p:sp>
      <p:sp>
        <p:nvSpPr>
          <p:cNvPr id="4" name="Slide Number Placeholder 3"/>
          <p:cNvSpPr>
            <a:spLocks noGrp="1"/>
          </p:cNvSpPr>
          <p:nvPr>
            <p:ph type="sldNum" sz="quarter" idx="12"/>
          </p:nvPr>
        </p:nvSpPr>
        <p:spPr/>
        <p:txBody>
          <a:bodyPr/>
          <a:lstStyle/>
          <a:p>
            <a:fld id="{870BF99F-B08F-4F3B-8557-B37C3B949DA5}" type="slidenum">
              <a:rPr lang="en-US" smtClean="0"/>
              <a:t>18</a:t>
            </a:fld>
            <a:endParaRPr lang="en-US"/>
          </a:p>
        </p:txBody>
      </p:sp>
      <p:pic>
        <p:nvPicPr>
          <p:cNvPr id="5" name="Picture 4"/>
          <p:cNvPicPr>
            <a:picLocks noChangeAspect="1"/>
          </p:cNvPicPr>
          <p:nvPr/>
        </p:nvPicPr>
        <p:blipFill rotWithShape="1">
          <a:blip r:embed="rId3"/>
          <a:srcRect l="6499" t="12222" r="8667" b="12222"/>
          <a:stretch/>
        </p:blipFill>
        <p:spPr>
          <a:xfrm>
            <a:off x="4267200" y="1581784"/>
            <a:ext cx="6873240" cy="4591162"/>
          </a:xfrm>
          <a:prstGeom prst="rect">
            <a:avLst/>
          </a:prstGeom>
        </p:spPr>
      </p:pic>
    </p:spTree>
    <p:extLst>
      <p:ext uri="{BB962C8B-B14F-4D97-AF65-F5344CB8AC3E}">
        <p14:creationId xmlns:p14="http://schemas.microsoft.com/office/powerpoint/2010/main" val="1048888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637108" y="313478"/>
                <a:ext cx="10143185" cy="1325563"/>
              </a:xfrm>
            </p:spPr>
            <p:txBody>
              <a:bodyPr>
                <a:normAutofit/>
              </a:bodyPr>
              <a:lstStyle/>
              <a:p>
                <a:r>
                  <a:rPr lang="en-US" sz="4000" b="1" dirty="0"/>
                  <a:t>Simple Harmonic Oscillation in Springs: </a:t>
                </a:r>
                <a14:m>
                  <m:oMath xmlns:m="http://schemas.openxmlformats.org/officeDocument/2006/math">
                    <m:r>
                      <a:rPr lang="en-US" sz="4000" b="1" i="1" dirty="0" smtClean="0">
                        <a:latin typeface="Cambria Math" panose="02040503050406030204" pitchFamily="18" charset="0"/>
                      </a:rPr>
                      <m:t>𝒙</m:t>
                    </m:r>
                    <m:r>
                      <a:rPr lang="en-US" sz="4000" b="1" i="1" dirty="0" smtClean="0">
                        <a:latin typeface="Cambria Math" panose="02040503050406030204" pitchFamily="18" charset="0"/>
                      </a:rPr>
                      <m:t>(</m:t>
                    </m:r>
                    <m:r>
                      <a:rPr lang="en-US" sz="4000" b="1" i="1" dirty="0" smtClean="0">
                        <a:latin typeface="Cambria Math" panose="02040503050406030204" pitchFamily="18" charset="0"/>
                      </a:rPr>
                      <m:t>𝒕</m:t>
                    </m:r>
                    <m:r>
                      <a:rPr lang="en-US" sz="4000" b="1" i="1" dirty="0" smtClean="0">
                        <a:latin typeface="Cambria Math" panose="02040503050406030204" pitchFamily="18" charset="0"/>
                      </a:rPr>
                      <m:t>)</m:t>
                    </m:r>
                  </m:oMath>
                </a14:m>
                <a:endParaRPr lang="en-US" sz="4000" b="1"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37108" y="313478"/>
                <a:ext cx="10143185" cy="1325563"/>
              </a:xfrm>
              <a:blipFill>
                <a:blip r:embed="rId5"/>
                <a:stretch>
                  <a:fillRect l="-21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08107" y="4528043"/>
                <a:ext cx="4536964" cy="2134490"/>
              </a:xfrm>
              <a:solidFill>
                <a:schemeClr val="bg1">
                  <a:lumMod val="75000"/>
                </a:schemeClr>
              </a:solidFill>
              <a:ln>
                <a:solidFill>
                  <a:schemeClr val="tx1"/>
                </a:solidFill>
              </a:ln>
            </p:spPr>
            <p:txBody>
              <a:bodyPr>
                <a:normAutofit/>
              </a:bodyPr>
              <a:lstStyle/>
              <a:p>
                <a:pPr marL="0" indent="0">
                  <a:spcBef>
                    <a:spcPts val="300"/>
                  </a:spcBef>
                  <a:buNone/>
                </a:pPr>
                <a:r>
                  <a:rPr lang="en-US" sz="2400" b="1" dirty="0"/>
                  <a:t>Position of object:</a:t>
                </a:r>
              </a:p>
              <a:p>
                <a:pPr>
                  <a:spcBef>
                    <a:spcPts val="300"/>
                  </a:spcBef>
                  <a:buFontTx/>
                  <a:buChar char="-"/>
                </a:pPr>
                <a:r>
                  <a:rPr lang="en-US" sz="2200" dirty="0"/>
                  <a:t>Starts from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a:p>
                <a:pPr>
                  <a:spcBef>
                    <a:spcPts val="300"/>
                  </a:spcBef>
                  <a:buFontTx/>
                  <a:buChar char="-"/>
                </a:pPr>
                <a:r>
                  <a:rPr lang="en-US" sz="2200" dirty="0"/>
                  <a:t>Travels left to zero</a:t>
                </a:r>
              </a:p>
              <a:p>
                <a:pPr>
                  <a:spcBef>
                    <a:spcPts val="300"/>
                  </a:spcBef>
                  <a:buFontTx/>
                  <a:buChar char="-"/>
                </a:pPr>
                <a:r>
                  <a:rPr lang="en-US" sz="2200" dirty="0"/>
                  <a:t>Continues left up to </a:t>
                </a:r>
                <a14:m>
                  <m:oMath xmlns:m="http://schemas.openxmlformats.org/officeDocument/2006/math">
                    <m:r>
                      <a:rPr lang="en-US" sz="2200" i="1">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a:p>
                <a:pPr>
                  <a:spcBef>
                    <a:spcPts val="300"/>
                  </a:spcBef>
                  <a:buFontTx/>
                  <a:buChar char="-"/>
                </a:pPr>
                <a:r>
                  <a:rPr lang="en-US" sz="2200" dirty="0"/>
                  <a:t>Changes direction and travels right</a:t>
                </a:r>
              </a:p>
              <a:p>
                <a:pPr>
                  <a:spcBef>
                    <a:spcPts val="300"/>
                  </a:spcBef>
                  <a:buFontTx/>
                  <a:buChar char="-"/>
                </a:pPr>
                <a:r>
                  <a:rPr lang="en-US" sz="2200" dirty="0"/>
                  <a:t>Travels through zero up to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𝑚𝑎𝑥</m:t>
                        </m:r>
                      </m:sub>
                    </m:sSub>
                  </m:oMath>
                </a14:m>
                <a:endParaRPr 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08107" y="4528043"/>
                <a:ext cx="4536964" cy="2134490"/>
              </a:xfrm>
              <a:blipFill>
                <a:blip r:embed="rId6"/>
                <a:stretch>
                  <a:fillRect l="-2011" t="-3693" b="-5114"/>
                </a:stretch>
              </a:blipFill>
              <a:ln>
                <a:solidFill>
                  <a:schemeClr val="tx1"/>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19</a:t>
            </a:fld>
            <a:endParaRPr lang="en-US"/>
          </a:p>
        </p:txBody>
      </p:sp>
      <p:grpSp>
        <p:nvGrpSpPr>
          <p:cNvPr id="43" name="Group 42"/>
          <p:cNvGrpSpPr/>
          <p:nvPr/>
        </p:nvGrpSpPr>
        <p:grpSpPr>
          <a:xfrm>
            <a:off x="536431" y="1529700"/>
            <a:ext cx="3013226" cy="2693919"/>
            <a:chOff x="536431" y="1529700"/>
            <a:chExt cx="3013226" cy="2693919"/>
          </a:xfrm>
        </p:grpSpPr>
        <p:grpSp>
          <p:nvGrpSpPr>
            <p:cNvPr id="34" name="Group 33"/>
            <p:cNvGrpSpPr/>
            <p:nvPr/>
          </p:nvGrpSpPr>
          <p:grpSpPr>
            <a:xfrm>
              <a:off x="536431" y="1529700"/>
              <a:ext cx="3013226" cy="2259734"/>
              <a:chOff x="536431" y="1529700"/>
              <a:chExt cx="3013226" cy="2259734"/>
            </a:xfrm>
          </p:grpSpPr>
          <p:grpSp>
            <p:nvGrpSpPr>
              <p:cNvPr id="6" name="Group 5"/>
              <p:cNvGrpSpPr>
                <a:grpSpLocks noChangeAspect="1"/>
              </p:cNvGrpSpPr>
              <p:nvPr/>
            </p:nvGrpSpPr>
            <p:grpSpPr>
              <a:xfrm>
                <a:off x="536431" y="1529700"/>
                <a:ext cx="2202395" cy="1642631"/>
                <a:chOff x="6060898" y="3473687"/>
                <a:chExt cx="4404788" cy="3285262"/>
              </a:xfrm>
            </p:grpSpPr>
            <p:grpSp>
              <p:nvGrpSpPr>
                <p:cNvPr id="7" name="Group 6"/>
                <p:cNvGrpSpPr/>
                <p:nvPr/>
              </p:nvGrpSpPr>
              <p:grpSpPr>
                <a:xfrm>
                  <a:off x="6060898" y="3473687"/>
                  <a:ext cx="4404788" cy="3285262"/>
                  <a:chOff x="6060898" y="3473687"/>
                  <a:chExt cx="4404788" cy="3285262"/>
                </a:xfrm>
              </p:grpSpPr>
              <p:grpSp>
                <p:nvGrpSpPr>
                  <p:cNvPr id="9" name="Group 8"/>
                  <p:cNvGrpSpPr/>
                  <p:nvPr/>
                </p:nvGrpSpPr>
                <p:grpSpPr>
                  <a:xfrm>
                    <a:off x="6262253" y="4823295"/>
                    <a:ext cx="4203433" cy="1478546"/>
                    <a:chOff x="6058028" y="2205004"/>
                    <a:chExt cx="4203433" cy="1478546"/>
                  </a:xfrm>
                </p:grpSpPr>
                <p:pic>
                  <p:nvPicPr>
                    <p:cNvPr id="13" name="Picture 12"/>
                    <p:cNvPicPr>
                      <a:picLocks noChangeAspect="1"/>
                    </p:cNvPicPr>
                    <p:nvPr/>
                  </p:nvPicPr>
                  <p:blipFill rotWithShape="1">
                    <a:blip r:embed="rId7"/>
                    <a:srcRect l="1" t="4871" r="40991" b="41069"/>
                    <a:stretch/>
                  </p:blipFill>
                  <p:spPr>
                    <a:xfrm rot="16200000">
                      <a:off x="7026038" y="1236994"/>
                      <a:ext cx="1478546" cy="3414566"/>
                    </a:xfrm>
                    <a:prstGeom prst="rect">
                      <a:avLst/>
                    </a:prstGeom>
                  </p:spPr>
                </p:pic>
                <p:sp>
                  <p:nvSpPr>
                    <p:cNvPr id="14" name="Rectangle 13"/>
                    <p:cNvSpPr/>
                    <p:nvPr/>
                  </p:nvSpPr>
                  <p:spPr>
                    <a:xfrm>
                      <a:off x="9094220" y="2233579"/>
                      <a:ext cx="1167241" cy="115554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6060898" y="3473687"/>
                    <a:ext cx="3879364" cy="3285262"/>
                    <a:chOff x="5171340" y="903972"/>
                    <a:chExt cx="3879364" cy="3285262"/>
                  </a:xfrm>
                </p:grpSpPr>
                <mc:AlternateContent xmlns:mc="http://schemas.openxmlformats.org/markup-compatibility/2006" xmlns:a14="http://schemas.microsoft.com/office/drawing/2010/main">
                  <mc:Choice Requires="a14">
                    <p:sp>
                      <p:nvSpPr>
                        <p:cNvPr id="11" name="TextBox 10"/>
                        <p:cNvSpPr txBox="1"/>
                        <p:nvPr/>
                      </p:nvSpPr>
                      <p:spPr>
                        <a:xfrm>
                          <a:off x="5171340" y="903972"/>
                          <a:ext cx="3879364" cy="1292662"/>
                        </a:xfrm>
                        <a:prstGeom prst="rect">
                          <a:avLst/>
                        </a:prstGeom>
                        <a:noFill/>
                      </p:spPr>
                      <p:txBody>
                        <a:bodyPr wrap="square" rtlCol="0">
                          <a:spAutoFit/>
                        </a:bodyPr>
                        <a:lstStyle/>
                        <a:p>
                          <a:pPr algn="ctr"/>
                          <a14:m>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 </m:t>
                              </m:r>
                              <m:r>
                                <a:rPr lang="en-US" b="1" i="1" dirty="0" smtClean="0">
                                  <a:solidFill>
                                    <a:schemeClr val="tx1"/>
                                  </a:solidFill>
                                  <a:latin typeface="Cambria Math" panose="02040503050406030204" pitchFamily="18" charset="0"/>
                                </a:rPr>
                                <m:t>𝟎</m:t>
                              </m:r>
                            </m:oMath>
                          </a14:m>
                          <a:r>
                            <a:rPr lang="en-US" dirty="0">
                              <a:solidFill>
                                <a:schemeClr val="tx1"/>
                              </a:solidFill>
                            </a:rPr>
                            <a:t>: Extend spring and let go</a:t>
                          </a:r>
                        </a:p>
                      </p:txBody>
                    </p:sp>
                  </mc:Choice>
                  <mc:Fallback xmlns="">
                    <p:sp>
                      <p:nvSpPr>
                        <p:cNvPr id="11" name="TextBox 10"/>
                        <p:cNvSpPr txBox="1">
                          <a:spLocks noRot="1" noChangeAspect="1" noMove="1" noResize="1" noEditPoints="1" noAdjustHandles="1" noChangeArrowheads="1" noChangeShapeType="1" noTextEdit="1"/>
                        </p:cNvSpPr>
                        <p:nvPr/>
                      </p:nvSpPr>
                      <p:spPr>
                        <a:xfrm>
                          <a:off x="5171340" y="903972"/>
                          <a:ext cx="3879364" cy="1292662"/>
                        </a:xfrm>
                        <a:prstGeom prst="rect">
                          <a:avLst/>
                        </a:prstGeom>
                        <a:blipFill>
                          <a:blip r:embed="rId8"/>
                          <a:stretch>
                            <a:fillRect t="-5660" b="-14151"/>
                          </a:stretch>
                        </a:blipFill>
                      </p:spPr>
                      <p:txBody>
                        <a:bodyPr/>
                        <a:lstStyle/>
                        <a:p>
                          <a:r>
                            <a:rPr lang="en-US">
                              <a:noFill/>
                            </a:rPr>
                            <a:t> </a:t>
                          </a:r>
                        </a:p>
                      </p:txBody>
                    </p:sp>
                  </mc:Fallback>
                </mc:AlternateContent>
                <p:cxnSp>
                  <p:nvCxnSpPr>
                    <p:cNvPr id="12" name="Straight Connector 11"/>
                    <p:cNvCxnSpPr/>
                    <p:nvPr/>
                  </p:nvCxnSpPr>
                  <p:spPr>
                    <a:xfrm flipH="1">
                      <a:off x="9006050" y="2177554"/>
                      <a:ext cx="2506" cy="2011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8" name="Rectangle 7"/>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2" name="TextBox 31"/>
                  <p:cNvSpPr txBox="1"/>
                  <p:nvPr/>
                </p:nvSpPr>
                <p:spPr>
                  <a:xfrm>
                    <a:off x="1146446" y="3143103"/>
                    <a:ext cx="2403211" cy="6463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a:p>
                    <a:pPr algn="ctr"/>
                    <a:r>
                      <a:rPr lang="en-US" dirty="0"/>
                      <a:t>(maximum extension)</a:t>
                    </a:r>
                    <a:endParaRPr lang="en-US" dirty="0">
                      <a:solidFill>
                        <a:schemeClr val="tx1"/>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46446" y="3143103"/>
                    <a:ext cx="2403211" cy="646331"/>
                  </a:xfrm>
                  <a:prstGeom prst="rect">
                    <a:avLst/>
                  </a:prstGeom>
                  <a:blipFill>
                    <a:blip r:embed="rId9"/>
                    <a:stretch>
                      <a:fillRect b="-14151"/>
                    </a:stretch>
                  </a:blipFill>
                </p:spPr>
                <p:txBody>
                  <a:bodyPr/>
                  <a:lstStyle/>
                  <a:p>
                    <a:r>
                      <a:rPr lang="en-US">
                        <a:noFill/>
                      </a:rPr>
                      <a:t> </a:t>
                    </a:r>
                  </a:p>
                </p:txBody>
              </p:sp>
            </mc:Fallback>
          </mc:AlternateContent>
        </p:grpSp>
        <p:cxnSp>
          <p:nvCxnSpPr>
            <p:cNvPr id="35" name="Straight Arrow Connector 34"/>
            <p:cNvCxnSpPr/>
            <p:nvPr/>
          </p:nvCxnSpPr>
          <p:spPr>
            <a:xfrm>
              <a:off x="2038771" y="4223619"/>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1872914" y="3727066"/>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872914" y="3727066"/>
                  <a:ext cx="942957" cy="423770"/>
                </a:xfrm>
                <a:prstGeom prst="rect">
                  <a:avLst/>
                </a:prstGeom>
                <a:blipFill>
                  <a:blip r:embed="rId10"/>
                  <a:stretch>
                    <a:fillRect b="-5714"/>
                  </a:stretch>
                </a:blipFill>
              </p:spPr>
              <p:txBody>
                <a:bodyPr/>
                <a:lstStyle/>
                <a:p>
                  <a:r>
                    <a:rPr lang="en-US">
                      <a:noFill/>
                    </a:rPr>
                    <a:t> </a:t>
                  </a:r>
                </a:p>
              </p:txBody>
            </p:sp>
          </mc:Fallback>
        </mc:AlternateContent>
      </p:grpSp>
      <p:grpSp>
        <p:nvGrpSpPr>
          <p:cNvPr id="42" name="Group 41"/>
          <p:cNvGrpSpPr/>
          <p:nvPr/>
        </p:nvGrpSpPr>
        <p:grpSpPr>
          <a:xfrm>
            <a:off x="3267420" y="2105419"/>
            <a:ext cx="2375637" cy="2098781"/>
            <a:chOff x="3383987" y="2139000"/>
            <a:chExt cx="2375637" cy="2098781"/>
          </a:xfrm>
        </p:grpSpPr>
        <p:grpSp>
          <p:nvGrpSpPr>
            <p:cNvPr id="16" name="Group 15"/>
            <p:cNvGrpSpPr>
              <a:grpSpLocks noChangeAspect="1"/>
            </p:cNvGrpSpPr>
            <p:nvPr/>
          </p:nvGrpSpPr>
          <p:grpSpPr>
            <a:xfrm>
              <a:off x="3383987" y="2224395"/>
              <a:ext cx="1783842" cy="739273"/>
              <a:chOff x="6230167" y="1412330"/>
              <a:chExt cx="3567684" cy="1478546"/>
            </a:xfrm>
          </p:grpSpPr>
          <p:grpSp>
            <p:nvGrpSpPr>
              <p:cNvPr id="17" name="Group 16"/>
              <p:cNvGrpSpPr/>
              <p:nvPr/>
            </p:nvGrpSpPr>
            <p:grpSpPr>
              <a:xfrm>
                <a:off x="6230167" y="1412330"/>
                <a:ext cx="3567684" cy="1478546"/>
                <a:chOff x="6254099" y="2289264"/>
                <a:chExt cx="3567684" cy="1478546"/>
              </a:xfrm>
            </p:grpSpPr>
            <p:pic>
              <p:nvPicPr>
                <p:cNvPr id="20" name="Picture 19"/>
                <p:cNvPicPr>
                  <a:picLocks noChangeAspect="1"/>
                </p:cNvPicPr>
                <p:nvPr/>
              </p:nvPicPr>
              <p:blipFill rotWithShape="1">
                <a:blip r:embed="rId7"/>
                <a:srcRect l="1" t="3577" r="40991" b="15707"/>
                <a:stretch/>
              </p:blipFill>
              <p:spPr>
                <a:xfrm rot="16200000">
                  <a:off x="7298668" y="1244695"/>
                  <a:ext cx="1478546" cy="3567684"/>
                </a:xfrm>
                <a:prstGeom prst="rect">
                  <a:avLst/>
                </a:prstGeom>
              </p:spPr>
            </p:pic>
            <p:sp>
              <p:nvSpPr>
                <p:cNvPr id="21" name="Rectangle 20"/>
                <p:cNvSpPr/>
                <p:nvPr/>
              </p:nvSpPr>
              <p:spPr>
                <a:xfrm>
                  <a:off x="8458041" y="2316708"/>
                  <a:ext cx="1274540" cy="115555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Rectangle 17"/>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7" name="TextBox 36"/>
                <p:cNvSpPr txBox="1"/>
                <p:nvPr/>
              </p:nvSpPr>
              <p:spPr>
                <a:xfrm>
                  <a:off x="3819941" y="3256888"/>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=0</m:t>
                        </m:r>
                      </m:oMath>
                    </m:oMathPara>
                  </a14:m>
                  <a:endParaRPr lang="en-US" dirty="0">
                    <a:solidFill>
                      <a:schemeClr val="tx1"/>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819941" y="3256888"/>
                  <a:ext cx="1939683" cy="369332"/>
                </a:xfrm>
                <a:prstGeom prst="rect">
                  <a:avLst/>
                </a:prstGeom>
                <a:blipFill>
                  <a:blip r:embed="rId11"/>
                  <a:stretch>
                    <a:fillRect/>
                  </a:stretch>
                </a:blipFill>
              </p:spPr>
              <p:txBody>
                <a:bodyPr/>
                <a:lstStyle/>
                <a:p>
                  <a:r>
                    <a:rPr lang="en-US">
                      <a:noFill/>
                    </a:rPr>
                    <a:t> </a:t>
                  </a:r>
                </a:p>
              </p:txBody>
            </p:sp>
          </mc:Fallback>
        </mc:AlternateContent>
        <p:cxnSp>
          <p:nvCxnSpPr>
            <p:cNvPr id="38" name="Straight Connector 37"/>
            <p:cNvCxnSpPr/>
            <p:nvPr/>
          </p:nvCxnSpPr>
          <p:spPr>
            <a:xfrm flipH="1">
              <a:off x="4781173" y="2139000"/>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3980091" y="3812728"/>
                  <a:ext cx="1495432"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r>
                          <a:rPr lang="en-US" sz="2000" b="0" i="1" dirty="0" smtClean="0">
                            <a:solidFill>
                              <a:srgbClr val="C00000"/>
                            </a:solidFill>
                            <a:latin typeface="Cambria Math" panose="02040503050406030204" pitchFamily="18" charset="0"/>
                          </a:rPr>
                          <m:t>=0</m:t>
                        </m:r>
                      </m:oMath>
                    </m:oMathPara>
                  </a14:m>
                  <a:endParaRPr lang="en-US" sz="2000" dirty="0">
                    <a:solidFill>
                      <a:srgbClr val="C0000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3980091" y="3812728"/>
                  <a:ext cx="1495432" cy="425053"/>
                </a:xfrm>
                <a:prstGeom prst="rect">
                  <a:avLst/>
                </a:prstGeom>
                <a:blipFill>
                  <a:blip r:embed="rId12"/>
                  <a:stretch>
                    <a:fillRect b="-4286"/>
                  </a:stretch>
                </a:blipFill>
              </p:spPr>
              <p:txBody>
                <a:bodyPr/>
                <a:lstStyle/>
                <a:p>
                  <a:r>
                    <a:rPr lang="en-US">
                      <a:noFill/>
                    </a:rPr>
                    <a:t> </a:t>
                  </a:r>
                </a:p>
              </p:txBody>
            </p:sp>
          </mc:Fallback>
        </mc:AlternateContent>
      </p:grpSp>
      <p:grpSp>
        <p:nvGrpSpPr>
          <p:cNvPr id="47" name="Group 46"/>
          <p:cNvGrpSpPr/>
          <p:nvPr/>
        </p:nvGrpSpPr>
        <p:grpSpPr>
          <a:xfrm>
            <a:off x="7584733" y="2084846"/>
            <a:ext cx="2390447" cy="2143742"/>
            <a:chOff x="3383987" y="2139000"/>
            <a:chExt cx="2390447" cy="2143742"/>
          </a:xfrm>
        </p:grpSpPr>
        <p:grpSp>
          <p:nvGrpSpPr>
            <p:cNvPr id="48" name="Group 47"/>
            <p:cNvGrpSpPr>
              <a:grpSpLocks noChangeAspect="1"/>
            </p:cNvGrpSpPr>
            <p:nvPr/>
          </p:nvGrpSpPr>
          <p:grpSpPr>
            <a:xfrm>
              <a:off x="3383987" y="2224395"/>
              <a:ext cx="1783842" cy="739273"/>
              <a:chOff x="6230167" y="1412330"/>
              <a:chExt cx="3567684" cy="1478546"/>
            </a:xfrm>
          </p:grpSpPr>
          <p:grpSp>
            <p:nvGrpSpPr>
              <p:cNvPr id="52" name="Group 51"/>
              <p:cNvGrpSpPr/>
              <p:nvPr/>
            </p:nvGrpSpPr>
            <p:grpSpPr>
              <a:xfrm>
                <a:off x="6230167" y="1412330"/>
                <a:ext cx="3567684" cy="1478546"/>
                <a:chOff x="6254099" y="2289264"/>
                <a:chExt cx="3567684" cy="1478546"/>
              </a:xfrm>
            </p:grpSpPr>
            <p:pic>
              <p:nvPicPr>
                <p:cNvPr id="55" name="Picture 54"/>
                <p:cNvPicPr>
                  <a:picLocks noChangeAspect="1"/>
                </p:cNvPicPr>
                <p:nvPr/>
              </p:nvPicPr>
              <p:blipFill rotWithShape="1">
                <a:blip r:embed="rId7"/>
                <a:srcRect l="1" t="3577" r="40991" b="15707"/>
                <a:stretch/>
              </p:blipFill>
              <p:spPr>
                <a:xfrm rot="16200000">
                  <a:off x="7298668" y="1244695"/>
                  <a:ext cx="1478546" cy="3567684"/>
                </a:xfrm>
                <a:prstGeom prst="rect">
                  <a:avLst/>
                </a:prstGeom>
              </p:spPr>
            </p:pic>
            <p:sp>
              <p:nvSpPr>
                <p:cNvPr id="56" name="Rectangle 55"/>
                <p:cNvSpPr/>
                <p:nvPr/>
              </p:nvSpPr>
              <p:spPr>
                <a:xfrm>
                  <a:off x="8458041" y="2316708"/>
                  <a:ext cx="1274540" cy="115555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Rectangle 52"/>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9" name="TextBox 48"/>
                <p:cNvSpPr txBox="1"/>
                <p:nvPr/>
              </p:nvSpPr>
              <p:spPr>
                <a:xfrm>
                  <a:off x="3834751" y="3226013"/>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=0</m:t>
                        </m:r>
                      </m:oMath>
                    </m:oMathPara>
                  </a14:m>
                  <a:endParaRPr lang="en-US" dirty="0">
                    <a:solidFill>
                      <a:schemeClr val="tx1"/>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3834751" y="3226013"/>
                  <a:ext cx="1939683" cy="369332"/>
                </a:xfrm>
                <a:prstGeom prst="rect">
                  <a:avLst/>
                </a:prstGeom>
                <a:blipFill>
                  <a:blip r:embed="rId13"/>
                  <a:stretch>
                    <a:fillRect/>
                  </a:stretch>
                </a:blipFill>
              </p:spPr>
              <p:txBody>
                <a:bodyPr/>
                <a:lstStyle/>
                <a:p>
                  <a:r>
                    <a:rPr lang="en-US">
                      <a:noFill/>
                    </a:rPr>
                    <a:t> </a:t>
                  </a:r>
                </a:p>
              </p:txBody>
            </p:sp>
          </mc:Fallback>
        </mc:AlternateContent>
        <p:cxnSp>
          <p:nvCxnSpPr>
            <p:cNvPr id="50" name="Straight Connector 49"/>
            <p:cNvCxnSpPr/>
            <p:nvPr/>
          </p:nvCxnSpPr>
          <p:spPr>
            <a:xfrm flipH="1">
              <a:off x="4781173" y="2139000"/>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p:cNvSpPr txBox="1"/>
                <p:nvPr/>
              </p:nvSpPr>
              <p:spPr>
                <a:xfrm>
                  <a:off x="3980091" y="3857689"/>
                  <a:ext cx="1495432" cy="4250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r>
                          <a:rPr lang="en-US" sz="2000" b="0" i="1" dirty="0" smtClean="0">
                            <a:solidFill>
                              <a:srgbClr val="C00000"/>
                            </a:solidFill>
                            <a:latin typeface="Cambria Math" panose="02040503050406030204" pitchFamily="18" charset="0"/>
                          </a:rPr>
                          <m:t>=0</m:t>
                        </m:r>
                      </m:oMath>
                    </m:oMathPara>
                  </a14:m>
                  <a:endParaRPr lang="en-US" sz="2000" dirty="0">
                    <a:solidFill>
                      <a:srgbClr val="C0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980091" y="3857689"/>
                  <a:ext cx="1495432" cy="425053"/>
                </a:xfrm>
                <a:prstGeom prst="rect">
                  <a:avLst/>
                </a:prstGeom>
                <a:blipFill>
                  <a:blip r:embed="rId14"/>
                  <a:stretch>
                    <a:fillRect b="-4286"/>
                  </a:stretch>
                </a:blipFill>
              </p:spPr>
              <p:txBody>
                <a:bodyPr/>
                <a:lstStyle/>
                <a:p>
                  <a:r>
                    <a:rPr lang="en-US">
                      <a:noFill/>
                    </a:rPr>
                    <a:t> </a:t>
                  </a:r>
                </a:p>
              </p:txBody>
            </p:sp>
          </mc:Fallback>
        </mc:AlternateContent>
      </p:grpSp>
      <p:grpSp>
        <p:nvGrpSpPr>
          <p:cNvPr id="57" name="Group 56"/>
          <p:cNvGrpSpPr/>
          <p:nvPr/>
        </p:nvGrpSpPr>
        <p:grpSpPr>
          <a:xfrm>
            <a:off x="9744926" y="1611543"/>
            <a:ext cx="2938065" cy="2612076"/>
            <a:chOff x="637109" y="1723459"/>
            <a:chExt cx="2938065" cy="2612076"/>
          </a:xfrm>
        </p:grpSpPr>
        <p:grpSp>
          <p:nvGrpSpPr>
            <p:cNvPr id="58" name="Group 57"/>
            <p:cNvGrpSpPr/>
            <p:nvPr/>
          </p:nvGrpSpPr>
          <p:grpSpPr>
            <a:xfrm>
              <a:off x="637109" y="1723459"/>
              <a:ext cx="2938065" cy="1919170"/>
              <a:chOff x="637109" y="1723459"/>
              <a:chExt cx="2938065" cy="1919170"/>
            </a:xfrm>
          </p:grpSpPr>
          <p:grpSp>
            <p:nvGrpSpPr>
              <p:cNvPr id="61" name="Group 60"/>
              <p:cNvGrpSpPr>
                <a:grpSpLocks noChangeAspect="1"/>
              </p:cNvGrpSpPr>
              <p:nvPr/>
            </p:nvGrpSpPr>
            <p:grpSpPr>
              <a:xfrm>
                <a:off x="637109" y="1723459"/>
                <a:ext cx="2154290" cy="1448872"/>
                <a:chOff x="6262253" y="3861205"/>
                <a:chExt cx="4308578" cy="2897744"/>
              </a:xfrm>
            </p:grpSpPr>
            <p:grpSp>
              <p:nvGrpSpPr>
                <p:cNvPr id="63" name="Group 62"/>
                <p:cNvGrpSpPr/>
                <p:nvPr/>
              </p:nvGrpSpPr>
              <p:grpSpPr>
                <a:xfrm>
                  <a:off x="6262253" y="3861205"/>
                  <a:ext cx="4308578" cy="2897744"/>
                  <a:chOff x="6262253" y="3861205"/>
                  <a:chExt cx="4308578" cy="2897744"/>
                </a:xfrm>
              </p:grpSpPr>
              <p:grpSp>
                <p:nvGrpSpPr>
                  <p:cNvPr id="65" name="Group 64"/>
                  <p:cNvGrpSpPr/>
                  <p:nvPr/>
                </p:nvGrpSpPr>
                <p:grpSpPr>
                  <a:xfrm>
                    <a:off x="6262253" y="4823294"/>
                    <a:ext cx="4203433" cy="1478545"/>
                    <a:chOff x="6058028" y="2205003"/>
                    <a:chExt cx="4203433" cy="1478545"/>
                  </a:xfrm>
                </p:grpSpPr>
                <p:pic>
                  <p:nvPicPr>
                    <p:cNvPr id="69" name="Picture 68"/>
                    <p:cNvPicPr>
                      <a:picLocks noChangeAspect="1"/>
                    </p:cNvPicPr>
                    <p:nvPr/>
                  </p:nvPicPr>
                  <p:blipFill rotWithShape="1">
                    <a:blip r:embed="rId7"/>
                    <a:srcRect l="1" t="4871" r="40991" b="41069"/>
                    <a:stretch/>
                  </p:blipFill>
                  <p:spPr>
                    <a:xfrm rot="16200000">
                      <a:off x="7026038" y="1236993"/>
                      <a:ext cx="1478545" cy="3414565"/>
                    </a:xfrm>
                    <a:prstGeom prst="rect">
                      <a:avLst/>
                    </a:prstGeom>
                  </p:spPr>
                </p:pic>
                <p:sp>
                  <p:nvSpPr>
                    <p:cNvPr id="70" name="Rectangle 69"/>
                    <p:cNvSpPr/>
                    <p:nvPr/>
                  </p:nvSpPr>
                  <p:spPr>
                    <a:xfrm>
                      <a:off x="9094220" y="2233579"/>
                      <a:ext cx="1167241" cy="115554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8732707" y="2233579"/>
                      <a:ext cx="148545" cy="4788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p:cNvGrpSpPr/>
                  <p:nvPr/>
                </p:nvGrpSpPr>
                <p:grpSpPr>
                  <a:xfrm>
                    <a:off x="6691467" y="3861205"/>
                    <a:ext cx="3879364" cy="2897744"/>
                    <a:chOff x="5801909" y="1291490"/>
                    <a:chExt cx="3879364" cy="2897744"/>
                  </a:xfrm>
                </p:grpSpPr>
                <mc:AlternateContent xmlns:mc="http://schemas.openxmlformats.org/markup-compatibility/2006" xmlns:a14="http://schemas.microsoft.com/office/drawing/2010/main">
                  <mc:Choice Requires="a14">
                    <p:sp>
                      <p:nvSpPr>
                        <p:cNvPr id="67" name="TextBox 66"/>
                        <p:cNvSpPr txBox="1"/>
                        <p:nvPr/>
                      </p:nvSpPr>
                      <p:spPr>
                        <a:xfrm>
                          <a:off x="5801909" y="1291490"/>
                          <a:ext cx="3879364" cy="73866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m:t>
                                </m:r>
                                <m:r>
                                  <a:rPr lang="en-US" b="1" i="1" dirty="0" smtClean="0">
                                    <a:solidFill>
                                      <a:schemeClr val="tx1"/>
                                    </a:solidFill>
                                    <a:latin typeface="Cambria Math" panose="02040503050406030204" pitchFamily="18" charset="0"/>
                                  </a:rPr>
                                  <m:t>𝑻</m:t>
                                </m:r>
                              </m:oMath>
                            </m:oMathPara>
                          </a14:m>
                          <a:endParaRPr lang="en-US" dirty="0">
                            <a:solidFill>
                              <a:schemeClr val="tx1"/>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5801909" y="1291490"/>
                          <a:ext cx="3879364" cy="738664"/>
                        </a:xfrm>
                        <a:prstGeom prst="rect">
                          <a:avLst/>
                        </a:prstGeom>
                        <a:blipFill>
                          <a:blip r:embed="rId15"/>
                          <a:stretch>
                            <a:fillRect/>
                          </a:stretch>
                        </a:blipFill>
                      </p:spPr>
                      <p:txBody>
                        <a:bodyPr/>
                        <a:lstStyle/>
                        <a:p>
                          <a:r>
                            <a:rPr lang="en-US">
                              <a:noFill/>
                            </a:rPr>
                            <a:t> </a:t>
                          </a:r>
                        </a:p>
                      </p:txBody>
                    </p:sp>
                  </mc:Fallback>
                </mc:AlternateContent>
                <p:cxnSp>
                  <p:nvCxnSpPr>
                    <p:cNvPr id="68" name="Straight Connector 67"/>
                    <p:cNvCxnSpPr/>
                    <p:nvPr/>
                  </p:nvCxnSpPr>
                  <p:spPr>
                    <a:xfrm flipH="1">
                      <a:off x="9006050" y="2177554"/>
                      <a:ext cx="2506" cy="2011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64" name="Rectangle 63"/>
                <p:cNvSpPr/>
                <p:nvPr/>
              </p:nvSpPr>
              <p:spPr>
                <a:xfrm>
                  <a:off x="8915764" y="5704850"/>
                  <a:ext cx="169713" cy="291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2" name="TextBox 61"/>
                  <p:cNvSpPr txBox="1"/>
                  <p:nvPr/>
                </p:nvSpPr>
                <p:spPr>
                  <a:xfrm>
                    <a:off x="1412047" y="3273297"/>
                    <a:ext cx="2163127"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1412047" y="3273297"/>
                    <a:ext cx="2163127" cy="369332"/>
                  </a:xfrm>
                  <a:prstGeom prst="rect">
                    <a:avLst/>
                  </a:prstGeom>
                  <a:blipFill>
                    <a:blip r:embed="rId16"/>
                    <a:stretch>
                      <a:fillRect/>
                    </a:stretch>
                  </a:blipFill>
                </p:spPr>
                <p:txBody>
                  <a:bodyPr/>
                  <a:lstStyle/>
                  <a:p>
                    <a:r>
                      <a:rPr lang="en-US">
                        <a:noFill/>
                      </a:rPr>
                      <a:t> </a:t>
                    </a:r>
                  </a:p>
                </p:txBody>
              </p:sp>
            </mc:Fallback>
          </mc:AlternateContent>
        </p:grpSp>
        <p:cxnSp>
          <p:nvCxnSpPr>
            <p:cNvPr id="59" name="Straight Arrow Connector 58"/>
            <p:cNvCxnSpPr/>
            <p:nvPr/>
          </p:nvCxnSpPr>
          <p:spPr>
            <a:xfrm>
              <a:off x="2038770" y="4335535"/>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 name="TextBox 59"/>
                <p:cNvSpPr txBox="1"/>
                <p:nvPr/>
              </p:nvSpPr>
              <p:spPr>
                <a:xfrm>
                  <a:off x="1872913" y="3838982"/>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1872913" y="3838982"/>
                  <a:ext cx="942957" cy="423770"/>
                </a:xfrm>
                <a:prstGeom prst="rect">
                  <a:avLst/>
                </a:prstGeom>
                <a:blipFill>
                  <a:blip r:embed="rId17"/>
                  <a:stretch>
                    <a:fillRect b="-5714"/>
                  </a:stretch>
                </a:blipFill>
              </p:spPr>
              <p:txBody>
                <a:bodyPr/>
                <a:lstStyle/>
                <a:p>
                  <a:r>
                    <a:rPr lang="en-US">
                      <a:noFill/>
                    </a:rPr>
                    <a:t> </a:t>
                  </a:r>
                </a:p>
              </p:txBody>
            </p:sp>
          </mc:Fallback>
        </mc:AlternateContent>
      </p:grpSp>
      <p:grpSp>
        <p:nvGrpSpPr>
          <p:cNvPr id="73" name="Group 72"/>
          <p:cNvGrpSpPr/>
          <p:nvPr/>
        </p:nvGrpSpPr>
        <p:grpSpPr>
          <a:xfrm>
            <a:off x="5365475" y="1566785"/>
            <a:ext cx="2526519" cy="2708915"/>
            <a:chOff x="5048088" y="1519476"/>
            <a:chExt cx="2526519" cy="2708915"/>
          </a:xfrm>
        </p:grpSpPr>
        <p:grpSp>
          <p:nvGrpSpPr>
            <p:cNvPr id="46" name="Group 45"/>
            <p:cNvGrpSpPr/>
            <p:nvPr/>
          </p:nvGrpSpPr>
          <p:grpSpPr>
            <a:xfrm>
              <a:off x="5048088" y="2064152"/>
              <a:ext cx="2526519" cy="2164239"/>
              <a:chOff x="5686825" y="2108819"/>
              <a:chExt cx="2526519" cy="2164239"/>
            </a:xfrm>
          </p:grpSpPr>
          <p:grpSp>
            <p:nvGrpSpPr>
              <p:cNvPr id="31" name="Group 30"/>
              <p:cNvGrpSpPr/>
              <p:nvPr/>
            </p:nvGrpSpPr>
            <p:grpSpPr>
              <a:xfrm>
                <a:off x="5825748" y="2108819"/>
                <a:ext cx="1308296" cy="1005840"/>
                <a:chOff x="3259012" y="2031433"/>
                <a:chExt cx="1308296" cy="1005840"/>
              </a:xfrm>
            </p:grpSpPr>
            <p:pic>
              <p:nvPicPr>
                <p:cNvPr id="28" name="Picture 27"/>
                <p:cNvPicPr>
                  <a:picLocks noChangeAspect="1"/>
                </p:cNvPicPr>
                <p:nvPr/>
              </p:nvPicPr>
              <p:blipFill rotWithShape="1">
                <a:blip r:embed="rId7"/>
                <a:srcRect l="1" r="40991" b="41070"/>
                <a:stretch/>
              </p:blipFill>
              <p:spPr>
                <a:xfrm rot="16200000">
                  <a:off x="3324665" y="2032993"/>
                  <a:ext cx="739274" cy="870580"/>
                </a:xfrm>
                <a:prstGeom prst="rect">
                  <a:avLst/>
                </a:prstGeom>
              </p:spPr>
            </p:pic>
            <p:sp>
              <p:nvSpPr>
                <p:cNvPr id="29" name="Rectangle 28"/>
                <p:cNvSpPr/>
                <p:nvPr/>
              </p:nvSpPr>
              <p:spPr>
                <a:xfrm>
                  <a:off x="3983687" y="2110200"/>
                  <a:ext cx="583621" cy="577775"/>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p:cNvCxnSpPr/>
                <p:nvPr/>
              </p:nvCxnSpPr>
              <p:spPr>
                <a:xfrm flipH="1">
                  <a:off x="4264286" y="2031433"/>
                  <a:ext cx="1253" cy="100584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0" name="TextBox 39"/>
                  <p:cNvSpPr txBox="1"/>
                  <p:nvPr/>
                </p:nvSpPr>
                <p:spPr>
                  <a:xfrm>
                    <a:off x="5686825" y="3154562"/>
                    <a:ext cx="2526519" cy="6463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0" dirty="0" smtClean="0">
                              <a:latin typeface="Cambria Math" panose="02040503050406030204" pitchFamily="18" charset="0"/>
                            </a:rPr>
                            <m:t>Δ</m:t>
                          </m:r>
                          <m:r>
                            <a:rPr lang="en-US" b="0" i="1" dirty="0" smtClean="0">
                              <a:latin typeface="Cambria Math" panose="02040503050406030204" pitchFamily="18" charset="0"/>
                            </a:rPr>
                            <m:t>𝑥</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m:t>
                              </m:r>
                              <m:r>
                                <a:rPr lang="en-US" b="0" i="1" dirty="0" smtClean="0">
                                  <a:latin typeface="Cambria Math" panose="02040503050406030204" pitchFamily="18" charset="0"/>
                                </a:rPr>
                                <m:t>𝑥</m:t>
                              </m:r>
                            </m:e>
                            <m:sub>
                              <m:r>
                                <a:rPr lang="en-US" b="0" i="1" dirty="0" smtClean="0">
                                  <a:latin typeface="Cambria Math" panose="02040503050406030204" pitchFamily="18" charset="0"/>
                                </a:rPr>
                                <m:t>𝑚𝑎𝑥</m:t>
                              </m:r>
                            </m:sub>
                          </m:sSub>
                        </m:oMath>
                      </m:oMathPara>
                    </a14:m>
                    <a:endParaRPr lang="en-US" dirty="0">
                      <a:solidFill>
                        <a:schemeClr val="tx1"/>
                      </a:solidFill>
                    </a:endParaRPr>
                  </a:p>
                  <a:p>
                    <a:pPr algn="ctr"/>
                    <a:r>
                      <a:rPr lang="en-US" dirty="0"/>
                      <a:t>(maximum compression)</a:t>
                    </a:r>
                    <a:endParaRPr lang="en-US" dirty="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5686825" y="3154562"/>
                    <a:ext cx="2526519" cy="646331"/>
                  </a:xfrm>
                  <a:prstGeom prst="rect">
                    <a:avLst/>
                  </a:prstGeom>
                  <a:blipFill>
                    <a:blip r:embed="rId18"/>
                    <a:stretch>
                      <a:fillRect l="-1446" r="-1446" b="-14151"/>
                    </a:stretch>
                  </a:blipFill>
                </p:spPr>
                <p:txBody>
                  <a:bodyPr/>
                  <a:lstStyle/>
                  <a:p>
                    <a:r>
                      <a:rPr lang="en-US">
                        <a:noFill/>
                      </a:rPr>
                      <a:t> </a:t>
                    </a:r>
                  </a:p>
                </p:txBody>
              </p:sp>
            </mc:Fallback>
          </mc:AlternateContent>
          <p:cxnSp>
            <p:nvCxnSpPr>
              <p:cNvPr id="44" name="Straight Arrow Connector 43"/>
              <p:cNvCxnSpPr/>
              <p:nvPr/>
            </p:nvCxnSpPr>
            <p:spPr>
              <a:xfrm flipH="1">
                <a:off x="6573526" y="4273058"/>
                <a:ext cx="739580" cy="0"/>
              </a:xfrm>
              <a:prstGeom prst="straightConnector1">
                <a:avLst/>
              </a:prstGeom>
              <a:ln w="3810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Box 44"/>
                  <p:cNvSpPr txBox="1"/>
                  <p:nvPr/>
                </p:nvSpPr>
                <p:spPr>
                  <a:xfrm>
                    <a:off x="6359543" y="3776505"/>
                    <a:ext cx="942957" cy="423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C00000"/>
                                  </a:solidFill>
                                  <a:latin typeface="Cambria Math" panose="02040503050406030204" pitchFamily="18" charset="0"/>
                                </a:rPr>
                              </m:ctrlPr>
                            </m:sSubPr>
                            <m:e>
                              <m:r>
                                <a:rPr lang="en-US" sz="2000" b="0" i="1" dirty="0" smtClean="0">
                                  <a:solidFill>
                                    <a:srgbClr val="C00000"/>
                                  </a:solidFill>
                                  <a:latin typeface="Cambria Math" panose="02040503050406030204" pitchFamily="18" charset="0"/>
                                </a:rPr>
                                <m:t>+</m:t>
                              </m:r>
                              <m:r>
                                <a:rPr lang="en-US" sz="2000" i="1" dirty="0" smtClean="0">
                                  <a:solidFill>
                                    <a:srgbClr val="C00000"/>
                                  </a:solidFill>
                                  <a:latin typeface="Cambria Math" panose="02040503050406030204" pitchFamily="18" charset="0"/>
                                </a:rPr>
                                <m:t>𝐹</m:t>
                              </m:r>
                            </m:e>
                            <m:sub>
                              <m:r>
                                <a:rPr lang="en-US" sz="2000" b="0" i="1" dirty="0" smtClean="0">
                                  <a:solidFill>
                                    <a:srgbClr val="C00000"/>
                                  </a:solidFill>
                                  <a:latin typeface="Cambria Math" panose="02040503050406030204" pitchFamily="18" charset="0"/>
                                </a:rPr>
                                <m:t>𝑠𝑝</m:t>
                              </m:r>
                            </m:sub>
                          </m:sSub>
                        </m:oMath>
                      </m:oMathPara>
                    </a14:m>
                    <a:endParaRPr lang="en-US" sz="2000" dirty="0">
                      <a:solidFill>
                        <a:srgbClr val="C0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6359543" y="3776505"/>
                    <a:ext cx="942957" cy="423770"/>
                  </a:xfrm>
                  <a:prstGeom prst="rect">
                    <a:avLst/>
                  </a:prstGeom>
                  <a:blipFill>
                    <a:blip r:embed="rId19"/>
                    <a:stretch>
                      <a:fillRect b="-579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2" name="TextBox 71"/>
                <p:cNvSpPr txBox="1"/>
                <p:nvPr/>
              </p:nvSpPr>
              <p:spPr>
                <a:xfrm>
                  <a:off x="5087023" y="1519476"/>
                  <a:ext cx="1939683"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1" i="1" dirty="0" smtClean="0">
                            <a:solidFill>
                              <a:schemeClr val="tx1"/>
                            </a:solidFill>
                            <a:latin typeface="Cambria Math" panose="02040503050406030204" pitchFamily="18" charset="0"/>
                          </a:rPr>
                          <m:t>𝒕</m:t>
                        </m:r>
                        <m:r>
                          <a:rPr lang="en-US" b="1" i="1" dirty="0" smtClean="0">
                            <a:solidFill>
                              <a:schemeClr val="tx1"/>
                            </a:solidFill>
                            <a:latin typeface="Cambria Math" panose="02040503050406030204" pitchFamily="18" charset="0"/>
                          </a:rPr>
                          <m:t> =</m:t>
                        </m:r>
                        <m:r>
                          <a:rPr lang="en-US" b="1" i="1" dirty="0" smtClean="0">
                            <a:solidFill>
                              <a:schemeClr val="tx1"/>
                            </a:solidFill>
                            <a:latin typeface="Cambria Math" panose="02040503050406030204" pitchFamily="18" charset="0"/>
                          </a:rPr>
                          <m:t>𝑻</m:t>
                        </m:r>
                        <m:r>
                          <a:rPr lang="en-US" b="1" i="1" dirty="0" smtClean="0">
                            <a:solidFill>
                              <a:schemeClr val="tx1"/>
                            </a:solidFill>
                            <a:latin typeface="Cambria Math" panose="02040503050406030204" pitchFamily="18" charset="0"/>
                          </a:rPr>
                          <m:t>/</m:t>
                        </m:r>
                        <m:r>
                          <a:rPr lang="en-US" b="1" i="1" dirty="0" smtClean="0">
                            <a:solidFill>
                              <a:schemeClr val="tx1"/>
                            </a:solidFill>
                            <a:latin typeface="Cambria Math" panose="02040503050406030204" pitchFamily="18" charset="0"/>
                          </a:rPr>
                          <m:t>𝟐</m:t>
                        </m:r>
                      </m:oMath>
                    </m:oMathPara>
                  </a14:m>
                  <a:endParaRPr lang="en-US" dirty="0">
                    <a:solidFill>
                      <a:schemeClr val="tx1"/>
                    </a:solidFil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5087023" y="1519476"/>
                  <a:ext cx="1939683" cy="369332"/>
                </a:xfrm>
                <a:prstGeom prst="rect">
                  <a:avLst/>
                </a:prstGeom>
                <a:blipFill>
                  <a:blip r:embed="rId20"/>
                  <a:stretch>
                    <a:fillRect b="-13115"/>
                  </a:stretch>
                </a:blipFill>
              </p:spPr>
              <p:txBody>
                <a:bodyPr/>
                <a:lstStyle/>
                <a:p>
                  <a:r>
                    <a:rPr lang="en-US">
                      <a:noFill/>
                    </a:rPr>
                    <a:t> </a:t>
                  </a:r>
                </a:p>
              </p:txBody>
            </p:sp>
          </mc:Fallback>
        </mc:AlternateContent>
      </p:grpSp>
      <p:grpSp>
        <p:nvGrpSpPr>
          <p:cNvPr id="77" name="Group 76"/>
          <p:cNvGrpSpPr/>
          <p:nvPr/>
        </p:nvGrpSpPr>
        <p:grpSpPr>
          <a:xfrm>
            <a:off x="6086187" y="4733433"/>
            <a:ext cx="3200520" cy="1766004"/>
            <a:chOff x="2006434" y="2149861"/>
            <a:chExt cx="4487357" cy="2530627"/>
          </a:xfrm>
        </p:grpSpPr>
        <p:pic>
          <p:nvPicPr>
            <p:cNvPr id="80" name="Picture 2" descr="Image result for sine wave"/>
            <p:cNvPicPr>
              <a:picLocks noChangeAspect="1" noChangeArrowheads="1"/>
            </p:cNvPicPr>
            <p:nvPr/>
          </p:nvPicPr>
          <p:blipFill rotWithShape="1">
            <a:blip r:embed="rId21">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81" name="Straight Arrow Connector 8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98" name="Group 97"/>
          <p:cNvGrpSpPr/>
          <p:nvPr/>
        </p:nvGrpSpPr>
        <p:grpSpPr>
          <a:xfrm>
            <a:off x="5888117" y="4421340"/>
            <a:ext cx="3258667" cy="2078097"/>
            <a:chOff x="6229073" y="4421340"/>
            <a:chExt cx="3258667" cy="2078097"/>
          </a:xfrm>
        </p:grpSpPr>
        <p:grpSp>
          <p:nvGrpSpPr>
            <p:cNvPr id="89" name="Group 88"/>
            <p:cNvGrpSpPr/>
            <p:nvPr/>
          </p:nvGrpSpPr>
          <p:grpSpPr>
            <a:xfrm>
              <a:off x="6377024" y="4803950"/>
              <a:ext cx="1048231" cy="1549840"/>
              <a:chOff x="6377024" y="4803950"/>
              <a:chExt cx="1048231" cy="1549840"/>
            </a:xfrm>
          </p:grpSpPr>
          <p:sp>
            <p:nvSpPr>
              <p:cNvPr id="76" name="Oval 75"/>
              <p:cNvSpPr/>
              <p:nvPr/>
            </p:nvSpPr>
            <p:spPr>
              <a:xfrm>
                <a:off x="6377024" y="4851813"/>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81"/>
              <p:cNvSpPr/>
              <p:nvPr/>
            </p:nvSpPr>
            <p:spPr>
              <a:xfrm>
                <a:off x="6600333" y="5531664"/>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832981" y="623204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p:cNvSpPr/>
              <p:nvPr/>
            </p:nvSpPr>
            <p:spPr>
              <a:xfrm>
                <a:off x="7071957" y="553757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7303505" y="4803950"/>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7" name="Group 96"/>
            <p:cNvGrpSpPr/>
            <p:nvPr/>
          </p:nvGrpSpPr>
          <p:grpSpPr>
            <a:xfrm>
              <a:off x="6229073" y="4421340"/>
              <a:ext cx="3258667" cy="2078097"/>
              <a:chOff x="6218316" y="4421340"/>
              <a:chExt cx="3258667" cy="2078097"/>
            </a:xfrm>
          </p:grpSpPr>
          <mc:AlternateContent xmlns:mc="http://schemas.openxmlformats.org/markup-compatibility/2006" xmlns:a14="http://schemas.microsoft.com/office/drawing/2010/main">
            <mc:Choice Requires="a14">
              <p:sp>
                <p:nvSpPr>
                  <p:cNvPr id="78" name="TextBox 77"/>
                  <p:cNvSpPr txBox="1"/>
                  <p:nvPr/>
                </p:nvSpPr>
                <p:spPr>
                  <a:xfrm>
                    <a:off x="6218316" y="4421340"/>
                    <a:ext cx="371260" cy="2537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78" name="TextBox 77"/>
                  <p:cNvSpPr txBox="1">
                    <a:spLocks noRot="1" noChangeAspect="1" noMove="1" noResize="1" noEditPoints="1" noAdjustHandles="1" noChangeArrowheads="1" noChangeShapeType="1" noTextEdit="1"/>
                  </p:cNvSpPr>
                  <p:nvPr/>
                </p:nvSpPr>
                <p:spPr>
                  <a:xfrm>
                    <a:off x="6218316" y="4421340"/>
                    <a:ext cx="371260" cy="253741"/>
                  </a:xfrm>
                  <a:prstGeom prst="rect">
                    <a:avLst/>
                  </a:prstGeom>
                  <a:blipFill>
                    <a:blip r:embed="rId22"/>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TextBox 78"/>
                  <p:cNvSpPr txBox="1"/>
                  <p:nvPr/>
                </p:nvSpPr>
                <p:spPr>
                  <a:xfrm>
                    <a:off x="9105724" y="5572758"/>
                    <a:ext cx="3712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9" name="TextBox 78"/>
                  <p:cNvSpPr txBox="1">
                    <a:spLocks noRot="1" noChangeAspect="1" noMove="1" noResize="1" noEditPoints="1" noAdjustHandles="1" noChangeArrowheads="1" noChangeShapeType="1" noTextEdit="1"/>
                  </p:cNvSpPr>
                  <p:nvPr/>
                </p:nvSpPr>
                <p:spPr>
                  <a:xfrm>
                    <a:off x="9105724" y="5572758"/>
                    <a:ext cx="371259" cy="369332"/>
                  </a:xfrm>
                  <a:prstGeom prst="rect">
                    <a:avLst/>
                  </a:prstGeom>
                  <a:blipFill>
                    <a:blip r:embed="rId23"/>
                    <a:stretch>
                      <a:fillRect/>
                    </a:stretch>
                  </a:blipFill>
                </p:spPr>
                <p:txBody>
                  <a:bodyPr/>
                  <a:lstStyle/>
                  <a:p>
                    <a:r>
                      <a:rPr lang="en-US">
                        <a:noFill/>
                      </a:rPr>
                      <a:t> </a:t>
                    </a:r>
                  </a:p>
                </p:txBody>
              </p:sp>
            </mc:Fallback>
          </mc:AlternateContent>
          <p:grpSp>
            <p:nvGrpSpPr>
              <p:cNvPr id="93" name="Group 92"/>
              <p:cNvGrpSpPr/>
              <p:nvPr/>
            </p:nvGrpSpPr>
            <p:grpSpPr>
              <a:xfrm>
                <a:off x="6431716" y="4733433"/>
                <a:ext cx="2926080" cy="1766004"/>
                <a:chOff x="10199197" y="4649704"/>
                <a:chExt cx="2926080" cy="1766004"/>
              </a:xfrm>
            </p:grpSpPr>
            <p:cxnSp>
              <p:nvCxnSpPr>
                <p:cNvPr id="87" name="Straight Arrow Connector 86"/>
                <p:cNvCxnSpPr/>
                <p:nvPr/>
              </p:nvCxnSpPr>
              <p:spPr>
                <a:xfrm flipV="1">
                  <a:off x="10199198" y="4649704"/>
                  <a:ext cx="0" cy="17660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p:cNvCxnSpPr/>
                <p:nvPr/>
              </p:nvCxnSpPr>
              <p:spPr>
                <a:xfrm>
                  <a:off x="10199197" y="5500168"/>
                  <a:ext cx="2926080" cy="211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mc:AlternateContent xmlns:mc="http://schemas.openxmlformats.org/markup-compatibility/2006" xmlns:a14="http://schemas.microsoft.com/office/drawing/2010/main">
        <mc:Choice Requires="a14">
          <p:sp>
            <p:nvSpPr>
              <p:cNvPr id="99" name="TextBox 98"/>
              <p:cNvSpPr txBox="1"/>
              <p:nvPr/>
            </p:nvSpPr>
            <p:spPr>
              <a:xfrm>
                <a:off x="9465022" y="5050115"/>
                <a:ext cx="1889755" cy="1045286"/>
              </a:xfrm>
              <a:prstGeom prst="rect">
                <a:avLst/>
              </a:prstGeom>
              <a:noFill/>
              <a:ln>
                <a:solidFill>
                  <a:schemeClr val="tx1"/>
                </a:solidFill>
                <a:prstDash val="dash"/>
              </a:ln>
            </p:spPr>
            <p:txBody>
              <a:bodyPr wrap="square" rtlCol="0">
                <a:spAutoFit/>
              </a:bodyPr>
              <a:lstStyle/>
              <a:p>
                <a:pPr algn="ctr"/>
                <a:r>
                  <a:rPr lang="en-US" dirty="0"/>
                  <a:t>As expected from </a:t>
                </a:r>
                <a14:m>
                  <m:oMath xmlns:m="http://schemas.openxmlformats.org/officeDocument/2006/math">
                    <m:r>
                      <a:rPr lang="en-US" i="1">
                        <a:latin typeface="Cambria Math" panose="02040503050406030204" pitchFamily="18" charset="0"/>
                      </a:rPr>
                      <m:t>𝑎</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𝑘</m:t>
                        </m:r>
                      </m:num>
                      <m:den>
                        <m:r>
                          <a:rPr lang="en-US" i="1">
                            <a:latin typeface="Cambria Math" panose="02040503050406030204" pitchFamily="18" charset="0"/>
                          </a:rPr>
                          <m:t>𝑚</m:t>
                        </m:r>
                      </m:den>
                    </m:f>
                    <m:r>
                      <m:rPr>
                        <m:sty m:val="p"/>
                      </m:rPr>
                      <a:rPr lang="en-US">
                        <a:latin typeface="Cambria Math" panose="02040503050406030204" pitchFamily="18" charset="0"/>
                      </a:rPr>
                      <m:t>Δ</m:t>
                    </m:r>
                    <m:r>
                      <a:rPr lang="en-US" i="1">
                        <a:latin typeface="Cambria Math" panose="02040503050406030204" pitchFamily="18" charset="0"/>
                      </a:rPr>
                      <m:t>𝑥</m:t>
                    </m:r>
                  </m:oMath>
                </a14:m>
                <a:r>
                  <a:rPr lang="en-US" dirty="0"/>
                  <a:t> </a:t>
                </a:r>
              </a:p>
              <a:p>
                <a:pPr algn="ctr"/>
                <a:r>
                  <a:rPr lang="en-US" dirty="0"/>
                  <a:t>[slide 17]</a:t>
                </a:r>
              </a:p>
            </p:txBody>
          </p:sp>
        </mc:Choice>
        <mc:Fallback xmlns="">
          <p:sp>
            <p:nvSpPr>
              <p:cNvPr id="99" name="TextBox 98"/>
              <p:cNvSpPr txBox="1">
                <a:spLocks noRot="1" noChangeAspect="1" noMove="1" noResize="1" noEditPoints="1" noAdjustHandles="1" noChangeArrowheads="1" noChangeShapeType="1" noTextEdit="1"/>
              </p:cNvSpPr>
              <p:nvPr/>
            </p:nvSpPr>
            <p:spPr>
              <a:xfrm>
                <a:off x="9465022" y="5050115"/>
                <a:ext cx="1889755" cy="1045286"/>
              </a:xfrm>
              <a:prstGeom prst="rect">
                <a:avLst/>
              </a:prstGeom>
              <a:blipFill>
                <a:blip r:embed="rId24"/>
                <a:stretch>
                  <a:fillRect l="-641" t="-2299" r="-2564" b="-7471"/>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65072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9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Last Class</a:t>
            </a:r>
          </a:p>
        </p:txBody>
      </p:sp>
      <mc:AlternateContent xmlns:mc="http://schemas.openxmlformats.org/markup-compatibility/2006" xmlns:a14="http://schemas.microsoft.com/office/drawing/2010/main">
        <mc:Choice Requires="a14">
          <p:sp>
            <p:nvSpPr>
              <p:cNvPr id="7" name="TextBox 6"/>
              <p:cNvSpPr txBox="1"/>
              <p:nvPr/>
            </p:nvSpPr>
            <p:spPr>
              <a:xfrm>
                <a:off x="869633" y="1276551"/>
                <a:ext cx="10448607" cy="5015860"/>
              </a:xfrm>
              <a:prstGeom prst="rect">
                <a:avLst/>
              </a:prstGeom>
              <a:noFill/>
            </p:spPr>
            <p:txBody>
              <a:bodyPr wrap="square" rtlCol="0">
                <a:spAutoFit/>
              </a:bodyPr>
              <a:lstStyle/>
              <a:p>
                <a:pPr marL="342900" indent="-342900">
                  <a:buFont typeface="Arial" panose="020B0604020202020204" pitchFamily="34" charset="0"/>
                  <a:buChar char="•"/>
                </a:pPr>
                <a:endParaRPr lang="en-US" sz="2400" dirty="0"/>
              </a:p>
              <a:p>
                <a:pPr marL="342900" indent="-342900">
                  <a:spcAft>
                    <a:spcPts val="1200"/>
                  </a:spcAft>
                  <a:buFont typeface="Arial" panose="020B0604020202020204" pitchFamily="34" charset="0"/>
                  <a:buChar char="•"/>
                </a:pPr>
                <a:r>
                  <a:rPr lang="en-US" sz="2400" dirty="0"/>
                  <a:t>In circular motion, the </a:t>
                </a:r>
                <a:r>
                  <a:rPr lang="en-US" sz="2400" b="1" dirty="0"/>
                  <a:t>x-coordinate</a:t>
                </a:r>
                <a:r>
                  <a:rPr lang="en-US" sz="2400" dirty="0"/>
                  <a:t> of the rotating object follows </a:t>
                </a:r>
                <a:r>
                  <a:rPr lang="en-US" sz="2400" b="1" dirty="0"/>
                  <a:t>sinusoidal</a:t>
                </a:r>
                <a:r>
                  <a:rPr lang="en-US" sz="2400" dirty="0"/>
                  <a:t> motion</a:t>
                </a:r>
              </a:p>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𝐴</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𝜙</m:t>
                        </m:r>
                        <m:r>
                          <a:rPr lang="en-US" sz="2400" b="0" i="1" smtClean="0">
                            <a:latin typeface="Cambria Math" panose="02040503050406030204" pitchFamily="18" charset="0"/>
                          </a:rPr>
                          <m:t>)</m:t>
                        </m:r>
                      </m:e>
                    </m:func>
                  </m:oMath>
                </a14:m>
                <a:r>
                  <a:rPr lang="en-US" sz="2400" dirty="0"/>
                  <a:t>,	</a:t>
                </a:r>
              </a:p>
              <a:p>
                <a:pPr>
                  <a:spcAft>
                    <a:spcPts val="1200"/>
                  </a:spcAft>
                </a:pPr>
                <a:r>
                  <a:rPr lang="en-US" sz="2400" dirty="0"/>
                  <a:t>	where </a:t>
                </a:r>
                <a14:m>
                  <m:oMath xmlns:m="http://schemas.openxmlformats.org/officeDocument/2006/math">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𝑎𝑚𝑝𝑙𝑖𝑡𝑢𝑑𝑒</m:t>
                    </m:r>
                    <m:r>
                      <a:rPr lang="en-US" sz="2400" b="0" i="1" smtClean="0">
                        <a:latin typeface="Cambria Math" panose="02040503050406030204" pitchFamily="18" charset="0"/>
                      </a:rPr>
                      <m:t> (</m:t>
                    </m:r>
                    <m:r>
                      <a:rPr lang="en-US" sz="2400" b="0" i="1" smtClean="0">
                        <a:latin typeface="Cambria Math" panose="02040503050406030204" pitchFamily="18" charset="0"/>
                      </a:rPr>
                      <m:t>𝑖</m:t>
                    </m:r>
                    <m:r>
                      <a:rPr lang="en-US" sz="2400" b="0" i="1" smtClean="0">
                        <a:latin typeface="Cambria Math" panose="02040503050406030204" pitchFamily="18" charset="0"/>
                      </a:rPr>
                      <m:t>.</m:t>
                    </m:r>
                    <m:r>
                      <a:rPr lang="en-US" sz="2400" b="0" i="1" smtClean="0">
                        <a:latin typeface="Cambria Math" panose="02040503050406030204" pitchFamily="18" charset="0"/>
                      </a:rPr>
                      <m:t>𝑒</m:t>
                    </m:r>
                    <m:r>
                      <a:rPr lang="en-US" sz="2400" b="0" i="1" smtClean="0">
                        <a:latin typeface="Cambria Math" panose="02040503050406030204" pitchFamily="18" charset="0"/>
                      </a:rPr>
                      <m:t>. </m:t>
                    </m:r>
                    <m:r>
                      <a:rPr lang="en-US" sz="2400" b="0" i="1" smtClean="0">
                        <a:latin typeface="Cambria Math" panose="02040503050406030204" pitchFamily="18" charset="0"/>
                      </a:rPr>
                      <m:t>𝑟𝑎𝑑𝑖𝑢𝑠</m:t>
                    </m:r>
                    <m:r>
                      <a:rPr lang="en-US" sz="2400" b="0" i="1" smtClean="0">
                        <a:latin typeface="Cambria Math" panose="02040503050406030204" pitchFamily="18" charset="0"/>
                      </a:rPr>
                      <m:t>),  </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𝑇</m:t>
                    </m:r>
                    <m:r>
                      <a:rPr lang="en-US" sz="2400" b="0" i="1" smtClean="0">
                        <a:latin typeface="Cambria Math" panose="02040503050406030204" pitchFamily="18" charset="0"/>
                      </a:rPr>
                      <m:t>→</m:t>
                    </m:r>
                    <m:r>
                      <a:rPr lang="en-US" sz="2400" b="0" i="1" smtClean="0">
                        <a:latin typeface="Cambria Math" panose="02040503050406030204" pitchFamily="18" charset="0"/>
                      </a:rPr>
                      <m:t>𝑝𝑒𝑟𝑖𝑜𝑑</m:t>
                    </m:r>
                    <m:r>
                      <a:rPr lang="en-US" sz="2400" b="0" i="1" smtClean="0">
                        <a:latin typeface="Cambria Math" panose="02040503050406030204" pitchFamily="18" charset="0"/>
                      </a:rPr>
                      <m:t>, </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𝜔</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m:t>
                        </m:r>
                        <m:r>
                          <a:rPr lang="en-US" sz="2400" b="0" i="1" smtClean="0">
                            <a:latin typeface="Cambria Math" panose="02040503050406030204" pitchFamily="18" charset="0"/>
                          </a:rPr>
                          <m:t>𝜋</m:t>
                        </m:r>
                      </m:num>
                      <m:den>
                        <m:r>
                          <a:rPr lang="en-US" sz="2400" b="0" i="1" smtClean="0">
                            <a:latin typeface="Cambria Math" panose="02040503050406030204" pitchFamily="18" charset="0"/>
                          </a:rPr>
                          <m:t>𝑇</m:t>
                        </m:r>
                      </m:den>
                    </m:f>
                    <m:r>
                      <a:rPr lang="en-US" sz="2400" b="0" i="1" smtClean="0">
                        <a:latin typeface="Cambria Math" panose="02040503050406030204" pitchFamily="18" charset="0"/>
                      </a:rPr>
                      <m:t>→</m:t>
                    </m:r>
                    <m:r>
                      <a:rPr lang="en-US" sz="2400" b="0" i="1" smtClean="0">
                        <a:latin typeface="Cambria Math" panose="02040503050406030204" pitchFamily="18" charset="0"/>
                      </a:rPr>
                      <m:t>𝑎𝑛𝑔𝑢𝑙𝑎𝑟</m:t>
                    </m:r>
                    <m:r>
                      <a:rPr lang="en-US" sz="2400" b="0" i="1" smtClean="0">
                        <a:latin typeface="Cambria Math" panose="02040503050406030204" pitchFamily="18" charset="0"/>
                      </a:rPr>
                      <m:t> </m:t>
                    </m:r>
                    <m:r>
                      <a:rPr lang="en-US" sz="2400" b="0" i="1" smtClean="0">
                        <a:latin typeface="Cambria Math" panose="02040503050406030204" pitchFamily="18" charset="0"/>
                      </a:rPr>
                      <m:t>𝑠𝑝𝑒𝑒𝑑</m:t>
                    </m:r>
                    <m:r>
                      <a:rPr lang="en-US" sz="2400" b="0" i="1" smtClean="0">
                        <a:latin typeface="Cambria Math" panose="02040503050406030204" pitchFamily="18" charset="0"/>
                      </a:rPr>
                      <m:t>,</m:t>
                    </m:r>
                  </m:oMath>
                </a14:m>
                <a:endParaRPr lang="en-US" sz="2400" b="0" i="1" dirty="0">
                  <a:latin typeface="Cambria Math" panose="02040503050406030204" pitchFamily="18" charset="0"/>
                </a:endParaRPr>
              </a:p>
              <a:p>
                <a:pPr>
                  <a:spcAft>
                    <a:spcPts val="1200"/>
                  </a:spcAft>
                </a:pPr>
                <a:r>
                  <a:rPr lang="en-US" sz="2400" b="0" dirty="0"/>
                  <a:t>		</a:t>
                </a:r>
                <a14:m>
                  <m:oMath xmlns:m="http://schemas.openxmlformats.org/officeDocument/2006/math">
                    <m:r>
                      <a:rPr lang="en-US" sz="2400" b="0" i="1" smtClean="0">
                        <a:latin typeface="Cambria Math" panose="02040503050406030204" pitchFamily="18" charset="0"/>
                      </a:rPr>
                      <m:t>𝜙</m:t>
                    </m:r>
                    <m:r>
                      <a:rPr lang="en-US" sz="2400" b="0" i="1" smtClean="0">
                        <a:latin typeface="Cambria Math" panose="02040503050406030204" pitchFamily="18" charset="0"/>
                      </a:rPr>
                      <m:t>→</m:t>
                    </m:r>
                    <m:r>
                      <a:rPr lang="en-US" sz="2400" b="0" i="1" smtClean="0">
                        <a:latin typeface="Cambria Math" panose="02040503050406030204" pitchFamily="18" charset="0"/>
                      </a:rPr>
                      <m:t>𝑝h𝑎𝑠𝑒</m:t>
                    </m:r>
                    <m:r>
                      <a:rPr lang="en-US" sz="2400" b="0" i="1" smtClean="0">
                        <a:latin typeface="Cambria Math" panose="02040503050406030204" pitchFamily="18" charset="0"/>
                      </a:rPr>
                      <m:t> </m:t>
                    </m:r>
                    <m:r>
                      <a:rPr lang="en-US" sz="2400" b="0" i="1" smtClean="0">
                        <a:latin typeface="Cambria Math" panose="02040503050406030204" pitchFamily="18" charset="0"/>
                      </a:rPr>
                      <m:t>𝑠h𝑖𝑓𝑡</m:t>
                    </m:r>
                  </m:oMath>
                </a14:m>
                <a:endParaRPr lang="en-US" sz="2400" b="0" dirty="0"/>
              </a:p>
              <a:p>
                <a:pPr>
                  <a:spcAft>
                    <a:spcPts val="1200"/>
                  </a:spcAft>
                </a:pPr>
                <a:endParaRPr lang="en-US" sz="2400" dirty="0"/>
              </a:p>
              <a:p>
                <a:pPr marL="342900" indent="-342900">
                  <a:spcAft>
                    <a:spcPts val="1200"/>
                  </a:spcAft>
                  <a:buFont typeface="Arial" panose="020B0604020202020204" pitchFamily="34" charset="0"/>
                  <a:buChar char="•"/>
                </a:pP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69633" y="1276551"/>
                <a:ext cx="10448607" cy="5015860"/>
              </a:xfrm>
              <a:prstGeom prst="rect">
                <a:avLst/>
              </a:prstGeom>
              <a:blipFill>
                <a:blip r:embed="rId4"/>
                <a:stretch>
                  <a:fillRect l="-817"/>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2</a:t>
            </a:fld>
            <a:endParaRPr lang="en-US"/>
          </a:p>
        </p:txBody>
      </p:sp>
    </p:spTree>
    <p:extLst>
      <p:ext uri="{BB962C8B-B14F-4D97-AF65-F5344CB8AC3E}">
        <p14:creationId xmlns:p14="http://schemas.microsoft.com/office/powerpoint/2010/main" val="3127667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92738" y="147051"/>
                <a:ext cx="8256135" cy="974858"/>
              </a:xfrm>
            </p:spPr>
            <p:txBody>
              <a:bodyPr>
                <a:normAutofit/>
              </a:bodyPr>
              <a:lstStyle/>
              <a:p>
                <a:r>
                  <a:rPr lang="en-US" sz="3600" b="1" dirty="0"/>
                  <a:t>SHO in Springs: </a:t>
                </a:r>
                <a14:m>
                  <m:oMath xmlns:m="http://schemas.openxmlformats.org/officeDocument/2006/math">
                    <m:r>
                      <a:rPr lang="en-US" sz="3600" b="1" i="1" dirty="0" smtClean="0">
                        <a:latin typeface="Cambria Math" panose="02040503050406030204" pitchFamily="18" charset="0"/>
                      </a:rPr>
                      <m:t>𝒙</m:t>
                    </m:r>
                    <m:d>
                      <m:dPr>
                        <m:ctrlPr>
                          <a:rPr lang="en-US" sz="3600" b="1" i="1" dirty="0" smtClean="0">
                            <a:latin typeface="Cambria Math" panose="02040503050406030204" pitchFamily="18" charset="0"/>
                          </a:rPr>
                        </m:ctrlPr>
                      </m:dPr>
                      <m:e>
                        <m:r>
                          <a:rPr lang="en-US" sz="3600" b="1" i="1" dirty="0" smtClean="0">
                            <a:latin typeface="Cambria Math" panose="02040503050406030204" pitchFamily="18" charset="0"/>
                          </a:rPr>
                          <m:t>𝒕</m:t>
                        </m:r>
                      </m:e>
                    </m:d>
                    <m:r>
                      <a:rPr lang="en-US" sz="3600" b="1" i="1" dirty="0" smtClean="0">
                        <a:latin typeface="Cambria Math" panose="02040503050406030204" pitchFamily="18" charset="0"/>
                      </a:rPr>
                      <m:t>, </m:t>
                    </m:r>
                    <m:r>
                      <a:rPr lang="en-US" sz="3600" b="1" i="1" dirty="0" smtClean="0">
                        <a:latin typeface="Cambria Math" panose="02040503050406030204" pitchFamily="18" charset="0"/>
                      </a:rPr>
                      <m:t>𝒗</m:t>
                    </m:r>
                    <m:d>
                      <m:dPr>
                        <m:ctrlPr>
                          <a:rPr lang="en-US" sz="3600" b="1" i="1" dirty="0" smtClean="0">
                            <a:latin typeface="Cambria Math" panose="02040503050406030204" pitchFamily="18" charset="0"/>
                          </a:rPr>
                        </m:ctrlPr>
                      </m:dPr>
                      <m:e>
                        <m:r>
                          <a:rPr lang="en-US" sz="3600" b="1" i="1" dirty="0" smtClean="0">
                            <a:latin typeface="Cambria Math" panose="02040503050406030204" pitchFamily="18" charset="0"/>
                          </a:rPr>
                          <m:t>𝒕</m:t>
                        </m:r>
                      </m:e>
                    </m:d>
                    <m:r>
                      <a:rPr lang="en-US" sz="3600" b="1" i="1" dirty="0" smtClean="0">
                        <a:latin typeface="Cambria Math" panose="02040503050406030204" pitchFamily="18" charset="0"/>
                      </a:rPr>
                      <m:t>, </m:t>
                    </m:r>
                    <m:r>
                      <a:rPr lang="en-US" sz="3600" b="1" i="1" dirty="0" smtClean="0">
                        <a:latin typeface="Cambria Math" panose="02040503050406030204" pitchFamily="18" charset="0"/>
                      </a:rPr>
                      <m:t>𝒂</m:t>
                    </m:r>
                    <m:r>
                      <a:rPr lang="en-US" sz="3600" b="1" i="1" dirty="0" smtClean="0">
                        <a:latin typeface="Cambria Math" panose="02040503050406030204" pitchFamily="18" charset="0"/>
                      </a:rPr>
                      <m:t>(</m:t>
                    </m:r>
                    <m:r>
                      <a:rPr lang="en-US" sz="3600" b="1" i="1" dirty="0" smtClean="0">
                        <a:latin typeface="Cambria Math" panose="02040503050406030204" pitchFamily="18" charset="0"/>
                      </a:rPr>
                      <m:t>𝒕</m:t>
                    </m:r>
                    <m:r>
                      <a:rPr lang="en-US" sz="3600" b="1" i="1" dirty="0" smtClean="0">
                        <a:latin typeface="Cambria Math" panose="02040503050406030204" pitchFamily="18" charset="0"/>
                      </a:rPr>
                      <m:t>)</m:t>
                    </m:r>
                  </m:oMath>
                </a14:m>
                <a:r>
                  <a:rPr lang="en-US" sz="3600" b="1" dirty="0"/>
                  <a:t> </a:t>
                </a:r>
                <a:r>
                  <a:rPr lang="en-US" sz="3600" dirty="0">
                    <a:solidFill>
                      <a:schemeClr val="bg1">
                        <a:lumMod val="50000"/>
                      </a:schemeClr>
                    </a:solidFill>
                  </a:rPr>
                  <a:t>[slide 11]</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92738" y="147051"/>
                <a:ext cx="8256135" cy="974858"/>
              </a:xfrm>
              <a:blipFill>
                <a:blip r:embed="rId5"/>
                <a:stretch>
                  <a:fillRect l="-2290" b="-375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20</a:t>
            </a:fld>
            <a:endParaRPr lang="en-US"/>
          </a:p>
        </p:txBody>
      </p:sp>
      <p:grpSp>
        <p:nvGrpSpPr>
          <p:cNvPr id="104" name="Group 103"/>
          <p:cNvGrpSpPr/>
          <p:nvPr/>
        </p:nvGrpSpPr>
        <p:grpSpPr>
          <a:xfrm>
            <a:off x="4481197" y="1076859"/>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0"/>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1"/>
                    <a:stretch>
                      <a:fillRect b="-16667"/>
                    </a:stretch>
                  </a:blipFill>
                </p:spPr>
                <p:txBody>
                  <a:bodyPr/>
                  <a:lstStyle/>
                  <a:p>
                    <a:r>
                      <a:rPr lang="en-US">
                        <a:noFill/>
                      </a:rPr>
                      <a:t> </a:t>
                    </a:r>
                  </a:p>
                </p:txBody>
              </p:sp>
            </mc:Fallback>
          </mc:AlternateContent>
        </p:grpSp>
      </p:grpSp>
      <p:grpSp>
        <p:nvGrpSpPr>
          <p:cNvPr id="117" name="Group 116"/>
          <p:cNvGrpSpPr/>
          <p:nvPr/>
        </p:nvGrpSpPr>
        <p:grpSpPr>
          <a:xfrm>
            <a:off x="8276303" y="1027708"/>
            <a:ext cx="3533405" cy="3373925"/>
            <a:chOff x="424914" y="857420"/>
            <a:chExt cx="3533405" cy="3373925"/>
          </a:xfrm>
        </p:grpSpPr>
        <mc:AlternateContent xmlns:mc="http://schemas.openxmlformats.org/markup-compatibility/2006" xmlns:a14="http://schemas.microsoft.com/office/drawing/2010/main">
          <mc:Choice Requires="a14">
            <p:sp>
              <p:nvSpPr>
                <p:cNvPr id="118" name="TextBox 117"/>
                <p:cNvSpPr txBox="1"/>
                <p:nvPr/>
              </p:nvSpPr>
              <p:spPr>
                <a:xfrm>
                  <a:off x="604874" y="3229789"/>
                  <a:ext cx="3353445" cy="100155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𝒂</m:t>
                        </m:r>
                        <m:r>
                          <a:rPr lang="en-US" sz="2400" b="1" i="1">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a:latin typeface="Cambria Math" panose="02040503050406030204" pitchFamily="18" charset="0"/>
                              </a:rPr>
                              <m:t>𝝎</m:t>
                            </m:r>
                          </m:e>
                          <m:sup>
                            <m:r>
                              <a:rPr lang="en-US" sz="2400" b="1" i="1"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r>
                          <a:rPr lang="en-US" sz="2400" b="1" i="1" smtClean="0">
                            <a:latin typeface="Cambria Math" panose="02040503050406030204" pitchFamily="18" charset="0"/>
                          </a:rPr>
                          <m:t>𝒄𝒐𝒔</m:t>
                        </m:r>
                        <m:d>
                          <m:dPr>
                            <m:ctrlPr>
                              <a:rPr lang="en-US" sz="2400" b="1" i="1" smtClean="0">
                                <a:latin typeface="Cambria Math" panose="02040503050406030204" pitchFamily="18" charset="0"/>
                              </a:rPr>
                            </m:ctrlPr>
                          </m:dPr>
                          <m:e>
                            <m:r>
                              <a:rPr lang="en-US" sz="2400" b="1" i="1" smtClean="0">
                                <a:latin typeface="Cambria Math" panose="02040503050406030204" pitchFamily="18" charset="0"/>
                              </a:rPr>
                              <m:t>𝝎</m:t>
                            </m:r>
                            <m:r>
                              <a:rPr lang="en-US" sz="2400" b="1" i="1" smtClean="0">
                                <a:latin typeface="Cambria Math" panose="02040503050406030204" pitchFamily="18" charset="0"/>
                              </a:rPr>
                              <m:t>𝒕</m:t>
                            </m:r>
                          </m:e>
                        </m:d>
                      </m:oMath>
                    </m:oMathPara>
                  </a14:m>
                  <a:endParaRPr lang="en-US" sz="2400" b="1" i="1" dirty="0">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m:t>
                        </m:r>
                        <m:r>
                          <a:rPr lang="en-US" sz="2400" b="1" i="1" smtClean="0">
                            <a:latin typeface="Cambria Math" panose="02040503050406030204" pitchFamily="18" charset="0"/>
                          </a:rPr>
                          <m:t>𝒂</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𝒙</m:t>
                        </m:r>
                        <m:r>
                          <a:rPr lang="en-US" sz="2400" b="1" i="1" smtClean="0">
                            <a:latin typeface="Cambria Math" panose="02040503050406030204" pitchFamily="18" charset="0"/>
                          </a:rPr>
                          <m:t> </m:t>
                        </m:r>
                      </m:oMath>
                    </m:oMathPara>
                  </a14:m>
                  <a:endParaRPr lang="en-US" sz="2400" dirty="0"/>
                </a:p>
              </p:txBody>
            </p:sp>
          </mc:Choice>
          <mc:Fallback xmlns="">
            <p:sp>
              <p:nvSpPr>
                <p:cNvPr id="118" name="TextBox 117"/>
                <p:cNvSpPr txBox="1">
                  <a:spLocks noRot="1" noChangeAspect="1" noMove="1" noResize="1" noEditPoints="1" noAdjustHandles="1" noChangeArrowheads="1" noChangeShapeType="1" noTextEdit="1"/>
                </p:cNvSpPr>
                <p:nvPr/>
              </p:nvSpPr>
              <p:spPr>
                <a:xfrm>
                  <a:off x="604874" y="3229789"/>
                  <a:ext cx="3353445" cy="1001556"/>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4" y="857420"/>
              <a:ext cx="3209395" cy="2325875"/>
              <a:chOff x="6713012" y="1772045"/>
              <a:chExt cx="4457097" cy="2990579"/>
            </a:xfrm>
          </p:grpSpPr>
          <p:grpSp>
            <p:nvGrpSpPr>
              <p:cNvPr id="120" name="Group 119"/>
              <p:cNvGrpSpPr/>
              <p:nvPr/>
            </p:nvGrpSpPr>
            <p:grpSpPr>
              <a:xfrm>
                <a:off x="6962934" y="1772045"/>
                <a:ext cx="4207175" cy="2990579"/>
                <a:chOff x="1901232" y="1746136"/>
                <a:chExt cx="4381296" cy="3182981"/>
              </a:xfrm>
            </p:grpSpPr>
            <p:grpSp>
              <p:nvGrpSpPr>
                <p:cNvPr id="125" name="Group 124"/>
                <p:cNvGrpSpPr/>
                <p:nvPr/>
              </p:nvGrpSpPr>
              <p:grpSpPr>
                <a:xfrm>
                  <a:off x="2324419" y="2149862"/>
                  <a:ext cx="3855647" cy="2779255"/>
                  <a:chOff x="2324419" y="2149862"/>
                  <a:chExt cx="3855647" cy="2779255"/>
                </a:xfrm>
              </p:grpSpPr>
              <p:pic>
                <p:nvPicPr>
                  <p:cNvPr id="128"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005326" y="228074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4"/>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390834" y="184461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390834" y="1844610"/>
                    <a:ext cx="499844" cy="369332"/>
                  </a:xfrm>
                  <a:prstGeom prst="rect">
                    <a:avLst/>
                  </a:prstGeom>
                  <a:blipFill>
                    <a:blip r:embed="rId15"/>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1878955" y="4182001"/>
                <a:ext cx="6363531" cy="2491516"/>
              </a:xfrm>
              <a:prstGeom prst="rect">
                <a:avLst/>
              </a:prstGeom>
              <a:solidFill>
                <a:schemeClr val="bg1">
                  <a:lumMod val="85000"/>
                </a:schemeClr>
              </a:solidFill>
              <a:ln>
                <a:solidFill>
                  <a:schemeClr val="tx1"/>
                </a:solidFill>
                <a:prstDash val="solid"/>
              </a:ln>
            </p:spPr>
            <p:txBody>
              <a:bodyPr wrap="square" rtlCol="0">
                <a:spAutoFit/>
              </a:bodyPr>
              <a:lstStyle/>
              <a:p>
                <a:pPr>
                  <a:lnSpc>
                    <a:spcPct val="150000"/>
                  </a:lnSpc>
                </a:pPr>
                <a:r>
                  <a:rPr lang="en-US" sz="2400" i="1" dirty="0"/>
                  <a:t>How do we find </a:t>
                </a:r>
                <a14:m>
                  <m:oMath xmlns:m="http://schemas.openxmlformats.org/officeDocument/2006/math">
                    <m:r>
                      <a:rPr lang="en-US" sz="2400" b="0" i="1" smtClean="0">
                        <a:latin typeface="Cambria Math" panose="02040503050406030204" pitchFamily="18" charset="0"/>
                      </a:rPr>
                      <m:t>𝜔</m:t>
                    </m:r>
                  </m:oMath>
                </a14:m>
                <a:r>
                  <a:rPr lang="en-US" sz="2400" i="1" dirty="0"/>
                  <a:t>?</a:t>
                </a:r>
              </a:p>
              <a:p>
                <a:pPr lvl="1"/>
                <a:r>
                  <a:rPr lang="en-US" sz="2400" dirty="0"/>
                  <a:t>[slide 17]		</a:t>
                </a:r>
                <a14:m>
                  <m:oMath xmlns:m="http://schemas.openxmlformats.org/officeDocument/2006/math">
                    <m:r>
                      <a:rPr lang="en-US" sz="2400" b="0" i="1" smtClean="0">
                        <a:latin typeface="Cambria Math" panose="02040503050406030204" pitchFamily="18" charset="0"/>
                      </a:rPr>
                      <m:t>𝑎</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𝑘</m:t>
                        </m:r>
                      </m:num>
                      <m:den>
                        <m:r>
                          <a:rPr lang="en-US" sz="2400" b="0" i="1" smtClean="0">
                            <a:latin typeface="Cambria Math" panose="02040503050406030204" pitchFamily="18" charset="0"/>
                          </a:rPr>
                          <m:t>𝑚</m:t>
                        </m:r>
                      </m:den>
                    </m:f>
                    <m:r>
                      <a:rPr lang="en-US" sz="2400" b="0" i="1" smtClean="0">
                        <a:latin typeface="Cambria Math" panose="02040503050406030204" pitchFamily="18" charset="0"/>
                      </a:rPr>
                      <m:t>𝑥</m:t>
                    </m:r>
                  </m:oMath>
                </a14:m>
                <a:r>
                  <a:rPr lang="en-US" sz="2400" dirty="0"/>
                  <a:t>	</a:t>
                </a:r>
              </a:p>
              <a:p>
                <a:pPr lvl="1">
                  <a:spcBef>
                    <a:spcPts val="1000"/>
                  </a:spcBef>
                </a:pPr>
                <a:r>
                  <a:rPr lang="en-US" sz="2400" dirty="0"/>
                  <a:t>SHO:		</a:t>
                </a:r>
                <a14:m>
                  <m:oMath xmlns:m="http://schemas.openxmlformats.org/officeDocument/2006/math">
                    <m:r>
                      <a:rPr lang="en-US" sz="2400" b="0" i="1" smtClean="0">
                        <a:latin typeface="Cambria Math" panose="02040503050406030204" pitchFamily="18" charset="0"/>
                      </a:rPr>
                      <m:t>𝑎</m:t>
                    </m:r>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𝑥</m:t>
                    </m:r>
                  </m:oMath>
                </a14:m>
                <a:endParaRPr lang="en-US" sz="2400" dirty="0"/>
              </a:p>
              <a:p>
                <a:pPr lvl="1">
                  <a:spcBef>
                    <a:spcPts val="600"/>
                  </a:spcBef>
                </a:pPr>
                <a:r>
                  <a:rPr lang="en-US" sz="2400" dirty="0"/>
                  <a:t>Comparing: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𝑘</m:t>
                        </m:r>
                      </m:num>
                      <m:den>
                        <m:r>
                          <a:rPr lang="en-US" sz="2400" b="0" i="1" smtClean="0">
                            <a:latin typeface="Cambria Math" panose="02040503050406030204" pitchFamily="18" charset="0"/>
                          </a:rPr>
                          <m:t>𝑚</m:t>
                        </m:r>
                      </m:den>
                    </m:f>
                    <m:r>
                      <a:rPr lang="en-US" sz="2400" b="0" i="1" smtClean="0">
                        <a:latin typeface="Cambria Math" panose="02040503050406030204" pitchFamily="18" charset="0"/>
                      </a:rPr>
                      <m:t>     ⇒    </m:t>
                    </m:r>
                    <m:r>
                      <a:rPr lang="en-US" sz="2400" b="1" i="1" smtClean="0">
                        <a:latin typeface="Cambria Math" panose="02040503050406030204" pitchFamily="18" charset="0"/>
                      </a:rPr>
                      <m:t>𝝎</m:t>
                    </m:r>
                    <m:r>
                      <a:rPr lang="en-US" sz="2400" b="1" i="1" smtClean="0">
                        <a:latin typeface="Cambria Math" panose="02040503050406030204" pitchFamily="18" charset="0"/>
                      </a:rPr>
                      <m:t>=</m:t>
                    </m:r>
                    <m:rad>
                      <m:radPr>
                        <m:degHide m:val="on"/>
                        <m:ctrlPr>
                          <a:rPr lang="en-US" sz="2400" b="1" i="1" smtClean="0">
                            <a:latin typeface="Cambria Math" panose="02040503050406030204" pitchFamily="18" charset="0"/>
                          </a:rPr>
                        </m:ctrlPr>
                      </m:radPr>
                      <m:deg/>
                      <m:e>
                        <m:f>
                          <m:fPr>
                            <m:ctrlPr>
                              <a:rPr lang="en-US" sz="2400" b="1" i="1">
                                <a:latin typeface="Cambria Math" panose="02040503050406030204" pitchFamily="18" charset="0"/>
                              </a:rPr>
                            </m:ctrlPr>
                          </m:fPr>
                          <m:num>
                            <m:r>
                              <a:rPr lang="en-US" sz="2400" b="1" i="1">
                                <a:latin typeface="Cambria Math" panose="02040503050406030204" pitchFamily="18" charset="0"/>
                              </a:rPr>
                              <m:t>𝒌</m:t>
                            </m:r>
                          </m:num>
                          <m:den>
                            <m:r>
                              <a:rPr lang="en-US" sz="2400" b="1" i="1">
                                <a:latin typeface="Cambria Math" panose="02040503050406030204" pitchFamily="18" charset="0"/>
                              </a:rPr>
                              <m:t>𝒎</m:t>
                            </m:r>
                          </m:den>
                        </m:f>
                      </m:e>
                    </m:rad>
                  </m:oMath>
                </a14:m>
                <a:endParaRPr lang="en-US" sz="2400" b="1"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878955" y="4182001"/>
                <a:ext cx="6363531" cy="2491516"/>
              </a:xfrm>
              <a:prstGeom prst="rect">
                <a:avLst/>
              </a:prstGeom>
              <a:blipFill>
                <a:blip r:embed="rId16"/>
                <a:stretch>
                  <a:fillRect l="-1338"/>
                </a:stretch>
              </a:blipFill>
              <a:ln>
                <a:solidFill>
                  <a:schemeClr val="tx1"/>
                </a:solidFill>
                <a:prstDash val="solid"/>
              </a:ln>
            </p:spPr>
            <p:txBody>
              <a:bodyPr/>
              <a:lstStyle/>
              <a:p>
                <a:r>
                  <a:rPr lang="en-US">
                    <a:noFill/>
                  </a:rPr>
                  <a:t> </a:t>
                </a:r>
              </a:p>
            </p:txBody>
          </p:sp>
        </mc:Fallback>
      </mc:AlternateContent>
      <p:grpSp>
        <p:nvGrpSpPr>
          <p:cNvPr id="25" name="Group 24"/>
          <p:cNvGrpSpPr/>
          <p:nvPr/>
        </p:nvGrpSpPr>
        <p:grpSpPr>
          <a:xfrm>
            <a:off x="492739" y="1024623"/>
            <a:ext cx="3401967" cy="2914419"/>
            <a:chOff x="492739" y="1024623"/>
            <a:chExt cx="3401967" cy="2914419"/>
          </a:xfrm>
        </p:grpSpPr>
        <p:grpSp>
          <p:nvGrpSpPr>
            <p:cNvPr id="23" name="Group 22"/>
            <p:cNvGrpSpPr/>
            <p:nvPr/>
          </p:nvGrpSpPr>
          <p:grpSpPr>
            <a:xfrm>
              <a:off x="492739" y="1121909"/>
              <a:ext cx="3401967" cy="2817133"/>
              <a:chOff x="424914" y="874321"/>
              <a:chExt cx="3401967" cy="2817133"/>
            </a:xfrm>
          </p:grpSpPr>
          <mc:AlternateContent xmlns:mc="http://schemas.openxmlformats.org/markup-compatibility/2006" xmlns:a14="http://schemas.microsoft.com/office/drawing/2010/main">
            <mc:Choice Requires="a14">
              <p:sp>
                <p:nvSpPr>
                  <p:cNvPr id="99" name="TextBox 98"/>
                  <p:cNvSpPr txBox="1"/>
                  <p:nvPr/>
                </p:nvSpPr>
                <p:spPr>
                  <a:xfrm>
                    <a:off x="608661" y="3229789"/>
                    <a:ext cx="29172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𝒄𝒐𝒔</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99" name="TextBox 98"/>
                  <p:cNvSpPr txBox="1">
                    <a:spLocks noRot="1" noChangeAspect="1" noMove="1" noResize="1" noEditPoints="1" noAdjustHandles="1" noChangeArrowheads="1" noChangeShapeType="1" noTextEdit="1"/>
                  </p:cNvSpPr>
                  <p:nvPr/>
                </p:nvSpPr>
                <p:spPr>
                  <a:xfrm>
                    <a:off x="608661" y="3229789"/>
                    <a:ext cx="2917238" cy="461665"/>
                  </a:xfrm>
                  <a:prstGeom prst="rect">
                    <a:avLst/>
                  </a:prstGeom>
                  <a:blipFill>
                    <a:blip r:embed="rId17"/>
                    <a:stretch>
                      <a:fillRect/>
                    </a:stretch>
                  </a:blipFill>
                  <a:ln>
                    <a:solidFill>
                      <a:schemeClr val="tx1"/>
                    </a:solidFill>
                    <a:prstDash val="dash"/>
                  </a:ln>
                </p:spPr>
                <p:txBody>
                  <a:bodyPr/>
                  <a:lstStyle/>
                  <a:p>
                    <a:r>
                      <a:rPr lang="en-US">
                        <a:noFill/>
                      </a:rPr>
                      <a:t> </a:t>
                    </a:r>
                  </a:p>
                </p:txBody>
              </p:sp>
            </mc:Fallback>
          </mc:AlternateContent>
          <p:grpSp>
            <p:nvGrpSpPr>
              <p:cNvPr id="86" name="Group 85"/>
              <p:cNvGrpSpPr/>
              <p:nvPr/>
            </p:nvGrpSpPr>
            <p:grpSpPr>
              <a:xfrm>
                <a:off x="424914" y="874321"/>
                <a:ext cx="3401967" cy="2127295"/>
                <a:chOff x="6713012" y="1793776"/>
                <a:chExt cx="4724534" cy="2735248"/>
              </a:xfrm>
            </p:grpSpPr>
            <p:grpSp>
              <p:nvGrpSpPr>
                <p:cNvPr id="88" name="Group 87"/>
                <p:cNvGrpSpPr/>
                <p:nvPr/>
              </p:nvGrpSpPr>
              <p:grpSpPr>
                <a:xfrm>
                  <a:off x="6845398" y="1793776"/>
                  <a:ext cx="4592148" cy="2735248"/>
                  <a:chOff x="1778831" y="1769265"/>
                  <a:chExt cx="4782202" cy="2911223"/>
                </a:xfrm>
              </p:grpSpPr>
              <p:grpSp>
                <p:nvGrpSpPr>
                  <p:cNvPr id="96" name="Group 95"/>
                  <p:cNvGrpSpPr/>
                  <p:nvPr/>
                </p:nvGrpSpPr>
                <p:grpSpPr>
                  <a:xfrm>
                    <a:off x="2321778" y="2149861"/>
                    <a:ext cx="4239255" cy="2530627"/>
                    <a:chOff x="2321778" y="2149861"/>
                    <a:chExt cx="4239255" cy="2530627"/>
                  </a:xfrm>
                </p:grpSpPr>
                <p:pic>
                  <p:nvPicPr>
                    <p:cNvPr id="102"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3" name="Straight Arrow Connector 10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0" name="TextBox 99"/>
                      <p:cNvSpPr txBox="1"/>
                      <p:nvPr/>
                    </p:nvSpPr>
                    <p:spPr>
                      <a:xfrm>
                        <a:off x="1778831" y="1769265"/>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00" name="TextBox 99"/>
                      <p:cNvSpPr txBox="1">
                        <a:spLocks noRot="1" noChangeAspect="1" noMove="1" noResize="1" noEditPoints="1" noAdjustHandles="1" noChangeArrowheads="1" noChangeShapeType="1" noTextEdit="1"/>
                      </p:cNvSpPr>
                      <p:nvPr/>
                    </p:nvSpPr>
                    <p:spPr>
                      <a:xfrm>
                        <a:off x="1778831" y="1769265"/>
                        <a:ext cx="520533" cy="363603"/>
                      </a:xfrm>
                      <a:prstGeom prst="rect">
                        <a:avLst/>
                      </a:prstGeom>
                      <a:blipFill>
                        <a:blip r:embed="rId18"/>
                        <a:stretch>
                          <a:fillRect b="-20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9"/>
                        <a:stretch>
                          <a:fillRect b="-27907"/>
                        </a:stretch>
                      </a:blipFill>
                    </p:spPr>
                    <p:txBody>
                      <a:bodyPr/>
                      <a:lstStyle/>
                      <a:p>
                        <a:r>
                          <a:rPr lang="en-US">
                            <a:noFill/>
                          </a:rPr>
                          <a:t> </a:t>
                        </a:r>
                      </a:p>
                    </p:txBody>
                  </p:sp>
                </mc:Fallback>
              </mc:AlternateContent>
            </p:grpSp>
            <p:cxnSp>
              <p:nvCxnSpPr>
                <p:cNvPr id="91" name="Straight Arrow Connector 90"/>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𝒙</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20"/>
                      <a:stretch>
                        <a:fillRect r="-745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21"/>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1" name="TextBox 130"/>
                <p:cNvSpPr txBox="1"/>
                <p:nvPr/>
              </p:nvSpPr>
              <p:spPr>
                <a:xfrm>
                  <a:off x="1113638" y="1024623"/>
                  <a:ext cx="8721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31" name="TextBox 130"/>
                <p:cNvSpPr txBox="1">
                  <a:spLocks noRot="1" noChangeAspect="1" noMove="1" noResize="1" noEditPoints="1" noAdjustHandles="1" noChangeArrowheads="1" noChangeShapeType="1" noTextEdit="1"/>
                </p:cNvSpPr>
                <p:nvPr/>
              </p:nvSpPr>
              <p:spPr>
                <a:xfrm>
                  <a:off x="1113638" y="1024623"/>
                  <a:ext cx="872143" cy="369332"/>
                </a:xfrm>
                <a:prstGeom prst="rect">
                  <a:avLst/>
                </a:prstGeom>
                <a:blipFill>
                  <a:blip r:embed="rId22"/>
                  <a:stretch>
                    <a:fillRect b="-11475"/>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1670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Spring Oscillation</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21</a:t>
            </a:fld>
            <a:endParaRPr lang="en-US"/>
          </a:p>
        </p:txBody>
      </p:sp>
      <p:grpSp>
        <p:nvGrpSpPr>
          <p:cNvPr id="104" name="Group 103"/>
          <p:cNvGrpSpPr/>
          <p:nvPr/>
        </p:nvGrpSpPr>
        <p:grpSpPr>
          <a:xfrm>
            <a:off x="4481197" y="1076859"/>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4"/>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7"/>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8"/>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9"/>
                    <a:stretch>
                      <a:fillRect b="-16667"/>
                    </a:stretch>
                  </a:blipFill>
                </p:spPr>
                <p:txBody>
                  <a:bodyPr/>
                  <a:lstStyle/>
                  <a:p>
                    <a:r>
                      <a:rPr lang="en-US">
                        <a:noFill/>
                      </a:rPr>
                      <a:t> </a:t>
                    </a:r>
                  </a:p>
                </p:txBody>
              </p:sp>
            </mc:Fallback>
          </mc:AlternateContent>
        </p:grpSp>
      </p:grpSp>
      <p:grpSp>
        <p:nvGrpSpPr>
          <p:cNvPr id="117" name="Group 116"/>
          <p:cNvGrpSpPr/>
          <p:nvPr/>
        </p:nvGrpSpPr>
        <p:grpSpPr>
          <a:xfrm>
            <a:off x="8276303" y="1027708"/>
            <a:ext cx="3533405" cy="3373925"/>
            <a:chOff x="424914" y="857420"/>
            <a:chExt cx="3533405" cy="3373925"/>
          </a:xfrm>
        </p:grpSpPr>
        <mc:AlternateContent xmlns:mc="http://schemas.openxmlformats.org/markup-compatibility/2006" xmlns:a14="http://schemas.microsoft.com/office/drawing/2010/main">
          <mc:Choice Requires="a14">
            <p:sp>
              <p:nvSpPr>
                <p:cNvPr id="118" name="TextBox 117"/>
                <p:cNvSpPr txBox="1"/>
                <p:nvPr/>
              </p:nvSpPr>
              <p:spPr>
                <a:xfrm>
                  <a:off x="604874" y="3229789"/>
                  <a:ext cx="3353445" cy="100155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𝒂</m:t>
                        </m:r>
                        <m:r>
                          <a:rPr lang="en-US" sz="2400" b="1" i="1">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a:latin typeface="Cambria Math" panose="02040503050406030204" pitchFamily="18" charset="0"/>
                              </a:rPr>
                              <m:t>𝝎</m:t>
                            </m:r>
                          </m:e>
                          <m:sup>
                            <m:r>
                              <a:rPr lang="en-US" sz="2400" b="1" i="1"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r>
                          <a:rPr lang="en-US" sz="2400" b="1" i="1" smtClean="0">
                            <a:latin typeface="Cambria Math" panose="02040503050406030204" pitchFamily="18" charset="0"/>
                          </a:rPr>
                          <m:t>𝒄𝒐𝒔</m:t>
                        </m:r>
                        <m:d>
                          <m:dPr>
                            <m:ctrlPr>
                              <a:rPr lang="en-US" sz="2400" b="1" i="1" smtClean="0">
                                <a:latin typeface="Cambria Math" panose="02040503050406030204" pitchFamily="18" charset="0"/>
                              </a:rPr>
                            </m:ctrlPr>
                          </m:dPr>
                          <m:e>
                            <m:r>
                              <a:rPr lang="en-US" sz="2400" b="1" i="1" smtClean="0">
                                <a:latin typeface="Cambria Math" panose="02040503050406030204" pitchFamily="18" charset="0"/>
                              </a:rPr>
                              <m:t>𝝎</m:t>
                            </m:r>
                            <m:r>
                              <a:rPr lang="en-US" sz="2400" b="1" i="1" smtClean="0">
                                <a:latin typeface="Cambria Math" panose="02040503050406030204" pitchFamily="18" charset="0"/>
                              </a:rPr>
                              <m:t>𝒕</m:t>
                            </m:r>
                          </m:e>
                        </m:d>
                      </m:oMath>
                    </m:oMathPara>
                  </a14:m>
                  <a:endParaRPr lang="en-US" sz="2400" b="1" i="1" dirty="0">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m:t>
                        </m:r>
                        <m:r>
                          <a:rPr lang="en-US" sz="2400" b="1" i="1" smtClean="0">
                            <a:latin typeface="Cambria Math" panose="02040503050406030204" pitchFamily="18" charset="0"/>
                          </a:rPr>
                          <m:t>𝒂</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𝒙</m:t>
                        </m:r>
                        <m:r>
                          <a:rPr lang="en-US" sz="2400" b="1" i="1" smtClean="0">
                            <a:latin typeface="Cambria Math" panose="02040503050406030204" pitchFamily="18" charset="0"/>
                          </a:rPr>
                          <m:t> </m:t>
                        </m:r>
                      </m:oMath>
                    </m:oMathPara>
                  </a14:m>
                  <a:endParaRPr lang="en-US" sz="2400" dirty="0"/>
                </a:p>
              </p:txBody>
            </p:sp>
          </mc:Choice>
          <mc:Fallback xmlns="">
            <p:sp>
              <p:nvSpPr>
                <p:cNvPr id="118" name="TextBox 117"/>
                <p:cNvSpPr txBox="1">
                  <a:spLocks noRot="1" noChangeAspect="1" noMove="1" noResize="1" noEditPoints="1" noAdjustHandles="1" noChangeArrowheads="1" noChangeShapeType="1" noTextEdit="1"/>
                </p:cNvSpPr>
                <p:nvPr/>
              </p:nvSpPr>
              <p:spPr>
                <a:xfrm>
                  <a:off x="604874" y="3229789"/>
                  <a:ext cx="3353445" cy="1001556"/>
                </a:xfrm>
                <a:prstGeom prst="rect">
                  <a:avLst/>
                </a:prstGeom>
                <a:blipFill>
                  <a:blip r:embed="rId10"/>
                  <a:stretch>
                    <a:fillRect/>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4" y="857420"/>
              <a:ext cx="3209395" cy="2325875"/>
              <a:chOff x="6713012" y="1772045"/>
              <a:chExt cx="4457097" cy="2990579"/>
            </a:xfrm>
          </p:grpSpPr>
          <p:grpSp>
            <p:nvGrpSpPr>
              <p:cNvPr id="120" name="Group 119"/>
              <p:cNvGrpSpPr/>
              <p:nvPr/>
            </p:nvGrpSpPr>
            <p:grpSpPr>
              <a:xfrm>
                <a:off x="6962934" y="1772045"/>
                <a:ext cx="4207175" cy="2990579"/>
                <a:chOff x="1901232" y="1746136"/>
                <a:chExt cx="4381296" cy="3182981"/>
              </a:xfrm>
            </p:grpSpPr>
            <p:grpSp>
              <p:nvGrpSpPr>
                <p:cNvPr id="125" name="Group 124"/>
                <p:cNvGrpSpPr/>
                <p:nvPr/>
              </p:nvGrpSpPr>
              <p:grpSpPr>
                <a:xfrm>
                  <a:off x="2324419" y="2149862"/>
                  <a:ext cx="3855647" cy="2779255"/>
                  <a:chOff x="2324419" y="2149862"/>
                  <a:chExt cx="3855647" cy="2779255"/>
                </a:xfrm>
              </p:grpSpPr>
              <p:pic>
                <p:nvPicPr>
                  <p:cNvPr id="128"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7"/>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005326" y="228074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2"/>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390834" y="184461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390834" y="1844610"/>
                    <a:ext cx="499844" cy="369332"/>
                  </a:xfrm>
                  <a:prstGeom prst="rect">
                    <a:avLst/>
                  </a:prstGeom>
                  <a:blipFill>
                    <a:blip r:embed="rId13"/>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307119" y="4133752"/>
                <a:ext cx="6248177" cy="2258632"/>
              </a:xfrm>
              <a:prstGeom prst="rect">
                <a:avLst/>
              </a:prstGeom>
              <a:solidFill>
                <a:schemeClr val="bg1">
                  <a:lumMod val="85000"/>
                </a:schemeClr>
              </a:solidFill>
              <a:ln>
                <a:solidFill>
                  <a:schemeClr val="tx1"/>
                </a:solidFill>
                <a:prstDash val="solid"/>
              </a:ln>
            </p:spPr>
            <p:txBody>
              <a:bodyPr wrap="square" rtlCol="0">
                <a:spAutoFit/>
              </a:bodyPr>
              <a:lstStyle/>
              <a:p>
                <a:pPr>
                  <a:spcAft>
                    <a:spcPts val="1200"/>
                  </a:spcAft>
                </a:pPr>
                <a:r>
                  <a:rPr lang="en-US" sz="2200" b="0" i="0" dirty="0">
                    <a:latin typeface="Cambria Math" panose="02040503050406030204" pitchFamily="18" charset="0"/>
                  </a:rPr>
                  <a:t>k </a:t>
                </a:r>
                <a14:m>
                  <m:oMath xmlns:m="http://schemas.openxmlformats.org/officeDocument/2006/math">
                    <m:r>
                      <a:rPr lang="en-US" sz="2200" b="0" i="1" dirty="0" smtClean="0">
                        <a:latin typeface="Cambria Math" panose="02040503050406030204" pitchFamily="18" charset="0"/>
                      </a:rPr>
                      <m:t>→</m:t>
                    </m:r>
                  </m:oMath>
                </a14:m>
                <a:r>
                  <a:rPr lang="en-US" sz="2200" b="0" i="0" dirty="0">
                    <a:latin typeface="Cambria Math" panose="02040503050406030204" pitchFamily="18" charset="0"/>
                  </a:rPr>
                  <a:t> spring constant</a:t>
                </a:r>
              </a:p>
              <a:p>
                <a:pPr>
                  <a:spcAft>
                    <a:spcPts val="1200"/>
                  </a:spcAft>
                </a:pPr>
                <a:r>
                  <a:rPr lang="en-US" sz="2200" dirty="0">
                    <a:latin typeface="Cambria Math" panose="02040503050406030204" pitchFamily="18" charset="0"/>
                  </a:rPr>
                  <a:t>Spring force:		</a:t>
                </a:r>
                <a14:m>
                  <m:oMath xmlns:m="http://schemas.openxmlformats.org/officeDocument/2006/math">
                    <m:r>
                      <m:rPr>
                        <m:sty m:val="p"/>
                      </m:rPr>
                      <a:rPr lang="en-US" sz="2200" b="0" i="0" smtClean="0">
                        <a:latin typeface="Cambria Math" panose="02040503050406030204" pitchFamily="18" charset="0"/>
                      </a:rPr>
                      <m:t>F</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k</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x</m:t>
                    </m:r>
                  </m:oMath>
                </a14:m>
                <a:r>
                  <a:rPr lang="en-US" sz="2200" b="0" i="0" dirty="0">
                    <a:latin typeface="Cambria Math" panose="02040503050406030204" pitchFamily="18" charset="0"/>
                  </a:rPr>
                  <a:t> </a:t>
                </a:r>
              </a:p>
              <a:p>
                <a:pPr>
                  <a:spcAft>
                    <a:spcPts val="1200"/>
                  </a:spcAft>
                </a:pPr>
                <a:r>
                  <a:rPr lang="en-US" sz="2200" dirty="0">
                    <a:latin typeface="Cambria Math" panose="02040503050406030204" pitchFamily="18" charset="0"/>
                  </a:rPr>
                  <a:t>Period and frequency:	T=1/f</a:t>
                </a:r>
                <a:endParaRPr lang="en-US" sz="2200" b="0" i="0" dirty="0">
                  <a:latin typeface="Cambria Math" panose="02040503050406030204" pitchFamily="18" charset="0"/>
                </a:endParaRPr>
              </a:p>
              <a:p>
                <a:pPr>
                  <a:spcAft>
                    <a:spcPts val="1200"/>
                  </a:spcAft>
                </a:pPr>
                <a:r>
                  <a:rPr lang="en-US" sz="2200" b="0" dirty="0"/>
                  <a:t>Angular velocity:	</a:t>
                </a:r>
                <a14:m>
                  <m:oMath xmlns:m="http://schemas.openxmlformats.org/officeDocument/2006/math">
                    <m:r>
                      <m:rPr>
                        <m:sty m:val="p"/>
                      </m:rPr>
                      <a:rPr lang="en-US" sz="2200" b="0" i="0" smtClean="0">
                        <a:latin typeface="Cambria Math" panose="02040503050406030204" pitchFamily="18" charset="0"/>
                      </a:rPr>
                      <m:t>ω</m:t>
                    </m:r>
                    <m:r>
                      <a:rPr lang="en-US" sz="2200" b="0" i="0" smtClean="0">
                        <a:latin typeface="Cambria Math" panose="02040503050406030204" pitchFamily="18" charset="0"/>
                      </a:rPr>
                      <m:t>=</m:t>
                    </m:r>
                    <m:rad>
                      <m:radPr>
                        <m:degHide m:val="on"/>
                        <m:ctrlPr>
                          <a:rPr lang="en-US" sz="2200" i="1" smtClean="0">
                            <a:latin typeface="Cambria Math" panose="02040503050406030204" pitchFamily="18" charset="0"/>
                          </a:rPr>
                        </m:ctrlPr>
                      </m:radPr>
                      <m:deg/>
                      <m:e>
                        <m:f>
                          <m:fPr>
                            <m:ctrlPr>
                              <a:rPr lang="en-US" sz="2200" i="1">
                                <a:latin typeface="Cambria Math" panose="02040503050406030204" pitchFamily="18" charset="0"/>
                              </a:rPr>
                            </m:ctrlPr>
                          </m:fPr>
                          <m:num>
                            <m:r>
                              <m:rPr>
                                <m:sty m:val="p"/>
                              </m:rPr>
                              <a:rPr lang="en-US" sz="2200" b="0" i="0">
                                <a:latin typeface="Cambria Math" panose="02040503050406030204" pitchFamily="18" charset="0"/>
                              </a:rPr>
                              <m:t>k</m:t>
                            </m:r>
                          </m:num>
                          <m:den>
                            <m:r>
                              <m:rPr>
                                <m:sty m:val="p"/>
                              </m:rPr>
                              <a:rPr lang="en-US" sz="2200" b="0" i="0">
                                <a:latin typeface="Cambria Math" panose="02040503050406030204" pitchFamily="18" charset="0"/>
                              </a:rPr>
                              <m:t>m</m:t>
                            </m:r>
                          </m:den>
                        </m:f>
                      </m:e>
                    </m:rad>
                    <m:r>
                      <a:rPr lang="en-US" sz="2200" b="0" i="0" smtClean="0">
                        <a:latin typeface="Cambria Math" panose="02040503050406030204" pitchFamily="18" charset="0"/>
                      </a:rPr>
                      <m:t>    ,   </m:t>
                    </m:r>
                    <m:r>
                      <m:rPr>
                        <m:sty m:val="p"/>
                      </m:rPr>
                      <a:rPr lang="en-US" sz="2200" b="0" i="0" smtClean="0">
                        <a:latin typeface="Cambria Math" panose="02040503050406030204" pitchFamily="18" charset="0"/>
                      </a:rPr>
                      <m:t>ω</m:t>
                    </m:r>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2</m:t>
                        </m:r>
                        <m:r>
                          <m:rPr>
                            <m:sty m:val="p"/>
                          </m:rPr>
                          <a:rPr lang="en-US" sz="2200" b="0" i="0" smtClean="0">
                            <a:latin typeface="Cambria Math" panose="02040503050406030204" pitchFamily="18" charset="0"/>
                          </a:rPr>
                          <m:t>π</m:t>
                        </m:r>
                      </m:num>
                      <m:den>
                        <m:r>
                          <m:rPr>
                            <m:sty m:val="p"/>
                          </m:rPr>
                          <a:rPr lang="en-US" sz="2200" b="0" i="0" smtClean="0">
                            <a:latin typeface="Cambria Math" panose="02040503050406030204" pitchFamily="18" charset="0"/>
                          </a:rPr>
                          <m:t>T</m:t>
                        </m:r>
                      </m:den>
                    </m:f>
                    <m:r>
                      <a:rPr lang="en-US" sz="2200" b="0" i="0" smtClean="0">
                        <a:latin typeface="Cambria Math" panose="02040503050406030204" pitchFamily="18" charset="0"/>
                      </a:rPr>
                      <m:t>=2</m:t>
                    </m:r>
                    <m:r>
                      <m:rPr>
                        <m:sty m:val="p"/>
                      </m:rPr>
                      <a:rPr lang="en-US" sz="2200" b="0" i="0" smtClean="0">
                        <a:latin typeface="Cambria Math" panose="02040503050406030204" pitchFamily="18" charset="0"/>
                      </a:rPr>
                      <m:t>πf</m:t>
                    </m:r>
                  </m:oMath>
                </a14:m>
                <a:endParaRPr lang="en-US" sz="22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307119" y="4133752"/>
                <a:ext cx="6248177" cy="2258632"/>
              </a:xfrm>
              <a:prstGeom prst="rect">
                <a:avLst/>
              </a:prstGeom>
              <a:blipFill>
                <a:blip r:embed="rId14"/>
                <a:stretch>
                  <a:fillRect l="-1168" t="-1609"/>
                </a:stretch>
              </a:blipFill>
              <a:ln>
                <a:solidFill>
                  <a:schemeClr val="tx1"/>
                </a:solidFill>
                <a:prstDash val="solid"/>
              </a:ln>
            </p:spPr>
            <p:txBody>
              <a:bodyPr/>
              <a:lstStyle/>
              <a:p>
                <a:r>
                  <a:rPr lang="en-US">
                    <a:noFill/>
                  </a:rPr>
                  <a:t> </a:t>
                </a:r>
              </a:p>
            </p:txBody>
          </p:sp>
        </mc:Fallback>
      </mc:AlternateContent>
      <p:grpSp>
        <p:nvGrpSpPr>
          <p:cNvPr id="25" name="Group 24"/>
          <p:cNvGrpSpPr/>
          <p:nvPr/>
        </p:nvGrpSpPr>
        <p:grpSpPr>
          <a:xfrm>
            <a:off x="703372" y="986215"/>
            <a:ext cx="3401967" cy="2928557"/>
            <a:chOff x="492739" y="1010485"/>
            <a:chExt cx="3401967" cy="2928557"/>
          </a:xfrm>
        </p:grpSpPr>
        <p:grpSp>
          <p:nvGrpSpPr>
            <p:cNvPr id="23" name="Group 22"/>
            <p:cNvGrpSpPr/>
            <p:nvPr/>
          </p:nvGrpSpPr>
          <p:grpSpPr>
            <a:xfrm>
              <a:off x="492739" y="1121909"/>
              <a:ext cx="3401967" cy="2817133"/>
              <a:chOff x="424914" y="874321"/>
              <a:chExt cx="3401967" cy="2817133"/>
            </a:xfrm>
          </p:grpSpPr>
          <mc:AlternateContent xmlns:mc="http://schemas.openxmlformats.org/markup-compatibility/2006" xmlns:a14="http://schemas.microsoft.com/office/drawing/2010/main">
            <mc:Choice Requires="a14">
              <p:sp>
                <p:nvSpPr>
                  <p:cNvPr id="99" name="TextBox 98"/>
                  <p:cNvSpPr txBox="1"/>
                  <p:nvPr/>
                </p:nvSpPr>
                <p:spPr>
                  <a:xfrm>
                    <a:off x="608661" y="3229789"/>
                    <a:ext cx="29172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𝒄𝒐𝒔</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99" name="TextBox 98"/>
                  <p:cNvSpPr txBox="1">
                    <a:spLocks noRot="1" noChangeAspect="1" noMove="1" noResize="1" noEditPoints="1" noAdjustHandles="1" noChangeArrowheads="1" noChangeShapeType="1" noTextEdit="1"/>
                  </p:cNvSpPr>
                  <p:nvPr/>
                </p:nvSpPr>
                <p:spPr>
                  <a:xfrm>
                    <a:off x="608661" y="3229789"/>
                    <a:ext cx="2917238" cy="461665"/>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nvGrpSpPr>
              <p:cNvPr id="86" name="Group 85"/>
              <p:cNvGrpSpPr/>
              <p:nvPr/>
            </p:nvGrpSpPr>
            <p:grpSpPr>
              <a:xfrm>
                <a:off x="424914" y="874321"/>
                <a:ext cx="3401967" cy="2127295"/>
                <a:chOff x="6713012" y="1793776"/>
                <a:chExt cx="4724534" cy="2735248"/>
              </a:xfrm>
            </p:grpSpPr>
            <p:grpSp>
              <p:nvGrpSpPr>
                <p:cNvPr id="88" name="Group 87"/>
                <p:cNvGrpSpPr/>
                <p:nvPr/>
              </p:nvGrpSpPr>
              <p:grpSpPr>
                <a:xfrm>
                  <a:off x="6845398" y="1793776"/>
                  <a:ext cx="4592148" cy="2735248"/>
                  <a:chOff x="1778831" y="1769265"/>
                  <a:chExt cx="4782202" cy="2911223"/>
                </a:xfrm>
              </p:grpSpPr>
              <p:grpSp>
                <p:nvGrpSpPr>
                  <p:cNvPr id="96" name="Group 95"/>
                  <p:cNvGrpSpPr/>
                  <p:nvPr/>
                </p:nvGrpSpPr>
                <p:grpSpPr>
                  <a:xfrm>
                    <a:off x="2321778" y="2149861"/>
                    <a:ext cx="4239255" cy="2530627"/>
                    <a:chOff x="2321778" y="2149861"/>
                    <a:chExt cx="4239255" cy="2530627"/>
                  </a:xfrm>
                </p:grpSpPr>
                <p:pic>
                  <p:nvPicPr>
                    <p:cNvPr id="102"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3" name="Straight Arrow Connector 10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0" name="TextBox 99"/>
                      <p:cNvSpPr txBox="1"/>
                      <p:nvPr/>
                    </p:nvSpPr>
                    <p:spPr>
                      <a:xfrm>
                        <a:off x="1778831" y="1769265"/>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00" name="TextBox 99"/>
                      <p:cNvSpPr txBox="1">
                        <a:spLocks noRot="1" noChangeAspect="1" noMove="1" noResize="1" noEditPoints="1" noAdjustHandles="1" noChangeArrowheads="1" noChangeShapeType="1" noTextEdit="1"/>
                      </p:cNvSpPr>
                      <p:nvPr/>
                    </p:nvSpPr>
                    <p:spPr>
                      <a:xfrm>
                        <a:off x="1778831" y="1769265"/>
                        <a:ext cx="520533" cy="363603"/>
                      </a:xfrm>
                      <a:prstGeom prst="rect">
                        <a:avLst/>
                      </a:prstGeom>
                      <a:blipFill>
                        <a:blip r:embed="rId16"/>
                        <a:stretch>
                          <a:fillRect b="-20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7"/>
                        <a:stretch>
                          <a:fillRect b="-27907"/>
                        </a:stretch>
                      </a:blipFill>
                    </p:spPr>
                    <p:txBody>
                      <a:bodyPr/>
                      <a:lstStyle/>
                      <a:p>
                        <a:r>
                          <a:rPr lang="en-US">
                            <a:noFill/>
                          </a:rPr>
                          <a:t> </a:t>
                        </a:r>
                      </a:p>
                    </p:txBody>
                  </p:sp>
                </mc:Fallback>
              </mc:AlternateContent>
            </p:grpSp>
            <p:cxnSp>
              <p:nvCxnSpPr>
                <p:cNvPr id="91" name="Straight Arrow Connector 90"/>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𝒙</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18"/>
                      <a:stretch>
                        <a:fillRect r="-745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19"/>
                      <a:stretch>
                        <a:fillRect b="-19149"/>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1" name="TextBox 130"/>
                <p:cNvSpPr txBox="1"/>
                <p:nvPr/>
              </p:nvSpPr>
              <p:spPr>
                <a:xfrm>
                  <a:off x="1148188" y="1010485"/>
                  <a:ext cx="8721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31" name="TextBox 130"/>
                <p:cNvSpPr txBox="1">
                  <a:spLocks noRot="1" noChangeAspect="1" noMove="1" noResize="1" noEditPoints="1" noAdjustHandles="1" noChangeArrowheads="1" noChangeShapeType="1" noTextEdit="1"/>
                </p:cNvSpPr>
                <p:nvPr/>
              </p:nvSpPr>
              <p:spPr>
                <a:xfrm>
                  <a:off x="1148188" y="1010485"/>
                  <a:ext cx="872143" cy="369332"/>
                </a:xfrm>
                <a:prstGeom prst="rect">
                  <a:avLst/>
                </a:prstGeom>
                <a:blipFill>
                  <a:blip r:embed="rId20"/>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7" name="TextBox 46"/>
              <p:cNvSpPr txBox="1"/>
              <p:nvPr/>
            </p:nvSpPr>
            <p:spPr>
              <a:xfrm>
                <a:off x="6750365" y="4522751"/>
                <a:ext cx="2261416" cy="1785104"/>
              </a:xfrm>
              <a:prstGeom prst="rect">
                <a:avLst/>
              </a:prstGeom>
              <a:noFill/>
              <a:ln>
                <a:solidFill>
                  <a:schemeClr val="tx1"/>
                </a:solidFill>
              </a:ln>
            </p:spPr>
            <p:txBody>
              <a:bodyPr wrap="square" rtlCol="0">
                <a:spAutoFit/>
              </a:bodyPr>
              <a:lstStyle/>
              <a:p>
                <a:pPr algn="ctr">
                  <a:spcAft>
                    <a:spcPts val="600"/>
                  </a:spcAft>
                </a:pPr>
                <a:r>
                  <a:rPr lang="en-US" sz="2100" dirty="0"/>
                  <a:t> </a:t>
                </a:r>
                <a14:m>
                  <m:oMath xmlns:m="http://schemas.openxmlformats.org/officeDocument/2006/math">
                    <m:r>
                      <a:rPr lang="en-US" sz="2100" i="1">
                        <a:latin typeface="Cambria Math" panose="02040503050406030204" pitchFamily="18" charset="0"/>
                      </a:rPr>
                      <m:t>𝜙</m:t>
                    </m:r>
                    <m:r>
                      <a:rPr lang="en-US" sz="2100" i="1">
                        <a:latin typeface="Cambria Math" panose="02040503050406030204" pitchFamily="18" charset="0"/>
                      </a:rPr>
                      <m:t>=0</m:t>
                    </m:r>
                  </m:oMath>
                </a14:m>
                <a:r>
                  <a:rPr lang="en-US" sz="2100" b="0" i="0" dirty="0"/>
                  <a:t> if oscillator is initially located at </a:t>
                </a:r>
                <a14:m>
                  <m:oMath xmlns:m="http://schemas.openxmlformats.org/officeDocument/2006/math">
                    <m:r>
                      <m:rPr>
                        <m:sty m:val="p"/>
                      </m:rPr>
                      <a:rPr lang="en-US" sz="2100" b="0" i="0" dirty="0" smtClean="0">
                        <a:latin typeface="Cambria Math" panose="02040503050406030204" pitchFamily="18" charset="0"/>
                      </a:rPr>
                      <m:t>x</m:t>
                    </m:r>
                    <m:r>
                      <a:rPr lang="en-US" sz="2100" b="0" i="0" dirty="0" smtClean="0">
                        <a:latin typeface="Cambria Math" panose="02040503050406030204" pitchFamily="18" charset="0"/>
                      </a:rPr>
                      <m:t>=</m:t>
                    </m:r>
                    <m:sSub>
                      <m:sSubPr>
                        <m:ctrlPr>
                          <a:rPr lang="en-US" sz="2100" b="0" i="1" dirty="0" smtClean="0">
                            <a:latin typeface="Cambria Math" panose="02040503050406030204" pitchFamily="18" charset="0"/>
                          </a:rPr>
                        </m:ctrlPr>
                      </m:sSubPr>
                      <m:e>
                        <m:r>
                          <m:rPr>
                            <m:sty m:val="p"/>
                          </m:rPr>
                          <a:rPr lang="en-US" sz="2100" b="0" i="0" dirty="0" smtClean="0">
                            <a:latin typeface="Cambria Math" panose="02040503050406030204" pitchFamily="18" charset="0"/>
                          </a:rPr>
                          <m:t>x</m:t>
                        </m:r>
                      </m:e>
                      <m:sub>
                        <m:r>
                          <m:rPr>
                            <m:sty m:val="p"/>
                          </m:rPr>
                          <a:rPr lang="en-US" sz="2100" b="0" i="0" dirty="0" smtClean="0">
                            <a:latin typeface="Cambria Math" panose="02040503050406030204" pitchFamily="18" charset="0"/>
                          </a:rPr>
                          <m:t>max</m:t>
                        </m:r>
                      </m:sub>
                    </m:sSub>
                  </m:oMath>
                </a14:m>
                <a:r>
                  <a:rPr lang="en-US" sz="2100" dirty="0"/>
                  <a:t>,</a:t>
                </a:r>
              </a:p>
              <a:p>
                <a:pPr algn="ctr"/>
                <a:r>
                  <a:rPr lang="en-US" sz="2100" dirty="0"/>
                  <a:t>i.e. when x(0)=</a:t>
                </a:r>
                <a14:m>
                  <m:oMath xmlns:m="http://schemas.openxmlformats.org/officeDocument/2006/math">
                    <m:sSub>
                      <m:sSubPr>
                        <m:ctrlPr>
                          <a:rPr lang="en-US" sz="2100" i="1" dirty="0">
                            <a:latin typeface="Cambria Math" panose="02040503050406030204" pitchFamily="18" charset="0"/>
                          </a:rPr>
                        </m:ctrlPr>
                      </m:sSubPr>
                      <m:e>
                        <m:r>
                          <m:rPr>
                            <m:sty m:val="p"/>
                          </m:rPr>
                          <a:rPr lang="en-US" sz="2100" dirty="0">
                            <a:latin typeface="Cambria Math" panose="02040503050406030204" pitchFamily="18" charset="0"/>
                          </a:rPr>
                          <m:t>x</m:t>
                        </m:r>
                      </m:e>
                      <m:sub>
                        <m:r>
                          <m:rPr>
                            <m:sty m:val="p"/>
                          </m:rPr>
                          <a:rPr lang="en-US" sz="2100" dirty="0">
                            <a:latin typeface="Cambria Math" panose="02040503050406030204" pitchFamily="18" charset="0"/>
                          </a:rPr>
                          <m:t>max</m:t>
                        </m:r>
                      </m:sub>
                    </m:sSub>
                  </m:oMath>
                </a14:m>
                <a:endParaRPr lang="en-US" sz="2100" dirty="0"/>
              </a:p>
            </p:txBody>
          </p:sp>
        </mc:Choice>
        <mc:Fallback xmlns="">
          <p:sp>
            <p:nvSpPr>
              <p:cNvPr id="47" name="TextBox 46"/>
              <p:cNvSpPr txBox="1">
                <a:spLocks noRot="1" noChangeAspect="1" noMove="1" noResize="1" noEditPoints="1" noAdjustHandles="1" noChangeArrowheads="1" noChangeShapeType="1" noTextEdit="1"/>
              </p:cNvSpPr>
              <p:nvPr/>
            </p:nvSpPr>
            <p:spPr>
              <a:xfrm>
                <a:off x="6750365" y="4522751"/>
                <a:ext cx="2261416" cy="1785104"/>
              </a:xfrm>
              <a:prstGeom prst="rect">
                <a:avLst/>
              </a:prstGeom>
              <a:blipFill>
                <a:blip r:embed="rId21"/>
                <a:stretch>
                  <a:fillRect t="-1695" r="-3485" b="-5424"/>
                </a:stretch>
              </a:blipFill>
              <a:ln>
                <a:solidFill>
                  <a:schemeClr val="tx1"/>
                </a:solidFill>
              </a:ln>
            </p:spPr>
            <p:txBody>
              <a:bodyPr/>
              <a:lstStyle/>
              <a:p>
                <a:r>
                  <a:rPr lang="en-US">
                    <a:noFill/>
                  </a:rPr>
                  <a:t> </a:t>
                </a:r>
              </a:p>
            </p:txBody>
          </p:sp>
        </mc:Fallback>
      </mc:AlternateContent>
      <p:sp>
        <p:nvSpPr>
          <p:cNvPr id="48" name="Content Placeholder 2"/>
          <p:cNvSpPr>
            <a:spLocks noGrp="1"/>
          </p:cNvSpPr>
          <p:nvPr>
            <p:ph idx="1"/>
          </p:nvPr>
        </p:nvSpPr>
        <p:spPr>
          <a:xfrm>
            <a:off x="9206851" y="4778159"/>
            <a:ext cx="2744516" cy="1529696"/>
          </a:xfrm>
          <a:ln>
            <a:solidFill>
              <a:schemeClr val="tx1"/>
            </a:solidFill>
            <a:prstDash val="lgDash"/>
          </a:ln>
        </p:spPr>
        <p:txBody>
          <a:bodyPr>
            <a:normAutofit lnSpcReduction="10000"/>
          </a:bodyPr>
          <a:lstStyle/>
          <a:p>
            <a:r>
              <a:rPr lang="en-US" sz="2000" dirty="0" err="1"/>
              <a:t>PhET</a:t>
            </a:r>
            <a:r>
              <a:rPr lang="en-US" sz="2000" dirty="0"/>
              <a:t> Simulation: Masses and Springs</a:t>
            </a:r>
          </a:p>
          <a:p>
            <a:r>
              <a:rPr lang="en-US" sz="2000" dirty="0">
                <a:hlinkClick r:id="rId22"/>
              </a:rPr>
              <a:t>https://phet.colorado.edu/en/simulation/legacy/mass-spring-lab</a:t>
            </a:r>
            <a:r>
              <a:rPr lang="en-US" sz="2000" dirty="0"/>
              <a:t> </a:t>
            </a:r>
          </a:p>
        </p:txBody>
      </p:sp>
    </p:spTree>
    <p:extLst>
      <p:ext uri="{BB962C8B-B14F-4D97-AF65-F5344CB8AC3E}">
        <p14:creationId xmlns:p14="http://schemas.microsoft.com/office/powerpoint/2010/main" val="3814071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Maximum v and a</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1217442" y="6448373"/>
            <a:ext cx="573505" cy="317166"/>
          </a:xfrm>
        </p:spPr>
        <p:txBody>
          <a:bodyPr/>
          <a:lstStyle/>
          <a:p>
            <a:fld id="{870BF99F-B08F-4F3B-8557-B37C3B949DA5}" type="slidenum">
              <a:rPr lang="en-US" smtClean="0"/>
              <a:t>22</a:t>
            </a:fld>
            <a:endParaRPr lang="en-US" dirty="0"/>
          </a:p>
        </p:txBody>
      </p:sp>
      <p:grpSp>
        <p:nvGrpSpPr>
          <p:cNvPr id="104" name="Group 103"/>
          <p:cNvGrpSpPr/>
          <p:nvPr/>
        </p:nvGrpSpPr>
        <p:grpSpPr>
          <a:xfrm>
            <a:off x="1064227" y="833329"/>
            <a:ext cx="10726720" cy="3310330"/>
            <a:chOff x="424914" y="663041"/>
            <a:chExt cx="10029572" cy="3310330"/>
          </a:xfrm>
        </p:grpSpPr>
        <mc:AlternateContent xmlns:mc="http://schemas.openxmlformats.org/markup-compatibility/2006" xmlns:a14="http://schemas.microsoft.com/office/drawing/2010/main">
          <mc:Choice Requires="a14">
            <p:sp>
              <p:nvSpPr>
                <p:cNvPr id="105" name="TextBox 104"/>
                <p:cNvSpPr txBox="1"/>
                <p:nvPr/>
              </p:nvSpPr>
              <p:spPr>
                <a:xfrm>
                  <a:off x="3896359" y="663041"/>
                  <a:ext cx="6558127" cy="3310330"/>
                </a:xfrm>
                <a:prstGeom prst="rect">
                  <a:avLst/>
                </a:prstGeom>
                <a:noFill/>
                <a:ln>
                  <a:solidFill>
                    <a:schemeClr val="tx1"/>
                  </a:solidFill>
                  <a:prstDash val="dash"/>
                </a:ln>
              </p:spPr>
              <p:txBody>
                <a:bodyPr wrap="square" rtlCol="0">
                  <a:spAutoFit/>
                </a:bodyPr>
                <a:lstStyle/>
                <a:p>
                  <a:pPr algn="ctr">
                    <a:spcAft>
                      <a:spcPts val="600"/>
                    </a:spcAft>
                  </a:pPr>
                  <a14:m>
                    <m:oMathPara xmlns:m="http://schemas.openxmlformats.org/officeDocument/2006/math">
                      <m:oMathParaPr>
                        <m:jc m:val="center"/>
                      </m:oMathParaPr>
                      <m:oMath xmlns:m="http://schemas.openxmlformats.org/officeDocument/2006/math">
                        <m:r>
                          <a:rPr lang="en-US" sz="2400" b="1" i="0" smtClean="0">
                            <a:latin typeface="Cambria Math" panose="02040503050406030204" pitchFamily="18" charset="0"/>
                          </a:rPr>
                          <m:t>𝐯</m:t>
                        </m:r>
                        <m:r>
                          <a:rPr lang="en-US" sz="2400" b="1" i="0">
                            <a:latin typeface="Cambria Math" panose="02040503050406030204" pitchFamily="18" charset="0"/>
                          </a:rPr>
                          <m:t>=−</m:t>
                        </m:r>
                        <m:r>
                          <a:rPr lang="en-US" sz="2400" b="1" i="0">
                            <a:latin typeface="Cambria Math" panose="02040503050406030204" pitchFamily="18" charset="0"/>
                          </a:rPr>
                          <m:t>𝛚</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𝐦𝐚𝐱</m:t>
                            </m:r>
                          </m:sub>
                        </m:sSub>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m:oMathPara>
                  </a14:m>
                  <a:endParaRPr lang="en-US" sz="2400" dirty="0"/>
                </a:p>
                <a:p>
                  <a:r>
                    <a:rPr lang="en-US" sz="2200" dirty="0"/>
                    <a:t>The </a:t>
                  </a:r>
                  <a14:m>
                    <m:oMath xmlns:m="http://schemas.openxmlformats.org/officeDocument/2006/math">
                      <m:func>
                        <m:funcPr>
                          <m:ctrlPr>
                            <a:rPr lang="en-US" sz="2200" i="1">
                              <a:latin typeface="Cambria Math" panose="02040503050406030204" pitchFamily="18" charset="0"/>
                            </a:rPr>
                          </m:ctrlPr>
                        </m:funcPr>
                        <m:fName>
                          <m:r>
                            <m:rPr>
                              <m:sty m:val="p"/>
                            </m:rPr>
                            <a:rPr lang="en-US" sz="2200" b="0" i="0">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b="0" i="0">
                                  <a:latin typeface="Cambria Math" panose="02040503050406030204" pitchFamily="18" charset="0"/>
                                </a:rPr>
                                <m:t>ωt</m:t>
                              </m:r>
                            </m:e>
                          </m:d>
                        </m:e>
                      </m:func>
                    </m:oMath>
                  </a14:m>
                  <a:r>
                    <a:rPr lang="en-US" sz="2200" dirty="0"/>
                    <a:t> determines the variation of v(t) with t.</a:t>
                  </a:r>
                </a:p>
                <a:p>
                  <a:pPr>
                    <a:spcAft>
                      <a:spcPts val="600"/>
                    </a:spcAft>
                  </a:pPr>
                  <a:r>
                    <a:rPr lang="en-US" sz="2200" dirty="0"/>
                    <a:t>When </a:t>
                  </a:r>
                  <a14:m>
                    <m:oMath xmlns:m="http://schemas.openxmlformats.org/officeDocument/2006/math">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a:latin typeface="Cambria Math" panose="02040503050406030204" pitchFamily="18" charset="0"/>
                                </a:rPr>
                                <m:t>ωt</m:t>
                              </m:r>
                            </m:e>
                          </m:d>
                        </m:e>
                      </m:func>
                    </m:oMath>
                  </a14:m>
                  <a:r>
                    <a:rPr lang="en-US" sz="2200" dirty="0"/>
                    <a:t> is maximum, v(t) is also maximum.</a:t>
                  </a:r>
                </a:p>
                <a:p>
                  <a:pPr>
                    <a:spcAft>
                      <a:spcPts val="600"/>
                    </a:spcAft>
                  </a:pPr>
                  <a:r>
                    <a:rPr lang="en-US" sz="2200" dirty="0"/>
                    <a:t>Max. value of sine function = 1</a:t>
                  </a:r>
                </a:p>
                <a:p>
                  <a:pPr>
                    <a:spcAft>
                      <a:spcPts val="600"/>
                    </a:spcAft>
                  </a:pPr>
                  <a:r>
                    <a:rPr lang="en-US" sz="2200" dirty="0"/>
                    <a:t>Therefore: 	</a:t>
                  </a:r>
                  <a14:m>
                    <m:oMath xmlns:m="http://schemas.openxmlformats.org/officeDocument/2006/math">
                      <m:sSub>
                        <m:sSubPr>
                          <m:ctrlPr>
                            <a:rPr lang="en-US" sz="2200" b="1" i="1" smtClean="0">
                              <a:latin typeface="Cambria Math" panose="02040503050406030204" pitchFamily="18" charset="0"/>
                            </a:rPr>
                          </m:ctrlPr>
                        </m:sSubPr>
                        <m:e>
                          <m:r>
                            <a:rPr lang="en-US" sz="2200" b="1" i="0" smtClean="0">
                              <a:latin typeface="Cambria Math" panose="02040503050406030204" pitchFamily="18" charset="0"/>
                            </a:rPr>
                            <m:t>𝐯</m:t>
                          </m:r>
                        </m:e>
                        <m:sub>
                          <m:r>
                            <a:rPr lang="en-US" sz="2200" b="1" i="0" smtClean="0">
                              <a:latin typeface="Cambria Math" panose="02040503050406030204" pitchFamily="18" charset="0"/>
                            </a:rPr>
                            <m:t>𝐦𝐚𝐱</m:t>
                          </m:r>
                        </m:sub>
                      </m:sSub>
                      <m:r>
                        <a:rPr lang="en-US" sz="2200" b="1" i="0" smtClean="0">
                          <a:latin typeface="Cambria Math" panose="02040503050406030204" pitchFamily="18" charset="0"/>
                        </a:rPr>
                        <m:t>=</m:t>
                      </m:r>
                      <m:r>
                        <a:rPr lang="en-US" sz="2200" b="1" i="0" smtClean="0">
                          <a:latin typeface="Cambria Math" panose="02040503050406030204" pitchFamily="18" charset="0"/>
                        </a:rPr>
                        <m:t>𝛚</m:t>
                      </m:r>
                      <m:sSub>
                        <m:sSubPr>
                          <m:ctrlPr>
                            <a:rPr lang="en-US" sz="2200" b="1" i="1" smtClean="0">
                              <a:latin typeface="Cambria Math" panose="02040503050406030204" pitchFamily="18" charset="0"/>
                            </a:rPr>
                          </m:ctrlPr>
                        </m:sSubPr>
                        <m:e>
                          <m:r>
                            <a:rPr lang="en-US" sz="2200" b="1" i="0" smtClean="0">
                              <a:latin typeface="Cambria Math" panose="02040503050406030204" pitchFamily="18" charset="0"/>
                            </a:rPr>
                            <m:t>𝐱</m:t>
                          </m:r>
                        </m:e>
                        <m:sub>
                          <m:r>
                            <a:rPr lang="en-US" sz="2200" b="1" i="0" smtClean="0">
                              <a:latin typeface="Cambria Math" panose="02040503050406030204" pitchFamily="18" charset="0"/>
                            </a:rPr>
                            <m:t>𝐦𝐚𝐱</m:t>
                          </m:r>
                        </m:sub>
                      </m:sSub>
                    </m:oMath>
                  </a14:m>
                  <a:endParaRPr lang="en-US" sz="2200" b="1" dirty="0"/>
                </a:p>
                <a:p>
                  <a:r>
                    <a:rPr lang="en-US" sz="2200" dirty="0"/>
                    <a:t>Value of </a:t>
                  </a:r>
                  <a14:m>
                    <m:oMath xmlns:m="http://schemas.openxmlformats.org/officeDocument/2006/math">
                      <m:r>
                        <m:rPr>
                          <m:sty m:val="p"/>
                        </m:rPr>
                        <a:rPr lang="en-US" sz="2200" i="0" dirty="0" smtClean="0">
                          <a:latin typeface="Cambria Math" panose="02040503050406030204" pitchFamily="18" charset="0"/>
                        </a:rPr>
                        <m:t>t</m:t>
                      </m:r>
                    </m:oMath>
                  </a14:m>
                  <a:r>
                    <a:rPr lang="en-US" sz="2200" dirty="0"/>
                    <a:t> when </a:t>
                  </a:r>
                  <a14:m>
                    <m:oMath xmlns:m="http://schemas.openxmlformats.org/officeDocument/2006/math">
                      <m:r>
                        <m:rPr>
                          <m:sty m:val="p"/>
                        </m:rPr>
                        <a:rPr lang="en-US" sz="2200" i="0" dirty="0" smtClean="0">
                          <a:latin typeface="Cambria Math" panose="02040503050406030204" pitchFamily="18" charset="0"/>
                        </a:rPr>
                        <m:t>v</m:t>
                      </m:r>
                      <m:r>
                        <a:rPr lang="en-US" sz="2200" i="0" dirty="0" smtClean="0">
                          <a:latin typeface="Cambria Math" panose="02040503050406030204" pitchFamily="18" charset="0"/>
                        </a:rPr>
                        <m:t>(</m:t>
                      </m:r>
                      <m:r>
                        <m:rPr>
                          <m:sty m:val="p"/>
                        </m:rPr>
                        <a:rPr lang="en-US" sz="2200" i="0" dirty="0" smtClean="0">
                          <a:latin typeface="Cambria Math" panose="02040503050406030204" pitchFamily="18" charset="0"/>
                        </a:rPr>
                        <m:t>t</m:t>
                      </m:r>
                      <m:r>
                        <a:rPr lang="en-US" sz="2200" i="0" dirty="0" smtClean="0">
                          <a:latin typeface="Cambria Math" panose="02040503050406030204" pitchFamily="18" charset="0"/>
                        </a:rPr>
                        <m:t>)=</m:t>
                      </m:r>
                      <m:sSub>
                        <m:sSubPr>
                          <m:ctrlPr>
                            <a:rPr lang="en-US" sz="2200" i="1" dirty="0" err="1" smtClean="0">
                              <a:latin typeface="Cambria Math" panose="02040503050406030204" pitchFamily="18" charset="0"/>
                            </a:rPr>
                          </m:ctrlPr>
                        </m:sSubPr>
                        <m:e>
                          <m:r>
                            <m:rPr>
                              <m:sty m:val="p"/>
                            </m:rPr>
                            <a:rPr lang="en-US" sz="2200" i="0" dirty="0" err="1" smtClean="0">
                              <a:latin typeface="Cambria Math" panose="02040503050406030204" pitchFamily="18" charset="0"/>
                            </a:rPr>
                            <m:t>v</m:t>
                          </m:r>
                        </m:e>
                        <m:sub>
                          <m:r>
                            <m:rPr>
                              <m:sty m:val="p"/>
                            </m:rPr>
                            <a:rPr lang="en-US" sz="2200" i="0" dirty="0" err="1" smtClean="0">
                              <a:latin typeface="Cambria Math" panose="02040503050406030204" pitchFamily="18" charset="0"/>
                            </a:rPr>
                            <m:t>max</m:t>
                          </m:r>
                        </m:sub>
                      </m:sSub>
                    </m:oMath>
                  </a14:m>
                  <a:r>
                    <a:rPr lang="en-US" sz="2200" dirty="0"/>
                    <a:t>:	</a:t>
                  </a:r>
                  <a14:m>
                    <m:oMath xmlns:m="http://schemas.openxmlformats.org/officeDocument/2006/math">
                      <m:r>
                        <m:rPr>
                          <m:sty m:val="p"/>
                        </m:rPr>
                        <a:rPr lang="en-US" sz="2200" b="0" i="1">
                          <a:latin typeface="Cambria Math" panose="02040503050406030204" pitchFamily="18" charset="0"/>
                        </a:rPr>
                        <m:t>ω</m:t>
                      </m:r>
                      <m:sSub>
                        <m:sSubPr>
                          <m:ctrlPr>
                            <a:rPr lang="en-US" sz="2200" i="1">
                              <a:latin typeface="Cambria Math" panose="02040503050406030204" pitchFamily="18" charset="0"/>
                            </a:rPr>
                          </m:ctrlPr>
                        </m:sSubPr>
                        <m:e>
                          <m:r>
                            <m:rPr>
                              <m:sty m:val="p"/>
                            </m:rPr>
                            <a:rPr lang="en-US" sz="2200" b="0" i="1">
                              <a:latin typeface="Cambria Math" panose="02040503050406030204" pitchFamily="18" charset="0"/>
                            </a:rPr>
                            <m:t>x</m:t>
                          </m:r>
                        </m:e>
                        <m:sub>
                          <m:r>
                            <m:rPr>
                              <m:sty m:val="p"/>
                            </m:rPr>
                            <a:rPr lang="en-US" sz="2200" b="0" i="1">
                              <a:latin typeface="Cambria Math" panose="02040503050406030204" pitchFamily="18" charset="0"/>
                            </a:rPr>
                            <m:t>max</m:t>
                          </m:r>
                        </m:sub>
                      </m:sSub>
                      <m:r>
                        <a:rPr lang="en-US" sz="2200" i="1" dirty="0" smtClean="0">
                          <a:latin typeface="Cambria Math" panose="02040503050406030204" pitchFamily="18" charset="0"/>
                        </a:rPr>
                        <m:t>=</m:t>
                      </m:r>
                      <m:r>
                        <a:rPr lang="en-US" sz="2200" b="0">
                          <a:latin typeface="Cambria Math" panose="02040503050406030204" pitchFamily="18" charset="0"/>
                        </a:rPr>
                        <m:t>−</m:t>
                      </m:r>
                      <m:r>
                        <m:rPr>
                          <m:sty m:val="p"/>
                        </m:rPr>
                        <a:rPr lang="en-US" sz="2200" b="0" i="1">
                          <a:latin typeface="Cambria Math" panose="02040503050406030204" pitchFamily="18" charset="0"/>
                        </a:rPr>
                        <m:t>ω</m:t>
                      </m:r>
                      <m:sSub>
                        <m:sSubPr>
                          <m:ctrlPr>
                            <a:rPr lang="en-US" sz="2200" i="1">
                              <a:latin typeface="Cambria Math" panose="02040503050406030204" pitchFamily="18" charset="0"/>
                            </a:rPr>
                          </m:ctrlPr>
                        </m:sSubPr>
                        <m:e>
                          <m:r>
                            <m:rPr>
                              <m:sty m:val="p"/>
                            </m:rPr>
                            <a:rPr lang="en-US" sz="2200" b="0" i="1">
                              <a:latin typeface="Cambria Math" panose="02040503050406030204" pitchFamily="18" charset="0"/>
                            </a:rPr>
                            <m:t>x</m:t>
                          </m:r>
                        </m:e>
                        <m:sub>
                          <m:r>
                            <m:rPr>
                              <m:sty m:val="p"/>
                            </m:rPr>
                            <a:rPr lang="en-US" sz="2200" b="0" i="1">
                              <a:latin typeface="Cambria Math" panose="02040503050406030204" pitchFamily="18" charset="0"/>
                            </a:rPr>
                            <m:t>max</m:t>
                          </m:r>
                        </m:sub>
                      </m:sSub>
                      <m:func>
                        <m:funcPr>
                          <m:ctrlPr>
                            <a:rPr lang="en-US" sz="2200" i="1">
                              <a:latin typeface="Cambria Math" panose="02040503050406030204" pitchFamily="18" charset="0"/>
                            </a:rPr>
                          </m:ctrlPr>
                        </m:funcPr>
                        <m:fName>
                          <m:r>
                            <m:rPr>
                              <m:sty m:val="p"/>
                            </m:rPr>
                            <a:rPr lang="en-US" sz="2200" b="0" i="1">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b="0" i="1">
                                  <a:latin typeface="Cambria Math" panose="02040503050406030204" pitchFamily="18" charset="0"/>
                                </a:rPr>
                                <m:t>ωt</m:t>
                              </m:r>
                            </m:e>
                          </m:d>
                        </m:e>
                      </m:func>
                    </m:oMath>
                  </a14:m>
                  <a:r>
                    <a:rPr lang="en-US" sz="2400" dirty="0"/>
                    <a:t>				</a:t>
                  </a:r>
                  <a14:m>
                    <m:oMath xmlns:m="http://schemas.openxmlformats.org/officeDocument/2006/math">
                      <m:r>
                        <a:rPr lang="en-US" sz="2200" b="0" i="1" smtClean="0">
                          <a:latin typeface="Cambria Math" panose="02040503050406030204" pitchFamily="18" charset="0"/>
                        </a:rPr>
                        <m:t>⇒  </m:t>
                      </m:r>
                      <m:func>
                        <m:funcPr>
                          <m:ctrlPr>
                            <a:rPr lang="en-US" sz="2200" i="1">
                              <a:latin typeface="Cambria Math" panose="02040503050406030204" pitchFamily="18" charset="0"/>
                            </a:rPr>
                          </m:ctrlPr>
                        </m:funcPr>
                        <m:fName>
                          <m:r>
                            <m:rPr>
                              <m:sty m:val="p"/>
                            </m:rPr>
                            <a:rPr lang="en-US" sz="2200" i="1">
                              <a:latin typeface="Cambria Math" panose="02040503050406030204" pitchFamily="18" charset="0"/>
                            </a:rPr>
                            <m:t>sin</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r>
                        <a:rPr lang="en-US" sz="2200" b="0" i="1" smtClean="0">
                          <a:latin typeface="Cambria Math" panose="02040503050406030204" pitchFamily="18" charset="0"/>
                        </a:rPr>
                        <m:t>=−1</m:t>
                      </m:r>
                    </m:oMath>
                  </a14:m>
                  <a:endParaRPr lang="en-US" sz="2200" b="0" dirty="0"/>
                </a:p>
                <a:p>
                  <a:r>
                    <a:rPr lang="en-US" sz="2400" dirty="0"/>
                    <a:t>				</a:t>
                  </a:r>
                  <a14:m>
                    <m:oMath xmlns:m="http://schemas.openxmlformats.org/officeDocument/2006/math">
                      <m:r>
                        <a:rPr lang="en-US" sz="2200" i="1">
                          <a:latin typeface="Cambria Math" panose="02040503050406030204" pitchFamily="18" charset="0"/>
                        </a:rPr>
                        <m:t>⇒  </m:t>
                      </m:r>
                      <m:r>
                        <a:rPr lang="en-US" sz="2200" b="0" i="1" smtClean="0">
                          <a:latin typeface="Cambria Math" panose="02040503050406030204" pitchFamily="18" charset="0"/>
                        </a:rPr>
                        <m:t>𝜔</m:t>
                      </m:r>
                      <m:r>
                        <a:rPr lang="en-US" sz="2200" b="0" i="1" smtClean="0">
                          <a:latin typeface="Cambria Math" panose="02040503050406030204" pitchFamily="18" charset="0"/>
                        </a:rPr>
                        <m:t>𝑡</m:t>
                      </m:r>
                      <m:r>
                        <a:rPr lang="en-US" sz="2200" i="1">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3</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7</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11</m:t>
                          </m:r>
                          <m:r>
                            <a:rPr lang="en-US" sz="2200" b="0" i="1" smtClean="0">
                              <a:latin typeface="Cambria Math" panose="02040503050406030204" pitchFamily="18" charset="0"/>
                            </a:rPr>
                            <m:t>𝜋</m:t>
                          </m:r>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oMath>
                  </a14:m>
                  <a:endParaRPr lang="en-US" sz="22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3896359" y="663041"/>
                  <a:ext cx="6558127" cy="3310330"/>
                </a:xfrm>
                <a:prstGeom prst="rect">
                  <a:avLst/>
                </a:prstGeom>
                <a:blipFill>
                  <a:blip r:embed="rId5"/>
                  <a:stretch>
                    <a:fillRect l="-1042"/>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9"/>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0"/>
                    <a:stretch>
                      <a:fillRect b="-16667"/>
                    </a:stretch>
                  </a:blipFill>
                </p:spPr>
                <p:txBody>
                  <a:bodyPr/>
                  <a:lstStyle/>
                  <a:p>
                    <a:r>
                      <a:rPr lang="en-US">
                        <a:noFill/>
                      </a:rPr>
                      <a:t> </a:t>
                    </a:r>
                  </a:p>
                </p:txBody>
              </p:sp>
            </mc:Fallback>
          </mc:AlternateContent>
        </p:grpSp>
      </p:grpSp>
      <p:grpSp>
        <p:nvGrpSpPr>
          <p:cNvPr id="117" name="Group 116"/>
          <p:cNvGrpSpPr/>
          <p:nvPr/>
        </p:nvGrpSpPr>
        <p:grpSpPr>
          <a:xfrm>
            <a:off x="1039097" y="4133949"/>
            <a:ext cx="10751850" cy="2351156"/>
            <a:chOff x="424915" y="857421"/>
            <a:chExt cx="10751850" cy="2351156"/>
          </a:xfrm>
        </p:grpSpPr>
        <mc:AlternateContent xmlns:mc="http://schemas.openxmlformats.org/markup-compatibility/2006" xmlns:a14="http://schemas.microsoft.com/office/drawing/2010/main">
          <mc:Choice Requires="a14">
            <p:sp>
              <p:nvSpPr>
                <p:cNvPr id="118" name="TextBox 117"/>
                <p:cNvSpPr txBox="1"/>
                <p:nvPr/>
              </p:nvSpPr>
              <p:spPr>
                <a:xfrm>
                  <a:off x="4162788" y="1007333"/>
                  <a:ext cx="7013977" cy="2201244"/>
                </a:xfrm>
                <a:prstGeom prst="rect">
                  <a:avLst/>
                </a:prstGeom>
                <a:noFill/>
                <a:ln>
                  <a:solidFill>
                    <a:schemeClr val="tx1"/>
                  </a:solidFill>
                  <a:prstDash val="dash"/>
                </a:ln>
              </p:spPr>
              <p:txBody>
                <a:bodyPr wrap="square" rtlCol="0">
                  <a:spAutoFit/>
                </a:bodyPr>
                <a:lstStyle/>
                <a:p>
                  <a:pPr algn="ctr">
                    <a:spcAft>
                      <a:spcPts val="1200"/>
                    </a:spcAft>
                  </a:pPr>
                  <a14:m>
                    <m:oMath xmlns:m="http://schemas.openxmlformats.org/officeDocument/2006/math">
                      <m:r>
                        <a:rPr lang="en-US" sz="2400" b="1" i="0" smtClean="0">
                          <a:latin typeface="Cambria Math" panose="02040503050406030204" pitchFamily="18" charset="0"/>
                        </a:rPr>
                        <m:t>𝐚</m:t>
                      </m:r>
                      <m:r>
                        <a:rPr lang="en-US" sz="2400" b="1" i="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0">
                              <a:latin typeface="Cambria Math" panose="02040503050406030204" pitchFamily="18" charset="0"/>
                            </a:rPr>
                            <m:t>𝛚</m:t>
                          </m:r>
                        </m:e>
                        <m:sup>
                          <m:r>
                            <a:rPr lang="en-US" sz="2400" b="1" i="0" smtClean="0">
                              <a:latin typeface="Cambria Math" panose="02040503050406030204" pitchFamily="18" charset="0"/>
                            </a:rPr>
                            <m:t>𝟐</m:t>
                          </m:r>
                        </m:sup>
                      </m:sSup>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𝐦𝐚𝐱</m:t>
                          </m:r>
                        </m:sub>
                      </m:sSub>
                      <m:r>
                        <a:rPr lang="en-US" sz="2400" b="1" i="0" smtClean="0">
                          <a:latin typeface="Cambria Math" panose="02040503050406030204" pitchFamily="18" charset="0"/>
                        </a:rPr>
                        <m:t>𝐜𝐨𝐬</m:t>
                      </m:r>
                      <m:d>
                        <m:dPr>
                          <m:ctrlPr>
                            <a:rPr lang="en-US" sz="2400" b="1" i="1" smtClean="0">
                              <a:latin typeface="Cambria Math" panose="02040503050406030204" pitchFamily="18" charset="0"/>
                            </a:rPr>
                          </m:ctrlPr>
                        </m:dPr>
                        <m:e>
                          <m:r>
                            <a:rPr lang="en-US" sz="2400" b="1" i="0" smtClean="0">
                              <a:latin typeface="Cambria Math" panose="02040503050406030204" pitchFamily="18" charset="0"/>
                            </a:rPr>
                            <m:t>𝛚</m:t>
                          </m:r>
                          <m:r>
                            <a:rPr lang="en-US" sz="2400" b="1" i="0" smtClean="0">
                              <a:latin typeface="Cambria Math" panose="02040503050406030204" pitchFamily="18" charset="0"/>
                            </a:rPr>
                            <m:t>𝐭</m:t>
                          </m:r>
                        </m:e>
                      </m:d>
                    </m:oMath>
                  </a14:m>
                  <a:r>
                    <a:rPr lang="en-US" sz="2400" b="1" dirty="0"/>
                    <a:t> </a:t>
                  </a:r>
                  <a14:m>
                    <m:oMath xmlns:m="http://schemas.openxmlformats.org/officeDocument/2006/math">
                      <m:r>
                        <a:rPr lang="en-US" sz="2400" b="1" i="0">
                          <a:latin typeface="Cambria Math" panose="02040503050406030204" pitchFamily="18" charset="0"/>
                        </a:rPr>
                        <m:t>=−</m:t>
                      </m:r>
                      <m:sSup>
                        <m:sSupPr>
                          <m:ctrlPr>
                            <a:rPr lang="en-US" sz="2400" b="1" i="1">
                              <a:latin typeface="Cambria Math" panose="02040503050406030204" pitchFamily="18" charset="0"/>
                            </a:rPr>
                          </m:ctrlPr>
                        </m:sSupPr>
                        <m:e>
                          <m:r>
                            <a:rPr lang="en-US" sz="2400" b="1" i="0">
                              <a:latin typeface="Cambria Math" panose="02040503050406030204" pitchFamily="18" charset="0"/>
                            </a:rPr>
                            <m:t>𝛚</m:t>
                          </m:r>
                        </m:e>
                        <m:sup>
                          <m:r>
                            <a:rPr lang="en-US" sz="2400" b="1" i="0">
                              <a:latin typeface="Cambria Math" panose="02040503050406030204" pitchFamily="18" charset="0"/>
                            </a:rPr>
                            <m:t>𝟐</m:t>
                          </m:r>
                        </m:sup>
                      </m:sSup>
                      <m:r>
                        <a:rPr lang="en-US" sz="2400" b="1" i="0">
                          <a:latin typeface="Cambria Math" panose="02040503050406030204" pitchFamily="18" charset="0"/>
                        </a:rPr>
                        <m:t>𝐱</m:t>
                      </m:r>
                      <m:r>
                        <a:rPr lang="en-US" sz="2400" b="1" i="0">
                          <a:latin typeface="Cambria Math" panose="02040503050406030204" pitchFamily="18" charset="0"/>
                        </a:rPr>
                        <m:t> </m:t>
                      </m:r>
                    </m:oMath>
                  </a14:m>
                  <a:endParaRPr lang="en-US" sz="2400" b="1" dirty="0"/>
                </a:p>
                <a:p>
                  <a:pPr>
                    <a:spcAft>
                      <a:spcPts val="1200"/>
                    </a:spcAft>
                  </a:pPr>
                  <a:r>
                    <a:rPr lang="en-US" sz="2200" dirty="0">
                      <a:latin typeface="Cambria Math" panose="02040503050406030204" pitchFamily="18" charset="0"/>
                    </a:rPr>
                    <a:t>Similarly:   </a:t>
                  </a:r>
                  <a14:m>
                    <m:oMath xmlns:m="http://schemas.openxmlformats.org/officeDocument/2006/math">
                      <m:sSub>
                        <m:sSubPr>
                          <m:ctrlPr>
                            <a:rPr lang="en-US" sz="2200" b="1" i="1" dirty="0" smtClean="0">
                              <a:latin typeface="Cambria Math" panose="02040503050406030204" pitchFamily="18" charset="0"/>
                            </a:rPr>
                          </m:ctrlPr>
                        </m:sSubPr>
                        <m:e>
                          <m:r>
                            <a:rPr lang="en-US" sz="2200" b="1" i="0" dirty="0" smtClean="0">
                              <a:latin typeface="Cambria Math" panose="02040503050406030204" pitchFamily="18" charset="0"/>
                            </a:rPr>
                            <m:t>𝐚</m:t>
                          </m:r>
                        </m:e>
                        <m:sub>
                          <m:r>
                            <a:rPr lang="en-US" sz="2200" b="1" i="0" dirty="0" smtClean="0">
                              <a:latin typeface="Cambria Math" panose="02040503050406030204" pitchFamily="18" charset="0"/>
                            </a:rPr>
                            <m:t>𝐦𝐚𝐱</m:t>
                          </m:r>
                        </m:sub>
                      </m:sSub>
                      <m:r>
                        <a:rPr lang="en-US" sz="2200" b="1" i="0" dirty="0" smtClean="0">
                          <a:latin typeface="Cambria Math" panose="02040503050406030204" pitchFamily="18" charset="0"/>
                        </a:rPr>
                        <m:t>=</m:t>
                      </m:r>
                      <m:sSup>
                        <m:sSupPr>
                          <m:ctrlPr>
                            <a:rPr lang="en-US" sz="2200" b="1" i="1" dirty="0" smtClean="0">
                              <a:latin typeface="Cambria Math" panose="02040503050406030204" pitchFamily="18" charset="0"/>
                            </a:rPr>
                          </m:ctrlPr>
                        </m:sSupPr>
                        <m:e>
                          <m:r>
                            <a:rPr lang="en-US" sz="2200" b="1" i="0" dirty="0" smtClean="0">
                              <a:latin typeface="Cambria Math" panose="02040503050406030204" pitchFamily="18" charset="0"/>
                            </a:rPr>
                            <m:t>𝛚</m:t>
                          </m:r>
                        </m:e>
                        <m:sup>
                          <m:r>
                            <a:rPr lang="en-US" sz="2200" b="1" i="0" dirty="0" smtClean="0">
                              <a:latin typeface="Cambria Math" panose="02040503050406030204" pitchFamily="18" charset="0"/>
                            </a:rPr>
                            <m:t>𝟐</m:t>
                          </m:r>
                        </m:sup>
                      </m:sSup>
                      <m:sSub>
                        <m:sSubPr>
                          <m:ctrlPr>
                            <a:rPr lang="en-US" sz="2200" b="1" i="1" dirty="0" smtClean="0">
                              <a:latin typeface="Cambria Math" panose="02040503050406030204" pitchFamily="18" charset="0"/>
                            </a:rPr>
                          </m:ctrlPr>
                        </m:sSubPr>
                        <m:e>
                          <m:r>
                            <a:rPr lang="en-US" sz="2200" b="1" i="0" dirty="0" smtClean="0">
                              <a:latin typeface="Cambria Math" panose="02040503050406030204" pitchFamily="18" charset="0"/>
                            </a:rPr>
                            <m:t>𝐱</m:t>
                          </m:r>
                        </m:e>
                        <m:sub>
                          <m:r>
                            <a:rPr lang="en-US" sz="2200" b="1" i="0" dirty="0" smtClean="0">
                              <a:latin typeface="Cambria Math" panose="02040503050406030204" pitchFamily="18" charset="0"/>
                            </a:rPr>
                            <m:t>𝐦𝐚𝐱</m:t>
                          </m:r>
                        </m:sub>
                      </m:sSub>
                    </m:oMath>
                  </a14:m>
                  <a:endParaRPr lang="en-US" sz="2200" b="1" dirty="0">
                    <a:latin typeface="Cambria Math" panose="02040503050406030204" pitchFamily="18" charset="0"/>
                  </a:endParaRPr>
                </a:p>
                <a:p>
                  <a:r>
                    <a:rPr lang="en-US" sz="2200" dirty="0"/>
                    <a:t>Value of </a:t>
                  </a:r>
                  <a14:m>
                    <m:oMath xmlns:m="http://schemas.openxmlformats.org/officeDocument/2006/math">
                      <m:r>
                        <m:rPr>
                          <m:sty m:val="p"/>
                        </m:rPr>
                        <a:rPr lang="en-US" sz="2200" dirty="0">
                          <a:latin typeface="Cambria Math" panose="02040503050406030204" pitchFamily="18" charset="0"/>
                        </a:rPr>
                        <m:t>t</m:t>
                      </m:r>
                    </m:oMath>
                  </a14:m>
                  <a:r>
                    <a:rPr lang="en-US" sz="2200" dirty="0"/>
                    <a:t> when </a:t>
                  </a:r>
                  <a:r>
                    <a:rPr lang="en-US" sz="2200" b="0" i="0" dirty="0"/>
                    <a:t>a</a:t>
                  </a:r>
                  <a:r>
                    <a:rPr lang="en-US" sz="2200" i="0" dirty="0"/>
                    <a:t>(t)</a:t>
                  </a:r>
                  <a:r>
                    <a:rPr lang="en-US" sz="2200" i="0" dirty="0">
                      <a:latin typeface="+mj-lt"/>
                    </a:rPr>
                    <a:t>=</a:t>
                  </a:r>
                  <a14:m>
                    <m:oMath xmlns:m="http://schemas.openxmlformats.org/officeDocument/2006/math">
                      <m:sSub>
                        <m:sSubPr>
                          <m:ctrlPr>
                            <a:rPr lang="en-US" sz="2200" i="1" dirty="0" err="1">
                              <a:latin typeface="Cambria Math" panose="02040503050406030204" pitchFamily="18" charset="0"/>
                            </a:rPr>
                          </m:ctrlPr>
                        </m:sSubPr>
                        <m:e>
                          <m:r>
                            <m:rPr>
                              <m:sty m:val="p"/>
                            </m:rPr>
                            <a:rPr lang="en-US" sz="2200" b="0" i="0" dirty="0" smtClean="0">
                              <a:latin typeface="Cambria Math" panose="02040503050406030204" pitchFamily="18" charset="0"/>
                            </a:rPr>
                            <m:t>a</m:t>
                          </m:r>
                        </m:e>
                        <m:sub>
                          <m:r>
                            <m:rPr>
                              <m:sty m:val="p"/>
                            </m:rPr>
                            <a:rPr lang="en-US" sz="2200" dirty="0" err="1">
                              <a:latin typeface="Cambria Math" panose="02040503050406030204" pitchFamily="18" charset="0"/>
                            </a:rPr>
                            <m:t>max</m:t>
                          </m:r>
                        </m:sub>
                      </m:sSub>
                    </m:oMath>
                  </a14:m>
                  <a:r>
                    <a:rPr lang="en-US" sz="2200" dirty="0"/>
                    <a:t>:    </a:t>
                  </a:r>
                  <a14:m>
                    <m:oMath xmlns:m="http://schemas.openxmlformats.org/officeDocument/2006/math">
                      <m:sSup>
                        <m:sSupPr>
                          <m:ctrlPr>
                            <a:rPr lang="en-US" sz="2200" b="0" i="1" smtClean="0">
                              <a:latin typeface="Cambria Math" panose="02040503050406030204" pitchFamily="18" charset="0"/>
                            </a:rPr>
                          </m:ctrlPr>
                        </m:sSupPr>
                        <m:e>
                          <m:r>
                            <m:rPr>
                              <m:sty m:val="p"/>
                            </m:rPr>
                            <a:rPr lang="en-US" sz="2200" i="1">
                              <a:latin typeface="Cambria Math" panose="02040503050406030204" pitchFamily="18" charset="0"/>
                            </a:rPr>
                            <m:t>ω</m:t>
                          </m:r>
                        </m:e>
                        <m:sup>
                          <m:r>
                            <a:rPr lang="en-US" sz="2200" b="0" i="1" smtClean="0">
                              <a:latin typeface="Cambria Math" panose="02040503050406030204" pitchFamily="18" charset="0"/>
                            </a:rPr>
                            <m:t>2</m:t>
                          </m:r>
                        </m:sup>
                      </m:sSup>
                      <m:sSub>
                        <m:sSubPr>
                          <m:ctrlPr>
                            <a:rPr lang="en-US" sz="2200" i="1">
                              <a:latin typeface="Cambria Math" panose="02040503050406030204" pitchFamily="18" charset="0"/>
                            </a:rPr>
                          </m:ctrlPr>
                        </m:sSubPr>
                        <m:e>
                          <m:r>
                            <m:rPr>
                              <m:sty m:val="p"/>
                            </m:rPr>
                            <a:rPr lang="en-US" sz="2200" i="1">
                              <a:latin typeface="Cambria Math" panose="02040503050406030204" pitchFamily="18" charset="0"/>
                            </a:rPr>
                            <m:t>x</m:t>
                          </m:r>
                        </m:e>
                        <m:sub>
                          <m:r>
                            <m:rPr>
                              <m:sty m:val="p"/>
                            </m:rPr>
                            <a:rPr lang="en-US" sz="2200" i="1">
                              <a:latin typeface="Cambria Math" panose="02040503050406030204" pitchFamily="18" charset="0"/>
                            </a:rPr>
                            <m:t>max</m:t>
                          </m:r>
                        </m:sub>
                      </m:sSub>
                      <m:r>
                        <a:rPr lang="en-US" sz="2200" i="1" dirty="0">
                          <a:latin typeface="Cambria Math" panose="02040503050406030204" pitchFamily="18" charset="0"/>
                        </a:rPr>
                        <m:t>=</m:t>
                      </m:r>
                      <m:r>
                        <a:rPr lang="en-US" sz="2200">
                          <a:latin typeface="Cambria Math" panose="02040503050406030204" pitchFamily="18" charset="0"/>
                        </a:rPr>
                        <m:t>−</m:t>
                      </m:r>
                      <m:sSup>
                        <m:sSupPr>
                          <m:ctrlPr>
                            <a:rPr lang="en-US" sz="2200" b="0" i="1" smtClean="0">
                              <a:latin typeface="Cambria Math" panose="02040503050406030204" pitchFamily="18" charset="0"/>
                            </a:rPr>
                          </m:ctrlPr>
                        </m:sSupPr>
                        <m:e>
                          <m:r>
                            <m:rPr>
                              <m:sty m:val="p"/>
                            </m:rPr>
                            <a:rPr lang="en-US" sz="2200" i="1">
                              <a:latin typeface="Cambria Math" panose="02040503050406030204" pitchFamily="18" charset="0"/>
                            </a:rPr>
                            <m:t>ω</m:t>
                          </m:r>
                        </m:e>
                        <m:sup>
                          <m:r>
                            <a:rPr lang="en-US" sz="2200" b="0" i="1" smtClean="0">
                              <a:latin typeface="Cambria Math" panose="02040503050406030204" pitchFamily="18" charset="0"/>
                            </a:rPr>
                            <m:t>2</m:t>
                          </m:r>
                        </m:sup>
                      </m:sSup>
                      <m:sSub>
                        <m:sSubPr>
                          <m:ctrlPr>
                            <a:rPr lang="en-US" sz="2200" i="1">
                              <a:latin typeface="Cambria Math" panose="02040503050406030204" pitchFamily="18" charset="0"/>
                            </a:rPr>
                          </m:ctrlPr>
                        </m:sSubPr>
                        <m:e>
                          <m:r>
                            <m:rPr>
                              <m:sty m:val="p"/>
                            </m:rPr>
                            <a:rPr lang="en-US" sz="2200" i="1">
                              <a:latin typeface="Cambria Math" panose="02040503050406030204" pitchFamily="18" charset="0"/>
                            </a:rPr>
                            <m:t>x</m:t>
                          </m:r>
                        </m:e>
                        <m:sub>
                          <m:r>
                            <m:rPr>
                              <m:sty m:val="p"/>
                            </m:rPr>
                            <a:rPr lang="en-US" sz="2200" i="1">
                              <a:latin typeface="Cambria Math" panose="02040503050406030204" pitchFamily="18" charset="0"/>
                            </a:rPr>
                            <m:t>max</m:t>
                          </m:r>
                        </m:sub>
                      </m:sSub>
                      <m:func>
                        <m:funcPr>
                          <m:ctrlPr>
                            <a:rPr lang="en-US" sz="2200" i="1">
                              <a:latin typeface="Cambria Math" panose="02040503050406030204" pitchFamily="18" charset="0"/>
                            </a:rPr>
                          </m:ctrlPr>
                        </m:funcPr>
                        <m:fName>
                          <m:r>
                            <m:rPr>
                              <m:sty m:val="p"/>
                            </m:rPr>
                            <a:rPr lang="en-US" sz="2200" b="0" i="0" smtClean="0">
                              <a:latin typeface="Cambria Math" panose="02040503050406030204" pitchFamily="18" charset="0"/>
                            </a:rPr>
                            <m:t>cos</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oMath>
                  </a14:m>
                  <a:r>
                    <a:rPr lang="en-US" sz="2400" dirty="0"/>
                    <a:t>				</a:t>
                  </a:r>
                  <a14:m>
                    <m:oMath xmlns:m="http://schemas.openxmlformats.org/officeDocument/2006/math">
                      <m:r>
                        <a:rPr lang="en-US" sz="2200" i="1">
                          <a:latin typeface="Cambria Math" panose="02040503050406030204" pitchFamily="18" charset="0"/>
                        </a:rPr>
                        <m:t>⇒  </m:t>
                      </m:r>
                      <m:func>
                        <m:funcPr>
                          <m:ctrlPr>
                            <a:rPr lang="en-US" sz="2200" i="1" smtClean="0">
                              <a:latin typeface="Cambria Math" panose="02040503050406030204" pitchFamily="18" charset="0"/>
                            </a:rPr>
                          </m:ctrlPr>
                        </m:funcPr>
                        <m:fName>
                          <m:r>
                            <a:rPr lang="en-US" sz="2200" b="0" i="1" smtClean="0">
                              <a:latin typeface="Cambria Math" panose="02040503050406030204" pitchFamily="18" charset="0"/>
                            </a:rPr>
                            <m:t>𝑐𝑜𝑠</m:t>
                          </m:r>
                        </m:fName>
                        <m:e>
                          <m:d>
                            <m:dPr>
                              <m:ctrlPr>
                                <a:rPr lang="en-US" sz="2200" i="1">
                                  <a:latin typeface="Cambria Math" panose="02040503050406030204" pitchFamily="18" charset="0"/>
                                </a:rPr>
                              </m:ctrlPr>
                            </m:dPr>
                            <m:e>
                              <m:r>
                                <m:rPr>
                                  <m:sty m:val="p"/>
                                </m:rPr>
                                <a:rPr lang="en-US" sz="2200" i="1">
                                  <a:latin typeface="Cambria Math" panose="02040503050406030204" pitchFamily="18" charset="0"/>
                                </a:rPr>
                                <m:t>ωt</m:t>
                              </m:r>
                            </m:e>
                          </m:d>
                        </m:e>
                      </m:func>
                      <m:r>
                        <a:rPr lang="en-US" sz="2200" i="1">
                          <a:latin typeface="Cambria Math" panose="02040503050406030204" pitchFamily="18" charset="0"/>
                        </a:rPr>
                        <m:t>=−1</m:t>
                      </m:r>
                    </m:oMath>
                  </a14:m>
                  <a:endParaRPr lang="en-US" sz="2200" dirty="0"/>
                </a:p>
                <a:p>
                  <a:r>
                    <a:rPr lang="en-US" sz="2400" dirty="0"/>
                    <a:t>				</a:t>
                  </a:r>
                  <a14:m>
                    <m:oMath xmlns:m="http://schemas.openxmlformats.org/officeDocument/2006/math">
                      <m:r>
                        <a:rPr lang="en-US" sz="2200" i="1">
                          <a:latin typeface="Cambria Math" panose="02040503050406030204" pitchFamily="18" charset="0"/>
                        </a:rPr>
                        <m:t>⇒  </m:t>
                      </m:r>
                      <m:r>
                        <a:rPr lang="en-US" sz="2200" i="1">
                          <a:latin typeface="Cambria Math" panose="02040503050406030204" pitchFamily="18" charset="0"/>
                        </a:rPr>
                        <m:t>𝜔</m:t>
                      </m:r>
                      <m:r>
                        <a:rPr lang="en-US" sz="2200" i="1">
                          <a:latin typeface="Cambria Math" panose="02040503050406030204" pitchFamily="18" charset="0"/>
                        </a:rPr>
                        <m:t>𝑡</m:t>
                      </m:r>
                      <m:r>
                        <a:rPr lang="en-US" sz="2200" i="1">
                          <a:latin typeface="Cambria Math" panose="02040503050406030204" pitchFamily="18" charset="0"/>
                        </a:rPr>
                        <m:t>=</m:t>
                      </m:r>
                      <m:r>
                        <a:rPr lang="en-US" sz="2200" b="0" i="1" smtClean="0">
                          <a:latin typeface="Cambria Math" panose="02040503050406030204" pitchFamily="18" charset="0"/>
                        </a:rPr>
                        <m:t>𝜋</m:t>
                      </m:r>
                      <m:r>
                        <a:rPr lang="en-US" sz="2200" i="1">
                          <a:latin typeface="Cambria Math" panose="02040503050406030204" pitchFamily="18" charset="0"/>
                        </a:rPr>
                        <m:t>,</m:t>
                      </m:r>
                      <m:r>
                        <a:rPr lang="en-US" sz="2200" b="0" i="1" smtClean="0">
                          <a:latin typeface="Cambria Math" panose="02040503050406030204" pitchFamily="18" charset="0"/>
                        </a:rPr>
                        <m:t>3</m:t>
                      </m:r>
                      <m:r>
                        <a:rPr lang="en-US" sz="2200" b="0" i="1" smtClean="0">
                          <a:latin typeface="Cambria Math" panose="02040503050406030204" pitchFamily="18" charset="0"/>
                        </a:rPr>
                        <m:t>𝜋</m:t>
                      </m:r>
                      <m:r>
                        <a:rPr lang="en-US" sz="2200" i="1">
                          <a:latin typeface="Cambria Math" panose="02040503050406030204" pitchFamily="18" charset="0"/>
                        </a:rPr>
                        <m:t>,</m:t>
                      </m:r>
                      <m:r>
                        <a:rPr lang="en-US" sz="2200" b="0" i="1" smtClean="0">
                          <a:latin typeface="Cambria Math" panose="02040503050406030204" pitchFamily="18" charset="0"/>
                        </a:rPr>
                        <m:t>5</m:t>
                      </m:r>
                      <m:r>
                        <a:rPr lang="en-US" sz="2200" b="0" i="1" smtClean="0">
                          <a:latin typeface="Cambria Math" panose="02040503050406030204" pitchFamily="18" charset="0"/>
                        </a:rPr>
                        <m:t>𝜋</m:t>
                      </m:r>
                      <m:r>
                        <a:rPr lang="en-US" sz="2200" i="1">
                          <a:latin typeface="Cambria Math" panose="02040503050406030204" pitchFamily="18" charset="0"/>
                        </a:rPr>
                        <m:t>,…</m:t>
                      </m:r>
                    </m:oMath>
                  </a14:m>
                  <a:r>
                    <a:rPr lang="en-US" sz="2200" b="1" dirty="0">
                      <a:latin typeface="Cambria Math" panose="02040503050406030204" pitchFamily="18" charset="0"/>
                    </a:rPr>
                    <a:t>	</a:t>
                  </a:r>
                </a:p>
              </p:txBody>
            </p:sp>
          </mc:Choice>
          <mc:Fallback xmlns="">
            <p:sp>
              <p:nvSpPr>
                <p:cNvPr id="118" name="TextBox 117"/>
                <p:cNvSpPr txBox="1">
                  <a:spLocks noRot="1" noChangeAspect="1" noMove="1" noResize="1" noEditPoints="1" noAdjustHandles="1" noChangeArrowheads="1" noChangeShapeType="1" noTextEdit="1"/>
                </p:cNvSpPr>
                <p:nvPr/>
              </p:nvSpPr>
              <p:spPr>
                <a:xfrm>
                  <a:off x="4162788" y="1007333"/>
                  <a:ext cx="7013977" cy="2201244"/>
                </a:xfrm>
                <a:prstGeom prst="rect">
                  <a:avLst/>
                </a:prstGeom>
                <a:blipFill>
                  <a:blip r:embed="rId11"/>
                  <a:stretch>
                    <a:fillRect l="-1042"/>
                  </a:stretch>
                </a:blipFill>
                <a:ln>
                  <a:solidFill>
                    <a:schemeClr val="tx1"/>
                  </a:solidFill>
                  <a:prstDash val="dash"/>
                </a:ln>
              </p:spPr>
              <p:txBody>
                <a:bodyPr/>
                <a:lstStyle/>
                <a:p>
                  <a:r>
                    <a:rPr lang="en-US">
                      <a:noFill/>
                    </a:rPr>
                    <a:t> </a:t>
                  </a:r>
                </a:p>
              </p:txBody>
            </p:sp>
          </mc:Fallback>
        </mc:AlternateContent>
        <p:grpSp>
          <p:nvGrpSpPr>
            <p:cNvPr id="119" name="Group 118"/>
            <p:cNvGrpSpPr/>
            <p:nvPr/>
          </p:nvGrpSpPr>
          <p:grpSpPr>
            <a:xfrm>
              <a:off x="424915" y="857421"/>
              <a:ext cx="3737872" cy="2325876"/>
              <a:chOff x="6713010" y="1772045"/>
              <a:chExt cx="5191026" cy="2990579"/>
            </a:xfrm>
          </p:grpSpPr>
          <p:grpSp>
            <p:nvGrpSpPr>
              <p:cNvPr id="120" name="Group 119"/>
              <p:cNvGrpSpPr/>
              <p:nvPr/>
            </p:nvGrpSpPr>
            <p:grpSpPr>
              <a:xfrm>
                <a:off x="6962930" y="1772045"/>
                <a:ext cx="4941106" cy="2990579"/>
                <a:chOff x="1901228" y="1746136"/>
                <a:chExt cx="5145602" cy="3182981"/>
              </a:xfrm>
            </p:grpSpPr>
            <p:grpSp>
              <p:nvGrpSpPr>
                <p:cNvPr id="125" name="Group 124"/>
                <p:cNvGrpSpPr/>
                <p:nvPr/>
              </p:nvGrpSpPr>
              <p:grpSpPr>
                <a:xfrm>
                  <a:off x="2324415" y="2149862"/>
                  <a:ext cx="4722415" cy="2779255"/>
                  <a:chOff x="2324415" y="2149862"/>
                  <a:chExt cx="4722415" cy="2779255"/>
                </a:xfrm>
              </p:grpSpPr>
              <p:pic>
                <p:nvPicPr>
                  <p:cNvPr id="128"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5652" r="-1" b="31501"/>
                  <a:stretch/>
                </p:blipFill>
                <p:spPr bwMode="auto">
                  <a:xfrm>
                    <a:off x="2324415" y="2192190"/>
                    <a:ext cx="4722415" cy="2530626"/>
                  </a:xfrm>
                  <a:prstGeom prst="rect">
                    <a:avLst/>
                  </a:prstGeom>
                  <a:noFill/>
                  <a:extLst>
                    <a:ext uri="{909E8E84-426E-40DD-AFC4-6F175D3DCCD1}">
                      <a14:hiddenFill xmlns:a14="http://schemas.microsoft.com/office/drawing/2010/main">
                        <a:solidFill>
                          <a:srgbClr val="FFFFFF"/>
                        </a:solidFill>
                      </a14:hiddenFill>
                    </a:ext>
                  </a:extLst>
                </p:spPr>
              </p:pic>
              <p:cxnSp>
                <p:nvCxnSpPr>
                  <p:cNvPr id="129" name="Straight Arrow Connector 128"/>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6" name="TextBox 125"/>
                    <p:cNvSpPr txBox="1"/>
                    <p:nvPr/>
                  </p:nvSpPr>
                  <p:spPr>
                    <a:xfrm>
                      <a:off x="1901228"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𝒂</m:t>
                            </m:r>
                          </m:oMath>
                        </m:oMathPara>
                      </a14:m>
                      <a:endParaRPr lang="en-US" b="1" dirty="0"/>
                    </a:p>
                  </p:txBody>
                </p:sp>
              </mc:Choice>
              <mc:Fallback xmlns="">
                <p:sp>
                  <p:nvSpPr>
                    <p:cNvPr id="126" name="TextBox 125"/>
                    <p:cNvSpPr txBox="1">
                      <a:spLocks noRot="1" noChangeAspect="1" noMove="1" noResize="1" noEditPoints="1" noAdjustHandles="1" noChangeArrowheads="1" noChangeShapeType="1" noTextEdit="1"/>
                    </p:cNvSpPr>
                    <p:nvPr/>
                  </p:nvSpPr>
                  <p:spPr>
                    <a:xfrm>
                      <a:off x="1901228" y="1746136"/>
                      <a:ext cx="520533" cy="50543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6312301" y="3275700"/>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27" name="TextBox 126"/>
                    <p:cNvSpPr txBox="1">
                      <a:spLocks noRot="1" noChangeAspect="1" noMove="1" noResize="1" noEditPoints="1" noAdjustHandles="1" noChangeArrowheads="1" noChangeShapeType="1" noTextEdit="1"/>
                    </p:cNvSpPr>
                    <p:nvPr/>
                  </p:nvSpPr>
                  <p:spPr>
                    <a:xfrm>
                      <a:off x="6312301" y="3275700"/>
                      <a:ext cx="520531" cy="363603"/>
                    </a:xfrm>
                    <a:prstGeom prst="rect">
                      <a:avLst/>
                    </a:prstGeom>
                    <a:blipFill>
                      <a:blip r:embed="rId13"/>
                      <a:stretch>
                        <a:fillRect b="-25000"/>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8263612" y="2378237"/>
                <a:ext cx="127086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3" name="TextBox 122"/>
                  <p:cNvSpPr txBox="1"/>
                  <p:nvPr/>
                </p:nvSpPr>
                <p:spPr>
                  <a:xfrm>
                    <a:off x="6713010" y="2545476"/>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𝒂</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23" name="TextBox 122"/>
                  <p:cNvSpPr txBox="1">
                    <a:spLocks noRot="1" noChangeAspect="1" noMove="1" noResize="1" noEditPoints="1" noAdjustHandles="1" noChangeArrowheads="1" noChangeShapeType="1" noTextEdit="1"/>
                  </p:cNvSpPr>
                  <p:nvPr/>
                </p:nvSpPr>
                <p:spPr>
                  <a:xfrm>
                    <a:off x="6713010" y="2545476"/>
                    <a:ext cx="499844" cy="474882"/>
                  </a:xfrm>
                  <a:prstGeom prst="rect">
                    <a:avLst/>
                  </a:prstGeom>
                  <a:blipFill>
                    <a:blip r:embed="rId14"/>
                    <a:stretch>
                      <a:fillRect r="-779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8649118" y="19421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24" name="TextBox 123"/>
                  <p:cNvSpPr txBox="1">
                    <a:spLocks noRot="1" noChangeAspect="1" noMove="1" noResize="1" noEditPoints="1" noAdjustHandles="1" noChangeArrowheads="1" noChangeShapeType="1" noTextEdit="1"/>
                  </p:cNvSpPr>
                  <p:nvPr/>
                </p:nvSpPr>
                <p:spPr>
                  <a:xfrm>
                    <a:off x="8649118" y="1942100"/>
                    <a:ext cx="499844" cy="369332"/>
                  </a:xfrm>
                  <a:prstGeom prst="rect">
                    <a:avLst/>
                  </a:prstGeom>
                  <a:blipFill>
                    <a:blip r:embed="rId15"/>
                    <a:stretch>
                      <a:fillRect b="-19149"/>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10412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 1: Period and Frequency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marL="0" indent="0">
                  <a:buNone/>
                </a:pPr>
                <a:r>
                  <a:rPr lang="en-US" dirty="0"/>
                  <a:t>Two oscillating systems have periods T</a:t>
                </a:r>
                <a:r>
                  <a:rPr lang="en-US" baseline="-25000" dirty="0"/>
                  <a:t>1</a:t>
                </a:r>
                <a:r>
                  <a:rPr lang="en-US" dirty="0"/>
                  <a:t> and T</a:t>
                </a:r>
                <a:r>
                  <a:rPr lang="en-US" baseline="-25000" dirty="0"/>
                  <a:t>2</a:t>
                </a:r>
                <a:r>
                  <a:rPr lang="en-US" dirty="0"/>
                  <a:t> with T</a:t>
                </a:r>
                <a:r>
                  <a:rPr lang="en-US" baseline="-25000" dirty="0"/>
                  <a:t>1</a:t>
                </a:r>
                <a:r>
                  <a:rPr lang="en-US" dirty="0"/>
                  <a:t> &lt; T</a:t>
                </a:r>
                <a:r>
                  <a:rPr lang="en-US" baseline="-25000" dirty="0"/>
                  <a:t>2</a:t>
                </a:r>
                <a:r>
                  <a:rPr lang="en-US" dirty="0"/>
                  <a:t>. How are the frequencies of the two systems related?</a:t>
                </a:r>
              </a:p>
              <a:p>
                <a:pPr marL="0" indent="0">
                  <a:buNone/>
                </a:pPr>
                <a:endParaRPr lang="en-US" dirty="0"/>
              </a:p>
              <a:p>
                <a:pPr lvl="0"/>
                <a:r>
                  <a:rPr lang="en-US" dirty="0"/>
                  <a:t>f</a:t>
                </a:r>
                <a:r>
                  <a:rPr lang="en-US" baseline="-25000" dirty="0"/>
                  <a:t>1</a:t>
                </a:r>
                <a:r>
                  <a:rPr lang="en-US" dirty="0"/>
                  <a:t> &lt; f</a:t>
                </a:r>
                <a:r>
                  <a:rPr lang="en-US" baseline="-25000" dirty="0"/>
                  <a:t>2</a:t>
                </a:r>
                <a:endParaRPr lang="en-US" dirty="0"/>
              </a:p>
              <a:p>
                <a:pPr lvl="0"/>
                <a:r>
                  <a:rPr lang="en-US" dirty="0"/>
                  <a:t>f</a:t>
                </a:r>
                <a:r>
                  <a:rPr lang="en-US" baseline="-25000" dirty="0"/>
                  <a:t>1</a:t>
                </a:r>
                <a:r>
                  <a:rPr lang="en-US" dirty="0"/>
                  <a:t> = f</a:t>
                </a:r>
                <a:r>
                  <a:rPr lang="en-US" baseline="-25000" dirty="0"/>
                  <a:t>2</a:t>
                </a:r>
                <a:endParaRPr lang="en-US" dirty="0"/>
              </a:p>
              <a:p>
                <a:pPr lvl="0"/>
                <a:r>
                  <a:rPr lang="en-US" dirty="0"/>
                  <a:t>f</a:t>
                </a:r>
                <a:r>
                  <a:rPr lang="en-US" baseline="-25000" dirty="0"/>
                  <a:t>1</a:t>
                </a:r>
                <a:r>
                  <a:rPr lang="en-US" dirty="0"/>
                  <a:t> &gt; f</a:t>
                </a:r>
                <a:r>
                  <a:rPr lang="en-US" baseline="-25000" dirty="0"/>
                  <a:t>2</a:t>
                </a:r>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b="0" i="0" dirty="0" smtClean="0">
                          <a:latin typeface="Cambria Math" panose="02040503050406030204" pitchFamily="18" charset="0"/>
                        </a:rPr>
                        <m:t>T</m:t>
                      </m:r>
                      <m:r>
                        <a:rPr lang="en-US" b="0" i="0" dirty="0" smtClean="0">
                          <a:latin typeface="Cambria Math" panose="02040503050406030204" pitchFamily="18" charset="0"/>
                        </a:rPr>
                        <m:t>=</m:t>
                      </m:r>
                      <m:f>
                        <m:fPr>
                          <m:ctrlPr>
                            <a:rPr lang="en-US" b="0" i="1" dirty="0" smtClean="0">
                              <a:latin typeface="Cambria Math" panose="02040503050406030204" pitchFamily="18" charset="0"/>
                            </a:rPr>
                          </m:ctrlPr>
                        </m:fPr>
                        <m:num>
                          <m:r>
                            <a:rPr lang="en-US" b="0" i="0" dirty="0" smtClean="0">
                              <a:latin typeface="Cambria Math" panose="02040503050406030204" pitchFamily="18" charset="0"/>
                            </a:rPr>
                            <m:t>1</m:t>
                          </m:r>
                        </m:num>
                        <m:den>
                          <m:r>
                            <m:rPr>
                              <m:sty m:val="p"/>
                            </m:rPr>
                            <a:rPr lang="en-US" b="0" i="0" dirty="0" smtClean="0">
                              <a:latin typeface="Cambria Math" panose="02040503050406030204" pitchFamily="18" charset="0"/>
                            </a:rPr>
                            <m:t>f</m:t>
                          </m:r>
                        </m:den>
                      </m:f>
                      <m:r>
                        <a:rPr lang="en-US" i="0" dirty="0" smtClean="0">
                          <a:latin typeface="Cambria Math" panose="02040503050406030204" pitchFamily="18" charset="0"/>
                        </a:rPr>
                        <m:t>		⇒ 	</m:t>
                      </m:r>
                      <m:r>
                        <m:rPr>
                          <m:sty m:val="p"/>
                        </m:rPr>
                        <a:rPr lang="en-US" i="0" dirty="0" smtClean="0">
                          <a:latin typeface="Cambria Math" panose="02040503050406030204" pitchFamily="18" charset="0"/>
                        </a:rPr>
                        <m:t>larger</m:t>
                      </m:r>
                      <m:r>
                        <a:rPr lang="en-US" i="0" dirty="0" smtClean="0">
                          <a:latin typeface="Cambria Math" panose="02040503050406030204" pitchFamily="18" charset="0"/>
                        </a:rPr>
                        <m:t> </m:t>
                      </m:r>
                      <m:r>
                        <m:rPr>
                          <m:sty m:val="p"/>
                        </m:rPr>
                        <a:rPr lang="en-US" i="0" dirty="0" smtClean="0">
                          <a:latin typeface="Cambria Math" panose="02040503050406030204" pitchFamily="18" charset="0"/>
                        </a:rPr>
                        <m:t>T</m:t>
                      </m:r>
                      <m:r>
                        <a:rPr lang="en-US" i="0" dirty="0" smtClean="0">
                          <a:latin typeface="Cambria Math" panose="02040503050406030204" pitchFamily="18" charset="0"/>
                        </a:rPr>
                        <m:t> ⇒ </m:t>
                      </m:r>
                      <m:r>
                        <m:rPr>
                          <m:sty m:val="p"/>
                        </m:rPr>
                        <a:rPr lang="en-US" i="0" dirty="0" smtClean="0">
                          <a:latin typeface="Cambria Math" panose="02040503050406030204" pitchFamily="18" charset="0"/>
                        </a:rPr>
                        <m:t>smaller</m:t>
                      </m:r>
                      <m:r>
                        <a:rPr lang="en-US" i="0" dirty="0" smtClean="0">
                          <a:latin typeface="Cambria Math" panose="02040503050406030204" pitchFamily="18" charset="0"/>
                        </a:rPr>
                        <m:t> </m:t>
                      </m:r>
                      <m:r>
                        <m:rPr>
                          <m:sty m:val="p"/>
                        </m:rPr>
                        <a:rPr lang="en-US" i="0" dirty="0" smtClean="0">
                          <a:latin typeface="Cambria Math" panose="02040503050406030204" pitchFamily="18" charset="0"/>
                        </a:rPr>
                        <m:t>f</m:t>
                      </m:r>
                    </m:oMath>
                  </m:oMathPara>
                </a14:m>
                <a:endParaRPr lang="en-US" dirty="0"/>
              </a:p>
              <a:p>
                <a:pPr marL="0" lvl="0" indent="0">
                  <a:buNone/>
                </a:pPr>
                <a:r>
                  <a:rPr lang="en-US" b="1" dirty="0"/>
                  <a:t>ANS: f</a:t>
                </a:r>
                <a:r>
                  <a:rPr lang="en-US" b="1" baseline="-25000" dirty="0"/>
                  <a:t>1</a:t>
                </a:r>
                <a:r>
                  <a:rPr lang="en-US" b="1" dirty="0"/>
                  <a:t> &gt; f</a:t>
                </a:r>
                <a:r>
                  <a:rPr lang="en-US" b="1" baseline="-25000" dirty="0"/>
                  <a:t>2</a:t>
                </a:r>
                <a:endParaRPr lang="en-US"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5"/>
                <a:stretch>
                  <a:fillRect l="-1217" t="-3081" r="-1797" b="-308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539662" y="6356351"/>
            <a:ext cx="814137" cy="349250"/>
          </a:xfrm>
        </p:spPr>
        <p:txBody>
          <a:bodyPr/>
          <a:lstStyle/>
          <a:p>
            <a:fld id="{870BF99F-B08F-4F3B-8557-B37C3B949DA5}" type="slidenum">
              <a:rPr lang="en-US" smtClean="0"/>
              <a:t>23</a:t>
            </a:fld>
            <a:endParaRPr lang="en-US"/>
          </a:p>
        </p:txBody>
      </p:sp>
    </p:spTree>
    <p:custDataLst>
      <p:tags r:id="rId1"/>
    </p:custDataLst>
    <p:extLst>
      <p:ext uri="{BB962C8B-B14F-4D97-AF65-F5344CB8AC3E}">
        <p14:creationId xmlns:p14="http://schemas.microsoft.com/office/powerpoint/2010/main" val="391517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68" y="95543"/>
            <a:ext cx="10515600" cy="1325563"/>
          </a:xfrm>
        </p:spPr>
        <p:txBody>
          <a:bodyPr/>
          <a:lstStyle/>
          <a:p>
            <a:r>
              <a:rPr lang="en-US" b="1" dirty="0"/>
              <a:t>Problem 2: Oscillation</a:t>
            </a:r>
          </a:p>
        </p:txBody>
      </p:sp>
      <p:sp>
        <p:nvSpPr>
          <p:cNvPr id="3" name="Content Placeholder 2"/>
          <p:cNvSpPr>
            <a:spLocks noGrp="1"/>
          </p:cNvSpPr>
          <p:nvPr>
            <p:ph idx="1"/>
          </p:nvPr>
        </p:nvSpPr>
        <p:spPr>
          <a:xfrm>
            <a:off x="721894" y="1060645"/>
            <a:ext cx="11032958" cy="2548829"/>
          </a:xfrm>
        </p:spPr>
        <p:txBody>
          <a:bodyPr>
            <a:normAutofit/>
          </a:bodyPr>
          <a:lstStyle/>
          <a:p>
            <a:pPr marL="0" lvl="0" indent="0" eaLnBrk="0" fontAlgn="base" hangingPunct="0">
              <a:lnSpc>
                <a:spcPct val="100000"/>
              </a:lnSpc>
              <a:spcBef>
                <a:spcPct val="0"/>
              </a:spcBef>
              <a:spcAft>
                <a:spcPts val="600"/>
              </a:spcAft>
              <a:buNone/>
              <a:tabLst>
                <a:tab pos="514350" algn="l"/>
                <a:tab pos="2743200" algn="l"/>
                <a:tab pos="2914650" algn="l"/>
              </a:tabLst>
            </a:pPr>
            <a:r>
              <a:rPr lang="en-US" altLang="en-US" sz="2200" dirty="0">
                <a:ea typeface="Times New Roman" panose="02020603050405020304" pitchFamily="18" charset="0"/>
              </a:rPr>
              <a:t>A ball on a  spring is pulled down and then released. Its subsequent motion is shown.</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1. At which of the above times is the displacement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2. At which of the above times is the velocity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3. At which of the above times is the acceleration zero?</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4. At which of the above times is the velocity a maximum?</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5. At which of the above times is the acceleration a maximum?</a:t>
            </a:r>
            <a:endParaRPr lang="en-US" altLang="en-US" sz="2200" dirty="0"/>
          </a:p>
          <a:p>
            <a:pPr marL="457200" lvl="1" indent="0" eaLnBrk="0" fontAlgn="base" hangingPunct="0">
              <a:lnSpc>
                <a:spcPct val="100000"/>
              </a:lnSpc>
              <a:spcBef>
                <a:spcPct val="0"/>
              </a:spcBef>
              <a:spcAft>
                <a:spcPct val="0"/>
              </a:spcAft>
              <a:buNone/>
              <a:tabLst>
                <a:tab pos="514350" algn="l"/>
                <a:tab pos="2743200" algn="l"/>
                <a:tab pos="2914650" algn="l"/>
              </a:tabLst>
            </a:pPr>
            <a:r>
              <a:rPr lang="en-US" altLang="en-US" sz="2200" dirty="0">
                <a:ea typeface="Times New Roman" panose="02020603050405020304" pitchFamily="18" charset="0"/>
              </a:rPr>
              <a:t>6. At which of the above times is the speed of the oscillator decreasing?</a:t>
            </a:r>
            <a:endParaRPr lang="en-US" altLang="en-US" sz="2200" dirty="0"/>
          </a:p>
          <a:p>
            <a:pPr marL="0" indent="0">
              <a:buNone/>
            </a:pPr>
            <a:endParaRPr lang="en-US" sz="2200" dirty="0"/>
          </a:p>
        </p:txBody>
      </p:sp>
      <p:sp>
        <p:nvSpPr>
          <p:cNvPr id="4" name="Slide Number Placeholder 3"/>
          <p:cNvSpPr>
            <a:spLocks noGrp="1"/>
          </p:cNvSpPr>
          <p:nvPr>
            <p:ph type="sldNum" sz="quarter" idx="12"/>
          </p:nvPr>
        </p:nvSpPr>
        <p:spPr>
          <a:xfrm>
            <a:off x="10539662" y="6356351"/>
            <a:ext cx="814137" cy="349250"/>
          </a:xfrm>
        </p:spPr>
        <p:txBody>
          <a:bodyPr/>
          <a:lstStyle/>
          <a:p>
            <a:fld id="{870BF99F-B08F-4F3B-8557-B37C3B949DA5}" type="slidenum">
              <a:rPr lang="en-US" smtClean="0"/>
              <a:t>24</a:t>
            </a:fld>
            <a:endParaRPr lang="en-US"/>
          </a:p>
        </p:txBody>
      </p:sp>
      <p:pic>
        <p:nvPicPr>
          <p:cNvPr id="6" name="Picture 5"/>
          <p:cNvPicPr>
            <a:picLocks noChangeAspect="1"/>
          </p:cNvPicPr>
          <p:nvPr/>
        </p:nvPicPr>
        <p:blipFill>
          <a:blip r:embed="rId3"/>
          <a:stretch>
            <a:fillRect/>
          </a:stretch>
        </p:blipFill>
        <p:spPr>
          <a:xfrm>
            <a:off x="721894" y="3696235"/>
            <a:ext cx="6843215" cy="300936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7780421" y="3696235"/>
                <a:ext cx="4122821" cy="2693045"/>
              </a:xfrm>
              <a:prstGeom prst="rect">
                <a:avLst/>
              </a:prstGeom>
              <a:noFill/>
              <a:ln>
                <a:solidFill>
                  <a:schemeClr val="tx1"/>
                </a:solidFill>
              </a:ln>
            </p:spPr>
            <p:txBody>
              <a:bodyPr wrap="square" rtlCol="0">
                <a:spAutoFit/>
              </a:bodyPr>
              <a:lstStyle/>
              <a:p>
                <a:pPr marL="457200" indent="-457200">
                  <a:spcAft>
                    <a:spcPts val="600"/>
                  </a:spcAft>
                  <a:buAutoNum type="arabicPeriod"/>
                </a:pPr>
                <a:r>
                  <a:rPr lang="en-US" sz="2400" dirty="0"/>
                  <a:t>A, E, I</a:t>
                </a:r>
              </a:p>
              <a:p>
                <a:pPr marL="457200" indent="-457200">
                  <a:spcAft>
                    <a:spcPts val="600"/>
                  </a:spcAft>
                  <a:buAutoNum type="arabicPeriod"/>
                </a:pPr>
                <a:r>
                  <a:rPr lang="en-US" sz="2400" dirty="0"/>
                  <a:t>C, G 	</a:t>
                </a:r>
                <a:r>
                  <a:rPr lang="en-US" sz="2000" dirty="0">
                    <a:solidFill>
                      <a:schemeClr val="bg1">
                        <a:lumMod val="50000"/>
                      </a:schemeClr>
                    </a:solidFill>
                  </a:rPr>
                  <a:t>(max. and min.)</a:t>
                </a:r>
                <a:endParaRPr lang="en-US" sz="2400" dirty="0">
                  <a:solidFill>
                    <a:schemeClr val="bg1">
                      <a:lumMod val="50000"/>
                    </a:schemeClr>
                  </a:solidFill>
                </a:endParaRPr>
              </a:p>
              <a:p>
                <a:pPr marL="457200" indent="-457200">
                  <a:spcAft>
                    <a:spcPts val="600"/>
                  </a:spcAft>
                  <a:buAutoNum type="arabicPeriod"/>
                </a:pPr>
                <a:r>
                  <a:rPr lang="en-US" sz="2400" dirty="0"/>
                  <a:t>A, E, I 	</a:t>
                </a:r>
                <a:r>
                  <a:rPr lang="en-US" sz="2000" dirty="0">
                    <a:solidFill>
                      <a:schemeClr val="bg1">
                        <a:lumMod val="50000"/>
                      </a:schemeClr>
                    </a:solidFill>
                  </a:rPr>
                  <a:t>(a=</a:t>
                </a:r>
                <a14:m>
                  <m:oMath xmlns:m="http://schemas.openxmlformats.org/officeDocument/2006/math">
                    <m:r>
                      <a:rPr lang="en-US" sz="2000" i="1" dirty="0" smtClean="0">
                        <a:solidFill>
                          <a:schemeClr val="bg1">
                            <a:lumMod val="50000"/>
                          </a:schemeClr>
                        </a:solidFill>
                        <a:latin typeface="Cambria Math" panose="02040503050406030204" pitchFamily="18" charset="0"/>
                      </a:rPr>
                      <m:t>−</m:t>
                    </m:r>
                    <m:sSup>
                      <m:sSupPr>
                        <m:ctrlPr>
                          <a:rPr lang="en-US" sz="2000" b="0" i="1" smtClean="0">
                            <a:solidFill>
                              <a:schemeClr val="bg1">
                                <a:lumMod val="50000"/>
                              </a:schemeClr>
                            </a:solidFill>
                            <a:latin typeface="Cambria Math" panose="02040503050406030204" pitchFamily="18" charset="0"/>
                          </a:rPr>
                        </m:ctrlPr>
                      </m:sSupPr>
                      <m:e>
                        <m:r>
                          <m:rPr>
                            <m:sty m:val="p"/>
                          </m:rPr>
                          <a:rPr lang="en-US" sz="2000" b="0" i="0" smtClean="0">
                            <a:solidFill>
                              <a:schemeClr val="bg1">
                                <a:lumMod val="50000"/>
                              </a:schemeClr>
                            </a:solidFill>
                            <a:latin typeface="Cambria Math" panose="02040503050406030204" pitchFamily="18" charset="0"/>
                          </a:rPr>
                          <m:t>ω</m:t>
                        </m:r>
                      </m:e>
                      <m:sup>
                        <m:r>
                          <a:rPr lang="en-US" sz="2000" b="0" i="0" smtClean="0">
                            <a:solidFill>
                              <a:schemeClr val="bg1">
                                <a:lumMod val="50000"/>
                              </a:schemeClr>
                            </a:solidFill>
                            <a:latin typeface="Cambria Math" panose="02040503050406030204" pitchFamily="18" charset="0"/>
                          </a:rPr>
                          <m:t>2</m:t>
                        </m:r>
                      </m:sup>
                    </m:sSup>
                    <m:r>
                      <m:rPr>
                        <m:sty m:val="p"/>
                      </m:rPr>
                      <a:rPr lang="en-US" sz="2000" i="0" dirty="0" smtClean="0">
                        <a:solidFill>
                          <a:schemeClr val="bg1">
                            <a:lumMod val="50000"/>
                          </a:schemeClr>
                        </a:solidFill>
                        <a:latin typeface="Cambria Math" panose="02040503050406030204" pitchFamily="18" charset="0"/>
                      </a:rPr>
                      <m:t>Δ</m:t>
                    </m:r>
                  </m:oMath>
                </a14:m>
                <a:r>
                  <a:rPr lang="en-US" sz="2000" dirty="0" err="1">
                    <a:solidFill>
                      <a:schemeClr val="bg1">
                        <a:lumMod val="50000"/>
                      </a:schemeClr>
                    </a:solidFill>
                  </a:rPr>
                  <a:t>x</a:t>
                </a:r>
                <a:r>
                  <a:rPr lang="en-US" sz="2000" dirty="0">
                    <a:solidFill>
                      <a:schemeClr val="bg1">
                        <a:lumMod val="50000"/>
                      </a:schemeClr>
                    </a:solidFill>
                  </a:rPr>
                  <a:t>)</a:t>
                </a:r>
              </a:p>
              <a:p>
                <a:pPr marL="457200" indent="-457200">
                  <a:spcAft>
                    <a:spcPts val="600"/>
                  </a:spcAft>
                  <a:buAutoNum type="arabicPeriod"/>
                </a:pPr>
                <a:r>
                  <a:rPr lang="en-US" sz="2400" dirty="0"/>
                  <a:t>A, E, I 	</a:t>
                </a:r>
                <a:r>
                  <a:rPr lang="en-US" sz="2000" dirty="0">
                    <a:solidFill>
                      <a:schemeClr val="bg1">
                        <a:lumMod val="50000"/>
                      </a:schemeClr>
                    </a:solidFill>
                  </a:rPr>
                  <a:t>(when x=0)</a:t>
                </a:r>
              </a:p>
              <a:p>
                <a:pPr marL="457200" indent="-457200">
                  <a:spcAft>
                    <a:spcPts val="600"/>
                  </a:spcAft>
                  <a:buAutoNum type="arabicPeriod"/>
                </a:pPr>
                <a:r>
                  <a:rPr lang="en-US" sz="2400" dirty="0"/>
                  <a:t>C, G 	</a:t>
                </a:r>
                <a:r>
                  <a:rPr lang="en-US" sz="2000" dirty="0">
                    <a:solidFill>
                      <a:schemeClr val="bg1">
                        <a:lumMod val="50000"/>
                      </a:schemeClr>
                    </a:solidFill>
                  </a:rPr>
                  <a:t>(max and min</a:t>
                </a:r>
                <a14:m>
                  <m:oMath xmlns:m="http://schemas.openxmlformats.org/officeDocument/2006/math">
                    <m:r>
                      <a:rPr lang="en-US" sz="2000" b="0" i="0" smtClean="0">
                        <a:solidFill>
                          <a:schemeClr val="bg1">
                            <a:lumMod val="50000"/>
                          </a:schemeClr>
                        </a:solidFill>
                        <a:latin typeface="Cambria Math" panose="02040503050406030204" pitchFamily="18" charset="0"/>
                      </a:rPr>
                      <m:t> </m:t>
                    </m:r>
                    <m:r>
                      <m:rPr>
                        <m:sty m:val="p"/>
                      </m:rPr>
                      <a:rPr lang="en-US" sz="2000" b="0" i="0" smtClean="0">
                        <a:solidFill>
                          <a:schemeClr val="bg1">
                            <a:lumMod val="50000"/>
                          </a:schemeClr>
                        </a:solidFill>
                        <a:latin typeface="Cambria Math" panose="02040503050406030204" pitchFamily="18" charset="0"/>
                      </a:rPr>
                      <m:t>Δx</m:t>
                    </m:r>
                  </m:oMath>
                </a14:m>
                <a:r>
                  <a:rPr lang="en-US" sz="2000" dirty="0">
                    <a:solidFill>
                      <a:schemeClr val="bg1">
                        <a:lumMod val="50000"/>
                      </a:schemeClr>
                    </a:solidFill>
                  </a:rPr>
                  <a:t>)</a:t>
                </a:r>
              </a:p>
              <a:p>
                <a:pPr marL="457200" indent="-457200">
                  <a:spcAft>
                    <a:spcPts val="600"/>
                  </a:spcAft>
                  <a:buAutoNum type="arabicPeriod"/>
                </a:pPr>
                <a:r>
                  <a:rPr lang="en-US" sz="2400" dirty="0"/>
                  <a:t>B, F  	</a:t>
                </a:r>
                <a:r>
                  <a:rPr lang="en-US" sz="2000" dirty="0">
                    <a:solidFill>
                      <a:schemeClr val="bg1">
                        <a:lumMod val="50000"/>
                      </a:schemeClr>
                    </a:solidFill>
                  </a:rPr>
                  <a:t>(when a opposes  v)</a:t>
                </a:r>
                <a:endParaRPr lang="en-US" sz="2400" dirty="0">
                  <a:solidFill>
                    <a:schemeClr val="bg1">
                      <a:lumMod val="50000"/>
                    </a:schemeClr>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780421" y="3696235"/>
                <a:ext cx="4122821" cy="2693045"/>
              </a:xfrm>
              <a:prstGeom prst="rect">
                <a:avLst/>
              </a:prstGeom>
              <a:blipFill>
                <a:blip r:embed="rId6"/>
                <a:stretch>
                  <a:fillRect l="-2209" t="-1802" r="-147" b="-4054"/>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88088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3: Spring Constant and Frequency </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25</a:t>
            </a:fld>
            <a:endParaRPr lang="en-US" dirty="0"/>
          </a:p>
        </p:txBody>
      </p:sp>
      <p:sp>
        <p:nvSpPr>
          <p:cNvPr id="5" name="Rectangle 1"/>
          <p:cNvSpPr>
            <a:spLocks noChangeArrowheads="1"/>
          </p:cNvSpPr>
          <p:nvPr/>
        </p:nvSpPr>
        <p:spPr bwMode="auto">
          <a:xfrm>
            <a:off x="838200" y="1174369"/>
            <a:ext cx="1100087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ts val="1200"/>
              </a:spcAft>
              <a:buClrTx/>
              <a:buSzTx/>
              <a:buFontTx/>
              <a:buNone/>
              <a:tabLst>
                <a:tab pos="228600" algn="dec"/>
                <a:tab pos="320675" algn="l"/>
              </a:tabLst>
            </a:pPr>
            <a:r>
              <a:rPr kumimoji="0" lang="en-US" altLang="en-US" sz="2200" b="0" i="0" u="none" strike="noStrike" cap="none" normalizeH="0" baseline="0" dirty="0">
                <a:ln>
                  <a:noFill/>
                </a:ln>
                <a:solidFill>
                  <a:schemeClr val="tx1"/>
                </a:solidFill>
                <a:effectLst/>
                <a:latin typeface="+mn-lt"/>
                <a:ea typeface="Times New Roman" panose="02020603050405020304" pitchFamily="18" charset="0"/>
              </a:rPr>
              <a:t>A set of springs all have initial length </a:t>
            </a:r>
            <a:r>
              <a:rPr kumimoji="0" lang="en-US" altLang="en-US" sz="2200" b="1" i="0" u="none" strike="noStrike" cap="none" normalizeH="0" baseline="0" dirty="0">
                <a:ln>
                  <a:noFill/>
                </a:ln>
                <a:solidFill>
                  <a:schemeClr val="tx1"/>
                </a:solidFill>
                <a:effectLst/>
                <a:latin typeface="+mn-lt"/>
                <a:ea typeface="Times New Roman" panose="02020603050405020304" pitchFamily="18" charset="0"/>
              </a:rPr>
              <a:t>10 cm</a:t>
            </a:r>
            <a:r>
              <a:rPr kumimoji="0" lang="en-US" altLang="en-US" sz="2200" b="0" i="0" u="none" strike="noStrike" cap="none" normalizeH="0" baseline="0" dirty="0">
                <a:ln>
                  <a:noFill/>
                </a:ln>
                <a:solidFill>
                  <a:schemeClr val="tx1"/>
                </a:solidFill>
                <a:effectLst/>
                <a:latin typeface="+mn-lt"/>
                <a:ea typeface="Times New Roman" panose="02020603050405020304" pitchFamily="18" charset="0"/>
              </a:rPr>
              <a:t>. Each spring now has a mass suspended from its end, and the different springs stretch as shown below. </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 New Roman" panose="02020603050405020304" pitchFamily="18" charset="0"/>
              </a:rPr>
              <a:t>Then, each mass is pulled down by an additional 1 cm and released, so that it oscillates up and down. Rank the frequencies of the oscillating systems A, B, C, and D, from highest to lowest.</a:t>
            </a:r>
            <a:endParaRPr kumimoji="0" lang="en-US" altLang="en-US" sz="2200" b="0" i="0" u="none" strike="noStrike" cap="none" normalizeH="0" baseline="0" dirty="0">
              <a:ln>
                <a:noFill/>
              </a:ln>
              <a:solidFill>
                <a:schemeClr val="tx1"/>
              </a:solidFill>
              <a:effectLst/>
              <a:latin typeface="+mn-lt"/>
            </a:endParaRPr>
          </a:p>
        </p:txBody>
      </p:sp>
      <p:pic>
        <p:nvPicPr>
          <p:cNvPr id="6" name="Picture 5"/>
          <p:cNvPicPr>
            <a:picLocks noChangeAspect="1"/>
          </p:cNvPicPr>
          <p:nvPr/>
        </p:nvPicPr>
        <p:blipFill>
          <a:blip r:embed="rId3"/>
          <a:stretch>
            <a:fillRect/>
          </a:stretch>
        </p:blipFill>
        <p:spPr>
          <a:xfrm>
            <a:off x="255669" y="2744272"/>
            <a:ext cx="8146384" cy="273289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543010" y="4638036"/>
                <a:ext cx="1656764" cy="1830116"/>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𝐹</m:t>
                      </m:r>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𝛥</m:t>
                      </m:r>
                      <m:r>
                        <a:rPr lang="en-US" sz="2000" b="0" i="1" smtClean="0">
                          <a:latin typeface="Cambria Math" panose="02040503050406030204" pitchFamily="18" charset="0"/>
                        </a:rPr>
                        <m:t>𝑥</m:t>
                      </m:r>
                    </m:oMath>
                  </m:oMathPara>
                </a14:m>
                <a:endParaRPr lang="en-US" sz="2000" b="0" i="1" dirty="0"/>
              </a:p>
              <a:p>
                <a:pPr algn="ctr">
                  <a:spcAft>
                    <a:spcPts val="6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𝐹</m:t>
                              </m:r>
                            </m:e>
                          </m:d>
                        </m:num>
                        <m:den>
                          <m:r>
                            <a:rPr lang="en-US" sz="2000" b="0" i="1" smtClean="0">
                              <a:latin typeface="Cambria Math" panose="02040503050406030204" pitchFamily="18" charset="0"/>
                            </a:rPr>
                            <m:t>𝛥</m:t>
                          </m:r>
                          <m:r>
                            <a:rPr lang="en-US" sz="2000" b="0" i="1" smtClean="0">
                              <a:latin typeface="Cambria Math" panose="02040503050406030204" pitchFamily="18" charset="0"/>
                            </a:rPr>
                            <m:t>𝑥</m:t>
                          </m:r>
                        </m:den>
                      </m:f>
                    </m:oMath>
                  </m:oMathPara>
                </a14:m>
                <a:endParaRPr lang="en-US" sz="2000" b="0" i="1" dirty="0">
                  <a:latin typeface="Cambria Math" panose="02040503050406030204" pitchFamily="18" charset="0"/>
                </a:endParaRPr>
              </a:p>
              <a:p>
                <a:pPr algn="ctr">
                  <a:spcAft>
                    <a:spcPts val="6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𝑘</m:t>
                      </m:r>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𝑚𝑔</m:t>
                          </m:r>
                        </m:num>
                        <m:den>
                          <m:r>
                            <a:rPr lang="en-US" sz="2000" i="1">
                              <a:latin typeface="Cambria Math" panose="02040503050406030204" pitchFamily="18" charset="0"/>
                            </a:rPr>
                            <m:t>𝛥</m:t>
                          </m:r>
                          <m:r>
                            <a:rPr lang="en-US" sz="2000" i="1">
                              <a:latin typeface="Cambria Math" panose="02040503050406030204" pitchFamily="18" charset="0"/>
                            </a:rPr>
                            <m:t>𝑥</m:t>
                          </m:r>
                        </m:den>
                      </m:f>
                    </m:oMath>
                  </m:oMathPara>
                </a14:m>
                <a:endParaRPr lang="en-US" sz="2000" b="0" i="1" dirty="0">
                  <a:latin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43010" y="4638036"/>
                <a:ext cx="1656764" cy="1830116"/>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12" name="Group 11"/>
          <p:cNvGrpSpPr/>
          <p:nvPr/>
        </p:nvGrpSpPr>
        <p:grpSpPr>
          <a:xfrm>
            <a:off x="2318084" y="5791124"/>
            <a:ext cx="6158164" cy="385374"/>
            <a:chOff x="2326105" y="6008043"/>
            <a:chExt cx="6158164" cy="385374"/>
          </a:xfrm>
          <a:solidFill>
            <a:schemeClr val="bg1">
              <a:lumMod val="85000"/>
            </a:schemeClr>
          </a:solidFill>
        </p:grpSpPr>
        <mc:AlternateContent xmlns:mc="http://schemas.openxmlformats.org/markup-compatibility/2006" xmlns:a14="http://schemas.microsoft.com/office/drawing/2010/main">
          <mc:Choice Requires="a14">
            <p:sp>
              <p:nvSpPr>
                <p:cNvPr id="8" name="TextBox 7"/>
                <p:cNvSpPr txBox="1"/>
                <p:nvPr/>
              </p:nvSpPr>
              <p:spPr>
                <a:xfrm>
                  <a:off x="2326105" y="6008043"/>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A</m:t>
                          </m:r>
                        </m:sub>
                      </m:sSub>
                    </m:oMath>
                  </a14:m>
                  <a:r>
                    <a:rPr lang="en-US" b="0" i="0" dirty="0"/>
                    <a:t>=19.6 N/m</a:t>
                  </a:r>
                  <a:endParaRPr lang="en-US" b="0" dirty="0"/>
                </a:p>
              </p:txBody>
            </p:sp>
          </mc:Choice>
          <mc:Fallback xmlns="">
            <p:sp>
              <p:nvSpPr>
                <p:cNvPr id="8" name="TextBox 7"/>
                <p:cNvSpPr txBox="1">
                  <a:spLocks noRot="1" noChangeAspect="1" noMove="1" noResize="1" noEditPoints="1" noAdjustHandles="1" noChangeArrowheads="1" noChangeShapeType="1" noTextEdit="1"/>
                </p:cNvSpPr>
                <p:nvPr/>
              </p:nvSpPr>
              <p:spPr>
                <a:xfrm>
                  <a:off x="2326105" y="6008043"/>
                  <a:ext cx="1507958" cy="369332"/>
                </a:xfrm>
                <a:prstGeom prst="rect">
                  <a:avLst/>
                </a:prstGeom>
                <a:blipFill>
                  <a:blip r:embed="rId7"/>
                  <a:stretch>
                    <a:fillRect t="-9836" r="-403" b="-2459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960394" y="6024085"/>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B</m:t>
                          </m:r>
                        </m:sub>
                      </m:sSub>
                    </m:oMath>
                  </a14:m>
                  <a:r>
                    <a:rPr lang="en-US" b="0" i="0" dirty="0"/>
                    <a:t>=19.6 N/m</a:t>
                  </a:r>
                  <a:endParaRPr lang="en-US" b="0" dirty="0"/>
                </a:p>
              </p:txBody>
            </p:sp>
          </mc:Choice>
          <mc:Fallback xmlns="">
            <p:sp>
              <p:nvSpPr>
                <p:cNvPr id="9" name="TextBox 8"/>
                <p:cNvSpPr txBox="1">
                  <a:spLocks noRot="1" noChangeAspect="1" noMove="1" noResize="1" noEditPoints="1" noAdjustHandles="1" noChangeArrowheads="1" noChangeShapeType="1" noTextEdit="1"/>
                </p:cNvSpPr>
                <p:nvPr/>
              </p:nvSpPr>
              <p:spPr>
                <a:xfrm>
                  <a:off x="3960394" y="6024085"/>
                  <a:ext cx="1507958" cy="369332"/>
                </a:xfrm>
                <a:prstGeom prst="rect">
                  <a:avLst/>
                </a:prstGeom>
                <a:blipFill>
                  <a:blip r:embed="rId8"/>
                  <a:stretch>
                    <a:fillRect t="-10000" r="-806" b="-2666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468353" y="6019102"/>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C</m:t>
                          </m:r>
                        </m:sub>
                      </m:sSub>
                    </m:oMath>
                  </a14:m>
                  <a:r>
                    <a:rPr lang="en-US" b="0" i="0" dirty="0"/>
                    <a:t>=49 N/m</a:t>
                  </a:r>
                  <a:endParaRPr lang="en-US" b="0" dirty="0"/>
                </a:p>
              </p:txBody>
            </p:sp>
          </mc:Choice>
          <mc:Fallback xmlns="">
            <p:sp>
              <p:nvSpPr>
                <p:cNvPr id="10" name="TextBox 9"/>
                <p:cNvSpPr txBox="1">
                  <a:spLocks noRot="1" noChangeAspect="1" noMove="1" noResize="1" noEditPoints="1" noAdjustHandles="1" noChangeArrowheads="1" noChangeShapeType="1" noTextEdit="1"/>
                </p:cNvSpPr>
                <p:nvPr/>
              </p:nvSpPr>
              <p:spPr>
                <a:xfrm>
                  <a:off x="5468353" y="6019102"/>
                  <a:ext cx="1507958" cy="369332"/>
                </a:xfrm>
                <a:prstGeom prst="rect">
                  <a:avLst/>
                </a:prstGeom>
                <a:blipFill>
                  <a:blip r:embed="rId9"/>
                  <a:stretch>
                    <a:fillRect t="-10000" b="-2666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976311" y="6019102"/>
                  <a:ext cx="1507958" cy="369332"/>
                </a:xfrm>
                <a:prstGeom prst="rect">
                  <a:avLst/>
                </a:prstGeom>
                <a:noFill/>
                <a:ln>
                  <a:noFill/>
                </a:ln>
              </p:spPr>
              <p:txBody>
                <a:bodyPr wrap="square" rtlCol="0">
                  <a:spAutoFit/>
                </a:bodyPr>
                <a:lstStyle/>
                <a:p>
                  <a:pPr algn="ctr">
                    <a:spcAft>
                      <a:spcPts val="600"/>
                    </a:spcAft>
                  </a:pPr>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k</m:t>
                          </m:r>
                        </m:e>
                        <m:sub>
                          <m:r>
                            <m:rPr>
                              <m:sty m:val="p"/>
                            </m:rPr>
                            <a:rPr lang="en-US" b="0" i="0" dirty="0" smtClean="0">
                              <a:latin typeface="Cambria Math" panose="02040503050406030204" pitchFamily="18" charset="0"/>
                            </a:rPr>
                            <m:t>D</m:t>
                          </m:r>
                        </m:sub>
                      </m:sSub>
                    </m:oMath>
                  </a14:m>
                  <a:r>
                    <a:rPr lang="en-US" b="0" i="0" dirty="0"/>
                    <a:t>=39.2 N/m</a:t>
                  </a:r>
                  <a:endParaRPr lang="en-US"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6976311" y="6019102"/>
                  <a:ext cx="1507958" cy="369332"/>
                </a:xfrm>
                <a:prstGeom prst="rect">
                  <a:avLst/>
                </a:prstGeom>
                <a:blipFill>
                  <a:blip r:embed="rId10"/>
                  <a:stretch>
                    <a:fillRect t="-10000" r="-1619" b="-26667"/>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3" name="TextBox 12"/>
              <p:cNvSpPr txBox="1"/>
              <p:nvPr/>
            </p:nvSpPr>
            <p:spPr>
              <a:xfrm>
                <a:off x="8594558" y="2383060"/>
                <a:ext cx="3052011" cy="4167744"/>
              </a:xfrm>
              <a:prstGeom prst="rect">
                <a:avLst/>
              </a:prstGeom>
              <a:noFill/>
              <a:ln>
                <a:solidFill>
                  <a:schemeClr val="tx1"/>
                </a:solidFill>
              </a:ln>
            </p:spPr>
            <p:txBody>
              <a:bodyPr wrap="square" rtlCol="0">
                <a:spAutoFit/>
              </a:bodyPr>
              <a:lstStyle/>
              <a:p>
                <a:pPr algn="ctr">
                  <a:spcAft>
                    <a:spcPts val="3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𝜔</m:t>
                      </m:r>
                      <m:r>
                        <a:rPr lang="en-US" sz="2000" b="0" i="1" smtClean="0">
                          <a:latin typeface="Cambria Math" panose="02040503050406030204" pitchFamily="18" charset="0"/>
                        </a:rPr>
                        <m:t>=2</m:t>
                      </m:r>
                      <m:r>
                        <a:rPr lang="en-US" sz="2000" b="0" i="1" smtClean="0">
                          <a:latin typeface="Cambria Math" panose="02040503050406030204" pitchFamily="18" charset="0"/>
                        </a:rPr>
                        <m:t>𝜋</m:t>
                      </m:r>
                      <m:r>
                        <a:rPr lang="en-US" sz="2000" b="0" i="1" smtClean="0">
                          <a:latin typeface="Cambria Math" panose="02040503050406030204" pitchFamily="18" charset="0"/>
                        </a:rPr>
                        <m:t>𝑓</m:t>
                      </m:r>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𝑘</m:t>
                          </m:r>
                          <m:r>
                            <a:rPr lang="en-US" sz="2000" b="0" i="1" smtClean="0">
                              <a:latin typeface="Cambria Math" panose="02040503050406030204" pitchFamily="18" charset="0"/>
                            </a:rPr>
                            <m:t>/</m:t>
                          </m:r>
                          <m:r>
                            <a:rPr lang="en-US" sz="2000" b="0" i="1" smtClean="0">
                              <a:latin typeface="Cambria Math" panose="02040503050406030204" pitchFamily="18" charset="0"/>
                            </a:rPr>
                            <m:t>𝑚</m:t>
                          </m:r>
                        </m:e>
                      </m:rad>
                    </m:oMath>
                  </m:oMathPara>
                </a14:m>
                <a:endParaRPr lang="en-US" sz="2000" b="0" dirty="0">
                  <a:latin typeface="Cambria Math" panose="02040503050406030204" pitchFamily="18" charset="0"/>
                </a:endParaRPr>
              </a:p>
              <a:p>
                <a:pPr algn="ctr">
                  <a:spcAft>
                    <a:spcPts val="300"/>
                  </a:spcAft>
                </a:pPr>
                <a14:m>
                  <m:oMathPara xmlns:m="http://schemas.openxmlformats.org/officeDocument/2006/math">
                    <m:oMathParaPr>
                      <m:jc m:val="center"/>
                    </m:oMathParaPr>
                    <m:oMath xmlns:m="http://schemas.openxmlformats.org/officeDocument/2006/math">
                      <m:r>
                        <a:rPr lang="en-US" sz="2000" b="0" i="1" smtClean="0">
                          <a:latin typeface="Cambria Math" panose="02040503050406030204" pitchFamily="18" charset="0"/>
                        </a:rPr>
                        <m:t>⇒</m:t>
                      </m:r>
                      <m:r>
                        <a:rPr lang="en-US" sz="2000" b="0" i="1" smtClean="0">
                          <a:latin typeface="Cambria Math" panose="02040503050406030204" pitchFamily="18" charset="0"/>
                        </a:rPr>
                        <m:t>𝑓</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den>
                      </m:f>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𝑘</m:t>
                              </m:r>
                            </m:num>
                            <m:den>
                              <m:r>
                                <a:rPr lang="en-US" sz="2000" i="1">
                                  <a:latin typeface="Cambria Math" panose="02040503050406030204" pitchFamily="18" charset="0"/>
                                </a:rPr>
                                <m:t>𝑚</m:t>
                              </m:r>
                            </m:den>
                          </m:f>
                        </m:e>
                      </m:rad>
                    </m:oMath>
                  </m:oMathPara>
                </a14:m>
                <a:endParaRPr lang="en-US" sz="2000" dirty="0">
                  <a:latin typeface="Cambria Math" panose="02040503050406030204" pitchFamily="18" charset="0"/>
                </a:endParaRPr>
              </a:p>
              <a:p>
                <a:pPr algn="ctr">
                  <a:spcAft>
                    <a:spcPts val="300"/>
                  </a:spcAft>
                </a:pPr>
                <a:endParaRPr lang="en-US" sz="2000" dirty="0">
                  <a:latin typeface="Cambria Math" panose="02040503050406030204" pitchFamily="18" charset="0"/>
                </a:endParaRPr>
              </a:p>
              <a:p>
                <a:pPr algn="ctr">
                  <a:spcAft>
                    <a:spcPts val="300"/>
                  </a:spcAft>
                </a:pP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m:rPr>
                            <m:sty m:val="p"/>
                          </m:rPr>
                          <a:rPr lang="en-US" b="0" i="0" smtClean="0">
                            <a:latin typeface="Cambria Math" panose="02040503050406030204" pitchFamily="18" charset="0"/>
                          </a:rPr>
                          <m:t>A</m:t>
                        </m:r>
                      </m:sub>
                    </m:sSub>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0" smtClean="0">
                            <a:latin typeface="Cambria Math" panose="02040503050406030204" pitchFamily="18" charset="0"/>
                          </a:rPr>
                          <m:t>1</m:t>
                        </m:r>
                      </m:num>
                      <m:den>
                        <m:r>
                          <a:rPr lang="en-US" b="0" i="0" smtClean="0">
                            <a:latin typeface="Cambria Math" panose="02040503050406030204" pitchFamily="18" charset="0"/>
                          </a:rPr>
                          <m:t>2</m:t>
                        </m:r>
                        <m:r>
                          <m:rPr>
                            <m:sty m:val="p"/>
                          </m:rPr>
                          <a:rPr lang="en-US" b="0" i="0" smtClean="0">
                            <a:latin typeface="Cambria Math" panose="02040503050406030204" pitchFamily="18" charset="0"/>
                          </a:rPr>
                          <m:t>π</m:t>
                        </m:r>
                      </m:den>
                    </m:f>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0" smtClean="0">
                                <a:latin typeface="Cambria Math" panose="02040503050406030204" pitchFamily="18" charset="0"/>
                              </a:rPr>
                              <m:t>19.6</m:t>
                            </m:r>
                          </m:num>
                          <m:den>
                            <m:r>
                              <a:rPr lang="en-US" b="0" i="0" smtClean="0">
                                <a:latin typeface="Cambria Math" panose="02040503050406030204" pitchFamily="18" charset="0"/>
                              </a:rPr>
                              <m:t>0.1</m:t>
                            </m:r>
                          </m:den>
                        </m:f>
                      </m:e>
                    </m:rad>
                  </m:oMath>
                </a14:m>
                <a:r>
                  <a:rPr lang="en-US" b="0" dirty="0">
                    <a:latin typeface="Cambria Math" panose="02040503050406030204" pitchFamily="18" charset="0"/>
                  </a:rPr>
                  <a:t> Hz = 2.23 Hz</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B</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a:latin typeface="Cambria Math" panose="02040503050406030204" pitchFamily="18" charset="0"/>
                              </a:rPr>
                              <m:t>19.6</m:t>
                            </m:r>
                          </m:num>
                          <m:den>
                            <m:r>
                              <a:rPr lang="en-US">
                                <a:latin typeface="Cambria Math" panose="02040503050406030204" pitchFamily="18" charset="0"/>
                              </a:rPr>
                              <m:t>0.</m:t>
                            </m:r>
                            <m:r>
                              <a:rPr lang="en-US" b="0" i="0" smtClean="0">
                                <a:latin typeface="Cambria Math" panose="02040503050406030204" pitchFamily="18" charset="0"/>
                              </a:rPr>
                              <m:t>2</m:t>
                            </m:r>
                          </m:den>
                        </m:f>
                      </m:e>
                    </m:rad>
                  </m:oMath>
                </a14:m>
                <a:r>
                  <a:rPr lang="en-US" dirty="0">
                    <a:latin typeface="Cambria Math" panose="02040503050406030204" pitchFamily="18" charset="0"/>
                  </a:rPr>
                  <a:t> Hz = 1.58 Hz</a:t>
                </a:r>
                <a:r>
                  <a:rPr lang="en-US" b="0" dirty="0">
                    <a:latin typeface="Cambria Math" panose="02040503050406030204" pitchFamily="18" charset="0"/>
                  </a:rPr>
                  <a:t> </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c</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b="0" i="0" smtClean="0">
                                <a:latin typeface="Cambria Math" panose="02040503050406030204" pitchFamily="18" charset="0"/>
                              </a:rPr>
                              <m:t>49</m:t>
                            </m:r>
                          </m:num>
                          <m:den>
                            <m:r>
                              <a:rPr lang="en-US">
                                <a:latin typeface="Cambria Math" panose="02040503050406030204" pitchFamily="18" charset="0"/>
                              </a:rPr>
                              <m:t>0.1</m:t>
                            </m:r>
                          </m:den>
                        </m:f>
                      </m:e>
                    </m:rad>
                  </m:oMath>
                </a14:m>
                <a:r>
                  <a:rPr lang="en-US" dirty="0">
                    <a:latin typeface="Cambria Math" panose="02040503050406030204" pitchFamily="18" charset="0"/>
                  </a:rPr>
                  <a:t> Hz = 3.52 Hz</a:t>
                </a:r>
              </a:p>
              <a:p>
                <a:pPr algn="ctr">
                  <a:spcAft>
                    <a:spcPts val="300"/>
                  </a:spcAft>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b="0" i="0" smtClean="0">
                            <a:latin typeface="Cambria Math" panose="02040503050406030204" pitchFamily="18" charset="0"/>
                          </a:rPr>
                          <m:t>D</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r>
                          <m:rPr>
                            <m:sty m:val="p"/>
                          </m:rPr>
                          <a:rPr lang="en-US">
                            <a:latin typeface="Cambria Math" panose="02040503050406030204" pitchFamily="18" charset="0"/>
                          </a:rPr>
                          <m:t>π</m:t>
                        </m:r>
                      </m:den>
                    </m:f>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b="0" i="0" smtClean="0">
                                <a:latin typeface="Cambria Math" panose="02040503050406030204" pitchFamily="18" charset="0"/>
                              </a:rPr>
                              <m:t>3</m:t>
                            </m:r>
                            <m:r>
                              <a:rPr lang="en-US">
                                <a:latin typeface="Cambria Math" panose="02040503050406030204" pitchFamily="18" charset="0"/>
                              </a:rPr>
                              <m:t>9</m:t>
                            </m:r>
                            <m:r>
                              <a:rPr lang="en-US" b="0" i="0" smtClean="0">
                                <a:latin typeface="Cambria Math" panose="02040503050406030204" pitchFamily="18" charset="0"/>
                              </a:rPr>
                              <m:t>.2</m:t>
                            </m:r>
                          </m:num>
                          <m:den>
                            <m:r>
                              <a:rPr lang="en-US">
                                <a:latin typeface="Cambria Math" panose="02040503050406030204" pitchFamily="18" charset="0"/>
                              </a:rPr>
                              <m:t>0.</m:t>
                            </m:r>
                            <m:r>
                              <a:rPr lang="en-US" b="0" i="1" smtClean="0">
                                <a:latin typeface="Cambria Math" panose="02040503050406030204" pitchFamily="18" charset="0"/>
                              </a:rPr>
                              <m:t>2</m:t>
                            </m:r>
                          </m:den>
                        </m:f>
                      </m:e>
                    </m:rad>
                  </m:oMath>
                </a14:m>
                <a:r>
                  <a:rPr lang="en-US" dirty="0">
                    <a:latin typeface="Cambria Math" panose="02040503050406030204" pitchFamily="18" charset="0"/>
                  </a:rPr>
                  <a:t> Hz = 2.23 Hz</a:t>
                </a:r>
              </a:p>
            </p:txBody>
          </p:sp>
        </mc:Choice>
        <mc:Fallback xmlns="">
          <p:sp>
            <p:nvSpPr>
              <p:cNvPr id="13" name="TextBox 12"/>
              <p:cNvSpPr txBox="1">
                <a:spLocks noRot="1" noChangeAspect="1" noMove="1" noResize="1" noEditPoints="1" noAdjustHandles="1" noChangeArrowheads="1" noChangeShapeType="1" noTextEdit="1"/>
              </p:cNvSpPr>
              <p:nvPr/>
            </p:nvSpPr>
            <p:spPr>
              <a:xfrm>
                <a:off x="8594558" y="2383060"/>
                <a:ext cx="3052011" cy="4167744"/>
              </a:xfrm>
              <a:prstGeom prst="rect">
                <a:avLst/>
              </a:prstGeom>
              <a:blipFill>
                <a:blip r:embed="rId11"/>
                <a:stretch>
                  <a:fillRect/>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67424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4: x(t)</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26</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6817895" y="3415089"/>
                <a:ext cx="4971047" cy="1685077"/>
              </a:xfrm>
              <a:prstGeom prst="rect">
                <a:avLst/>
              </a:prstGeom>
              <a:noFill/>
              <a:ln>
                <a:solidFill>
                  <a:schemeClr val="tx1"/>
                </a:solidFill>
              </a:ln>
            </p:spPr>
            <p:txBody>
              <a:bodyPr wrap="square" rtlCol="0">
                <a:spAutoFit/>
              </a:bodyPr>
              <a:lstStyle/>
              <a:p>
                <a:pPr marL="342900" indent="-342900">
                  <a:spcAft>
                    <a:spcPts val="300"/>
                  </a:spcAft>
                  <a:buFont typeface="Arial" panose="020B0604020202020204" pitchFamily="34" charset="0"/>
                  <a:buChar char="•"/>
                </a:pPr>
                <a:r>
                  <a:rPr lang="en-US" sz="2400" b="0" dirty="0">
                    <a:latin typeface="Cambria Math" panose="02040503050406030204" pitchFamily="18" charset="0"/>
                  </a:rPr>
                  <a:t>Slope = +</a:t>
                </a:r>
                <a:r>
                  <a:rPr lang="en-US" sz="2400" b="0" dirty="0" err="1">
                    <a:latin typeface="Cambria Math" panose="02040503050406030204" pitchFamily="18" charset="0"/>
                  </a:rPr>
                  <a:t>ve</a:t>
                </a:r>
                <a:r>
                  <a:rPr lang="en-US" sz="2400" dirty="0">
                    <a:latin typeface="Cambria Math" panose="02040503050406030204" pitchFamily="18" charset="0"/>
                  </a:rPr>
                  <a:t>   </a:t>
                </a:r>
                <a14:m>
                  <m:oMath xmlns:m="http://schemas.openxmlformats.org/officeDocument/2006/math">
                    <m:r>
                      <a:rPr lang="en-US" sz="2400" b="0" i="1" dirty="0" smtClean="0">
                        <a:latin typeface="Cambria Math" panose="02040503050406030204" pitchFamily="18" charset="0"/>
                      </a:rPr>
                      <m:t>→</m:t>
                    </m:r>
                  </m:oMath>
                </a14:m>
                <a:r>
                  <a:rPr lang="en-US" sz="2400" b="0" dirty="0">
                    <a:latin typeface="Cambria Math" panose="02040503050406030204" pitchFamily="18" charset="0"/>
                  </a:rPr>
                  <a:t>   +</a:t>
                </a:r>
                <a:r>
                  <a:rPr lang="en-US" sz="2400" b="0" dirty="0" err="1">
                    <a:latin typeface="Cambria Math" panose="02040503050406030204" pitchFamily="18" charset="0"/>
                  </a:rPr>
                  <a:t>ve</a:t>
                </a:r>
                <a:r>
                  <a:rPr lang="en-US" sz="2400" b="0" dirty="0">
                    <a:latin typeface="Cambria Math" panose="02040503050406030204" pitchFamily="18" charset="0"/>
                  </a:rPr>
                  <a:t> velocity</a:t>
                </a:r>
              </a:p>
              <a:p>
                <a:pPr marL="342900" indent="-342900">
                  <a:spcAft>
                    <a:spcPts val="3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rPr>
                      <m:t>a</m:t>
                    </m:r>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ω</m:t>
                        </m:r>
                      </m:e>
                      <m:sup>
                        <m:r>
                          <a:rPr lang="en-US" sz="2400" b="0" i="0" smtClean="0">
                            <a:latin typeface="Cambria Math" panose="02040503050406030204" pitchFamily="18" charset="0"/>
                          </a:rPr>
                          <m:t>2</m:t>
                        </m:r>
                      </m:sup>
                    </m:sSup>
                    <m:r>
                      <m:rPr>
                        <m:sty m:val="p"/>
                      </m:rPr>
                      <a:rPr lang="en-US" sz="2400" b="0" i="0" smtClean="0">
                        <a:latin typeface="Cambria Math" panose="02040503050406030204" pitchFamily="18" charset="0"/>
                      </a:rPr>
                      <m:t>x</m:t>
                    </m:r>
                  </m:oMath>
                </a14:m>
                <a:r>
                  <a:rPr lang="en-US" sz="2400" b="0" dirty="0">
                    <a:latin typeface="Cambria Math" panose="02040503050406030204" pitchFamily="18" charset="0"/>
                  </a:rPr>
                  <a:t>	     </a:t>
                </a:r>
                <a14:m>
                  <m:oMath xmlns:m="http://schemas.openxmlformats.org/officeDocument/2006/math">
                    <m:r>
                      <a:rPr lang="en-US" sz="2400" i="1" dirty="0">
                        <a:latin typeface="Cambria Math" panose="02040503050406030204" pitchFamily="18" charset="0"/>
                      </a:rPr>
                      <m:t>→</m:t>
                    </m:r>
                    <m:r>
                      <a:rPr lang="en-US" sz="2400" b="0" i="0" dirty="0" smtClean="0">
                        <a:latin typeface="Cambria Math" panose="02040503050406030204" pitchFamily="18" charset="0"/>
                      </a:rPr>
                      <m:t>   </m:t>
                    </m:r>
                  </m:oMath>
                </a14:m>
                <a:r>
                  <a:rPr lang="en-US" sz="2400" b="0" dirty="0">
                    <a:latin typeface="Cambria Math" panose="02040503050406030204" pitchFamily="18" charset="0"/>
                  </a:rPr>
                  <a:t>-</a:t>
                </a:r>
                <a:r>
                  <a:rPr lang="en-US" sz="2400" b="0" dirty="0" err="1">
                    <a:latin typeface="Cambria Math" panose="02040503050406030204" pitchFamily="18" charset="0"/>
                  </a:rPr>
                  <a:t>ve</a:t>
                </a:r>
                <a:r>
                  <a:rPr lang="en-US" sz="2400" b="0" dirty="0">
                    <a:latin typeface="Cambria Math" panose="02040503050406030204" pitchFamily="18" charset="0"/>
                  </a:rPr>
                  <a:t> acceleration</a:t>
                </a:r>
              </a:p>
              <a:p>
                <a:pPr>
                  <a:spcAft>
                    <a:spcPts val="300"/>
                  </a:spcAft>
                </a:pPr>
                <a:endParaRPr lang="en-US" sz="2400" b="0" dirty="0">
                  <a:latin typeface="Cambria Math" panose="02040503050406030204" pitchFamily="18" charset="0"/>
                </a:endParaRPr>
              </a:p>
              <a:p>
                <a:pPr>
                  <a:spcAft>
                    <a:spcPts val="300"/>
                  </a:spcAft>
                </a:pPr>
                <a:r>
                  <a:rPr lang="en-US" sz="2400" b="1" dirty="0">
                    <a:latin typeface="Calibri" panose="020F0502020204030204" pitchFamily="34" charset="0"/>
                    <a:cs typeface="Calibri" panose="020F0502020204030204" pitchFamily="34" charset="0"/>
                  </a:rPr>
                  <a:t>ANS:  B</a:t>
                </a:r>
              </a:p>
            </p:txBody>
          </p:sp>
        </mc:Choice>
        <mc:Fallback xmlns="">
          <p:sp>
            <p:nvSpPr>
              <p:cNvPr id="13" name="TextBox 12"/>
              <p:cNvSpPr txBox="1">
                <a:spLocks noRot="1" noChangeAspect="1" noMove="1" noResize="1" noEditPoints="1" noAdjustHandles="1" noChangeArrowheads="1" noChangeShapeType="1" noTextEdit="1"/>
              </p:cNvSpPr>
              <p:nvPr/>
            </p:nvSpPr>
            <p:spPr>
              <a:xfrm>
                <a:off x="6817895" y="3415089"/>
                <a:ext cx="4971047" cy="1685077"/>
              </a:xfrm>
              <a:prstGeom prst="rect">
                <a:avLst/>
              </a:prstGeom>
              <a:blipFill>
                <a:blip r:embed="rId5"/>
                <a:stretch>
                  <a:fillRect l="-1711" t="-2509" b="-6810"/>
                </a:stretch>
              </a:blipFill>
              <a:ln>
                <a:solidFill>
                  <a:schemeClr val="tx1"/>
                </a:solidFill>
              </a:ln>
            </p:spPr>
            <p:txBody>
              <a:bodyPr/>
              <a:lstStyle/>
              <a:p>
                <a:r>
                  <a:rPr lang="en-US">
                    <a:noFill/>
                  </a:rPr>
                  <a:t> </a:t>
                </a:r>
              </a:p>
            </p:txBody>
          </p:sp>
        </mc:Fallback>
      </mc:AlternateContent>
      <p:sp>
        <p:nvSpPr>
          <p:cNvPr id="15" name="TextBox 14"/>
          <p:cNvSpPr txBox="1"/>
          <p:nvPr/>
        </p:nvSpPr>
        <p:spPr>
          <a:xfrm>
            <a:off x="616786" y="1512139"/>
            <a:ext cx="5931568" cy="4278094"/>
          </a:xfrm>
          <a:prstGeom prst="rect">
            <a:avLst/>
          </a:prstGeom>
          <a:noFill/>
        </p:spPr>
        <p:txBody>
          <a:bodyPr wrap="square" rtlCol="0">
            <a:spAutoFit/>
          </a:bodyPr>
          <a:lstStyle/>
          <a:p>
            <a:pPr lvl="0" eaLnBrk="0" fontAlgn="base" hangingPunct="0">
              <a:spcBef>
                <a:spcPct val="0"/>
              </a:spcBef>
              <a:spcAft>
                <a:spcPts val="600"/>
              </a:spcAft>
            </a:pPr>
            <a:r>
              <a:rPr lang="en-US" altLang="en-US" sz="2300" dirty="0">
                <a:ea typeface="Times" panose="02020603050405020304" pitchFamily="18" charset="0"/>
                <a:cs typeface="TimesTen-Roman"/>
              </a:rPr>
              <a:t>A mass attached to a spring oscillates back and forth as indicated in the position vs. time plot shown. At point </a:t>
            </a:r>
            <a:r>
              <a:rPr lang="en-US" altLang="en-US" sz="2300" i="1" dirty="0">
                <a:ea typeface="Times" panose="02020603050405020304" pitchFamily="18" charset="0"/>
                <a:cs typeface="TimesTen-Roman"/>
              </a:rPr>
              <a:t>P</a:t>
            </a:r>
            <a:r>
              <a:rPr lang="en-US" altLang="en-US" sz="2300" dirty="0">
                <a:ea typeface="Times" panose="02020603050405020304" pitchFamily="18" charset="0"/>
                <a:cs typeface="TimesTen-Roman"/>
              </a:rPr>
              <a:t>, the mass has</a:t>
            </a:r>
            <a:endParaRPr lang="en-US" altLang="en-US" sz="2300" dirty="0"/>
          </a:p>
          <a:p>
            <a:pPr lvl="1" eaLnBrk="0" fontAlgn="base" hangingPunct="0">
              <a:spcBef>
                <a:spcPct val="0"/>
              </a:spcBef>
              <a:spcAft>
                <a:spcPct val="0"/>
              </a:spcAft>
            </a:pPr>
            <a:r>
              <a:rPr lang="en-US" altLang="en-US" sz="2200" dirty="0">
                <a:ea typeface="Times" panose="02020603050405020304" pitchFamily="18" charset="0"/>
                <a:cs typeface="TimesTen-Roman"/>
              </a:rPr>
              <a:t>A. positive velocity and positive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B. positive velocity and negative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C. positive velocity and zero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D. negative velocity and positive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E. negative velocity and negative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F. negative velocity and zero acceleration.</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G. zero velocity but is accelerating (positively</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or negatively).</a:t>
            </a:r>
            <a:endParaRPr lang="en-US" altLang="en-US" sz="2200" dirty="0"/>
          </a:p>
          <a:p>
            <a:pPr lvl="1" eaLnBrk="0" fontAlgn="base" hangingPunct="0">
              <a:spcBef>
                <a:spcPct val="0"/>
              </a:spcBef>
              <a:spcAft>
                <a:spcPct val="0"/>
              </a:spcAft>
            </a:pPr>
            <a:r>
              <a:rPr lang="en-US" altLang="en-US" sz="2200" dirty="0">
                <a:ea typeface="Times" panose="02020603050405020304" pitchFamily="18" charset="0"/>
                <a:cs typeface="TimesTen-Roman"/>
              </a:rPr>
              <a:t>H. zero velocity and zero acceleration.</a:t>
            </a:r>
            <a:endParaRPr lang="en-US" altLang="en-US" sz="2200" dirty="0"/>
          </a:p>
        </p:txBody>
      </p:sp>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895" y="1512139"/>
            <a:ext cx="4346575"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89381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2700"/>
            <a:ext cx="10515600" cy="1074483"/>
          </a:xfrm>
        </p:spPr>
        <p:txBody>
          <a:bodyPr/>
          <a:lstStyle/>
          <a:p>
            <a:r>
              <a:rPr lang="en-US" b="1" dirty="0"/>
              <a:t>Problem 5: x(t)</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27</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6817895" y="3415089"/>
                <a:ext cx="4971047" cy="3077766"/>
              </a:xfrm>
              <a:prstGeom prst="rect">
                <a:avLst/>
              </a:prstGeom>
              <a:noFill/>
              <a:ln>
                <a:solidFill>
                  <a:schemeClr val="tx1"/>
                </a:solidFill>
              </a:ln>
            </p:spPr>
            <p:txBody>
              <a:bodyPr wrap="square" rtlCol="0">
                <a:spAutoFit/>
              </a:bodyPr>
              <a:lstStyle/>
              <a:p>
                <a:pPr>
                  <a:spcAft>
                    <a:spcPts val="1200"/>
                  </a:spcAft>
                </a:pPr>
                <a:r>
                  <a:rPr lang="en-US" sz="2400" dirty="0">
                    <a:solidFill>
                      <a:schemeClr val="bg1">
                        <a:lumMod val="50000"/>
                      </a:schemeClr>
                    </a:solidFill>
                    <a:latin typeface="Cambria Math" panose="02040503050406030204" pitchFamily="18" charset="0"/>
                  </a:rPr>
                  <a:t>[slide 24]</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v is zero when x=</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dirty="0">
                            <a:latin typeface="Cambria Math" panose="02040503050406030204" pitchFamily="18" charset="0"/>
                          </a:rPr>
                          <m:t>x</m:t>
                        </m:r>
                      </m:e>
                      <m:sub>
                        <m:r>
                          <m:rPr>
                            <m:sty m:val="p"/>
                          </m:rPr>
                          <a:rPr lang="en-US" sz="2400" dirty="0">
                            <a:latin typeface="Cambria Math" panose="02040503050406030204" pitchFamily="18" charset="0"/>
                          </a:rPr>
                          <m:t>max</m:t>
                        </m:r>
                      </m:sub>
                    </m:sSub>
                  </m:oMath>
                </a14:m>
                <a:r>
                  <a:rPr lang="en-US" sz="2400" b="0" dirty="0">
                    <a:latin typeface="Cambria Math" panose="02040503050406030204" pitchFamily="18" charset="0"/>
                  </a:rPr>
                  <a:t> </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a is zero when x=</a:t>
                </a:r>
                <a14:m>
                  <m:oMath xmlns:m="http://schemas.openxmlformats.org/officeDocument/2006/math">
                    <m:r>
                      <a:rPr lang="en-US" sz="2400" b="0" i="1" dirty="0" smtClean="0">
                        <a:latin typeface="Cambria Math" panose="02040503050406030204" pitchFamily="18" charset="0"/>
                      </a:rPr>
                      <m:t>0</m:t>
                    </m:r>
                  </m:oMath>
                </a14:m>
                <a:r>
                  <a:rPr lang="en-US" sz="2400" b="0" dirty="0">
                    <a:latin typeface="Cambria Math" panose="02040503050406030204" pitchFamily="18" charset="0"/>
                  </a:rPr>
                  <a:t> </a:t>
                </a:r>
              </a:p>
              <a:p>
                <a:pPr marL="342900" indent="-342900">
                  <a:spcAft>
                    <a:spcPts val="1200"/>
                  </a:spcAft>
                  <a:buFont typeface="Arial" panose="020B0604020202020204" pitchFamily="34" charset="0"/>
                  <a:buChar char="•"/>
                </a:pPr>
                <a:r>
                  <a:rPr lang="en-US" sz="2400" b="0" dirty="0">
                    <a:latin typeface="Cambria Math" panose="02040503050406030204" pitchFamily="18" charset="0"/>
                  </a:rPr>
                  <a:t>When x=</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dirty="0">
                            <a:latin typeface="Cambria Math" panose="02040503050406030204" pitchFamily="18" charset="0"/>
                          </a:rPr>
                          <m:t>x</m:t>
                        </m:r>
                      </m:e>
                      <m:sub>
                        <m:r>
                          <m:rPr>
                            <m:sty m:val="p"/>
                          </m:rPr>
                          <a:rPr lang="en-US" sz="2400" dirty="0">
                            <a:latin typeface="Cambria Math" panose="02040503050406030204" pitchFamily="18" charset="0"/>
                          </a:rPr>
                          <m:t>max</m:t>
                        </m:r>
                      </m:sub>
                    </m:sSub>
                  </m:oMath>
                </a14:m>
                <a:r>
                  <a:rPr lang="en-US" sz="2400" b="0" dirty="0">
                    <a:latin typeface="Cambria Math" panose="02040503050406030204" pitchFamily="18" charset="0"/>
                  </a:rPr>
                  <a:t>:  	v=0,  a=</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b="0" i="0" dirty="0" smtClean="0">
                            <a:latin typeface="Cambria Math" panose="02040503050406030204" pitchFamily="18" charset="0"/>
                          </a:rPr>
                          <m:t>a</m:t>
                        </m:r>
                      </m:e>
                      <m:sub>
                        <m:r>
                          <m:rPr>
                            <m:sty m:val="p"/>
                          </m:rPr>
                          <a:rPr lang="en-US" sz="2400" dirty="0">
                            <a:latin typeface="Cambria Math" panose="02040503050406030204" pitchFamily="18" charset="0"/>
                          </a:rPr>
                          <m:t>max</m:t>
                        </m:r>
                      </m:sub>
                    </m:sSub>
                  </m:oMath>
                </a14:m>
                <a:endParaRPr lang="en-US" sz="2400" b="0" dirty="0">
                  <a:latin typeface="Cambria Math" panose="02040503050406030204" pitchFamily="18" charset="0"/>
                </a:endParaRPr>
              </a:p>
              <a:p>
                <a:pPr marL="342900" indent="-342900">
                  <a:spcAft>
                    <a:spcPts val="1200"/>
                  </a:spcAft>
                  <a:buFont typeface="Arial" panose="020B0604020202020204" pitchFamily="34" charset="0"/>
                  <a:buChar char="•"/>
                </a:pPr>
                <a:r>
                  <a:rPr lang="en-US" sz="2400" dirty="0">
                    <a:latin typeface="Cambria Math" panose="02040503050406030204" pitchFamily="18" charset="0"/>
                  </a:rPr>
                  <a:t>When x=</a:t>
                </a:r>
                <a14:m>
                  <m:oMath xmlns:m="http://schemas.openxmlformats.org/officeDocument/2006/math">
                    <m:r>
                      <a:rPr lang="en-US" sz="2400" b="0" i="1" dirty="0" smtClean="0">
                        <a:latin typeface="Cambria Math" panose="02040503050406030204" pitchFamily="18" charset="0"/>
                      </a:rPr>
                      <m:t>0</m:t>
                    </m:r>
                  </m:oMath>
                </a14:m>
                <a:r>
                  <a:rPr lang="en-US" sz="2400" dirty="0">
                    <a:latin typeface="Cambria Math" panose="02040503050406030204" pitchFamily="18" charset="0"/>
                  </a:rPr>
                  <a:t>:		v=</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m:t>
                        </m:r>
                        <m:r>
                          <m:rPr>
                            <m:sty m:val="p"/>
                          </m:rPr>
                          <a:rPr lang="en-US" sz="2400" b="0" i="0" dirty="0" smtClean="0">
                            <a:latin typeface="Cambria Math" panose="02040503050406030204" pitchFamily="18" charset="0"/>
                          </a:rPr>
                          <m:t>v</m:t>
                        </m:r>
                      </m:e>
                      <m:sub>
                        <m:r>
                          <m:rPr>
                            <m:sty m:val="p"/>
                          </m:rPr>
                          <a:rPr lang="en-US" sz="2400" dirty="0">
                            <a:latin typeface="Cambria Math" panose="02040503050406030204" pitchFamily="18" charset="0"/>
                          </a:rPr>
                          <m:t>max</m:t>
                        </m:r>
                      </m:sub>
                    </m:sSub>
                  </m:oMath>
                </a14:m>
                <a:r>
                  <a:rPr lang="en-US" sz="2400" dirty="0">
                    <a:latin typeface="Cambria Math" panose="02040503050406030204" pitchFamily="18" charset="0"/>
                  </a:rPr>
                  <a:t>,  a=0</a:t>
                </a:r>
              </a:p>
              <a:p>
                <a:pPr>
                  <a:spcAft>
                    <a:spcPts val="1200"/>
                  </a:spcAft>
                </a:pPr>
                <a:r>
                  <a:rPr lang="en-US" sz="2400" b="1" dirty="0">
                    <a:latin typeface="Calibri" panose="020F0502020204030204" pitchFamily="34" charset="0"/>
                    <a:cs typeface="Calibri" panose="020F0502020204030204" pitchFamily="34" charset="0"/>
                  </a:rPr>
                  <a:t>ANS:  C</a:t>
                </a:r>
              </a:p>
            </p:txBody>
          </p:sp>
        </mc:Choice>
        <mc:Fallback xmlns="">
          <p:sp>
            <p:nvSpPr>
              <p:cNvPr id="13" name="TextBox 12"/>
              <p:cNvSpPr txBox="1">
                <a:spLocks noRot="1" noChangeAspect="1" noMove="1" noResize="1" noEditPoints="1" noAdjustHandles="1" noChangeArrowheads="1" noChangeShapeType="1" noTextEdit="1"/>
              </p:cNvSpPr>
              <p:nvPr/>
            </p:nvSpPr>
            <p:spPr>
              <a:xfrm>
                <a:off x="6817895" y="3415089"/>
                <a:ext cx="4971047" cy="3077766"/>
              </a:xfrm>
              <a:prstGeom prst="rect">
                <a:avLst/>
              </a:prstGeom>
              <a:blipFill>
                <a:blip r:embed="rId5"/>
                <a:stretch>
                  <a:fillRect l="-1711" t="-1381" r="-244" b="-3353"/>
                </a:stretch>
              </a:blipFill>
              <a:ln>
                <a:solidFill>
                  <a:schemeClr val="tx1"/>
                </a:solidFill>
              </a:ln>
            </p:spPr>
            <p:txBody>
              <a:bodyPr/>
              <a:lstStyle/>
              <a:p>
                <a:r>
                  <a:rPr lang="en-US">
                    <a:noFill/>
                  </a:rPr>
                  <a:t> </a:t>
                </a:r>
              </a:p>
            </p:txBody>
          </p:sp>
        </mc:Fallback>
      </mc:AlternateContent>
      <p:sp>
        <p:nvSpPr>
          <p:cNvPr id="5" name="Rectangle 2"/>
          <p:cNvSpPr>
            <a:spLocks noChangeArrowheads="1"/>
          </p:cNvSpPr>
          <p:nvPr/>
        </p:nvSpPr>
        <p:spPr bwMode="auto">
          <a:xfrm>
            <a:off x="693822" y="1408738"/>
            <a:ext cx="5915525"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 mass suspended from a spring is oscillating up and down as indicated. Consider two possibilities:</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r>
              <a:rPr kumimoji="0" lang="en-US" altLang="en-US" sz="2400" b="0" i="1" u="none" strike="noStrike" cap="none" normalizeH="0" baseline="0" dirty="0" err="1">
                <a:ln>
                  <a:noFill/>
                </a:ln>
                <a:solidFill>
                  <a:schemeClr val="tx1"/>
                </a:solidFill>
                <a:effectLst/>
                <a:latin typeface="+mn-lt"/>
                <a:ea typeface="Times" panose="02020603050405020304" pitchFamily="18" charset="0"/>
                <a:cs typeface="TimesTen-Roman"/>
              </a:rPr>
              <a:t>i</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at some point during the oscillation</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the mass has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velocity</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but is</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ts val="1200"/>
              </a:spcAft>
              <a:buClrTx/>
              <a:buSzTx/>
              <a:buFontTx/>
              <a:buNone/>
              <a:tabLst/>
            </a:pP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accelerating</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(positively or negatively); </a:t>
            </a:r>
            <a:endParaRPr kumimoji="0" lang="en-US" altLang="en-US" sz="24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ts val="1800"/>
              </a:spcAft>
              <a:buClrTx/>
              <a:buSzTx/>
              <a:buFontTx/>
              <a:buNone/>
              <a:tabLst/>
            </a:pP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r>
              <a:rPr kumimoji="0" lang="en-US" altLang="en-US" sz="2400" b="0" i="1" u="none" strike="noStrike" cap="none" normalizeH="0" baseline="0" dirty="0">
                <a:ln>
                  <a:noFill/>
                </a:ln>
                <a:solidFill>
                  <a:schemeClr val="tx1"/>
                </a:solidFill>
                <a:effectLst/>
                <a:latin typeface="+mn-lt"/>
                <a:ea typeface="Times" panose="02020603050405020304" pitchFamily="18" charset="0"/>
                <a:cs typeface="TimesTen-Roman"/>
              </a:rPr>
              <a:t>ii</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at some point during the oscillation the mass has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velocity</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 and </a:t>
            </a:r>
            <a:r>
              <a:rPr kumimoji="0" lang="en-US" altLang="en-US" sz="2400" b="0" i="0" u="sng" strike="noStrike" cap="none" normalizeH="0" baseline="0" dirty="0">
                <a:ln>
                  <a:noFill/>
                </a:ln>
                <a:solidFill>
                  <a:schemeClr val="tx1"/>
                </a:solidFill>
                <a:effectLst/>
                <a:latin typeface="+mn-lt"/>
                <a:ea typeface="Times" panose="02020603050405020304" pitchFamily="18" charset="0"/>
                <a:cs typeface="TimesTen-Roman"/>
              </a:rPr>
              <a:t>zero acceleration</a:t>
            </a:r>
            <a:r>
              <a:rPr kumimoji="0" lang="en-US" altLang="en-US" sz="2400" b="0" i="0" u="none" strike="noStrike" cap="none" normalizeH="0" baseline="0" dirty="0">
                <a:ln>
                  <a:noFill/>
                </a:ln>
                <a:solidFill>
                  <a:schemeClr val="tx1"/>
                </a:solidFill>
                <a:effectLst/>
                <a:latin typeface="+mn-lt"/>
                <a:ea typeface="Times" panose="02020603050405020304" pitchFamily="18" charset="0"/>
                <a:cs typeface="TimesTen-Roman"/>
              </a:rPr>
              <a:t>.</a:t>
            </a:r>
            <a:endParaRPr kumimoji="0" lang="en-US" altLang="en-US" sz="24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A. Both occur sometime during the oscillation</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B. Neither occurs during the oscillation</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C. Only (</a:t>
            </a:r>
            <a:r>
              <a:rPr kumimoji="0" lang="en-US" altLang="en-US" sz="2200" b="0" i="1" u="none" strike="noStrike" cap="none" normalizeH="0" baseline="0" dirty="0" err="1">
                <a:ln>
                  <a:noFill/>
                </a:ln>
                <a:solidFill>
                  <a:schemeClr val="tx1"/>
                </a:solidFill>
                <a:effectLst/>
                <a:latin typeface="+mn-lt"/>
                <a:ea typeface="Times" panose="02020603050405020304" pitchFamily="18" charset="0"/>
                <a:cs typeface="TimesTen-Roman"/>
              </a:rPr>
              <a:t>i</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 occurs</a:t>
            </a:r>
            <a:endParaRPr kumimoji="0" lang="en-US" altLang="en-US" sz="2200" b="0" i="0" u="none" strike="noStrike" cap="none" normalizeH="0" baseline="0" dirty="0">
              <a:ln>
                <a:noFill/>
              </a:ln>
              <a:solidFill>
                <a:schemeClr val="tx1"/>
              </a:solidFill>
              <a:effectLst/>
              <a:latin typeface="+mn-lt"/>
            </a:endParaRPr>
          </a:p>
          <a:p>
            <a:pPr lvl="1"/>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D. Only (</a:t>
            </a:r>
            <a:r>
              <a:rPr kumimoji="0" lang="en-US" altLang="en-US" sz="2200" b="0" i="1" u="none" strike="noStrike" cap="none" normalizeH="0" baseline="0" dirty="0">
                <a:ln>
                  <a:noFill/>
                </a:ln>
                <a:solidFill>
                  <a:schemeClr val="tx1"/>
                </a:solidFill>
                <a:effectLst/>
                <a:latin typeface="+mn-lt"/>
                <a:ea typeface="Times" panose="02020603050405020304" pitchFamily="18" charset="0"/>
                <a:cs typeface="TimesTen-Roman"/>
              </a:rPr>
              <a:t>ii</a:t>
            </a:r>
            <a:r>
              <a:rPr kumimoji="0" lang="en-US" altLang="en-US" sz="2200" b="0" i="0" u="none" strike="noStrike" cap="none" normalizeH="0" baseline="0" dirty="0">
                <a:ln>
                  <a:noFill/>
                </a:ln>
                <a:solidFill>
                  <a:schemeClr val="tx1"/>
                </a:solidFill>
                <a:effectLst/>
                <a:latin typeface="+mn-lt"/>
                <a:ea typeface="Times" panose="02020603050405020304" pitchFamily="18" charset="0"/>
                <a:cs typeface="TimesTen-Roman"/>
              </a:rPr>
              <a:t>) occurs</a:t>
            </a:r>
            <a:endParaRPr kumimoji="0" lang="en-US" altLang="en-US" sz="2200" b="0" i="0" u="none" strike="noStrike" cap="none" normalizeH="0" baseline="0" dirty="0">
              <a:ln>
                <a:noFill/>
              </a:ln>
              <a:solidFill>
                <a:schemeClr val="tx1"/>
              </a:solidFill>
              <a:effectLst/>
              <a:latin typeface="+mn-lt"/>
            </a:endParaRPr>
          </a:p>
        </p:txBody>
      </p:sp>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7895" y="1048313"/>
            <a:ext cx="45720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3722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148" y="88842"/>
            <a:ext cx="10515600" cy="1074483"/>
          </a:xfrm>
        </p:spPr>
        <p:txBody>
          <a:bodyPr/>
          <a:lstStyle/>
          <a:p>
            <a:r>
              <a:rPr lang="en-US" b="1" dirty="0"/>
              <a:t>Problem 6: Oscillating Mass</a:t>
            </a:r>
          </a:p>
        </p:txBody>
      </p:sp>
      <p:sp>
        <p:nvSpPr>
          <p:cNvPr id="4" name="Slide Number Placeholder 3"/>
          <p:cNvSpPr>
            <a:spLocks noGrp="1"/>
          </p:cNvSpPr>
          <p:nvPr>
            <p:ph type="sldNum" sz="quarter" idx="12"/>
          </p:nvPr>
        </p:nvSpPr>
        <p:spPr>
          <a:xfrm>
            <a:off x="11353800" y="6487221"/>
            <a:ext cx="435142" cy="370779"/>
          </a:xfrm>
        </p:spPr>
        <p:txBody>
          <a:bodyPr/>
          <a:lstStyle/>
          <a:p>
            <a:fld id="{870BF99F-B08F-4F3B-8557-B37C3B949DA5}" type="slidenum">
              <a:rPr lang="en-US" smtClean="0"/>
              <a:t>28</a:t>
            </a:fld>
            <a:endParaRPr lang="en-US" dirty="0"/>
          </a:p>
        </p:txBody>
      </p:sp>
      <mc:AlternateContent xmlns:mc="http://schemas.openxmlformats.org/markup-compatibility/2006" xmlns:a14="http://schemas.microsoft.com/office/drawing/2010/main">
        <mc:Choice Requires="a14">
          <p:sp>
            <p:nvSpPr>
              <p:cNvPr id="13" name="TextBox 12"/>
              <p:cNvSpPr txBox="1"/>
              <p:nvPr/>
            </p:nvSpPr>
            <p:spPr>
              <a:xfrm>
                <a:off x="5903495" y="991536"/>
                <a:ext cx="6015789" cy="5793894"/>
              </a:xfrm>
              <a:prstGeom prst="rect">
                <a:avLst/>
              </a:prstGeom>
              <a:noFill/>
              <a:ln>
                <a:solidFill>
                  <a:schemeClr val="tx1"/>
                </a:solidFill>
              </a:ln>
            </p:spPr>
            <p:txBody>
              <a:bodyPr wrap="square" rtlCol="0">
                <a:spAutoFit/>
              </a:bodyPr>
              <a:lstStyle/>
              <a:p>
                <a:pPr marL="457200" indent="-457200">
                  <a:spcAft>
                    <a:spcPts val="600"/>
                  </a:spcAft>
                  <a:buAutoNum type="alphaLcParenR"/>
                </a:pPr>
                <a14:m>
                  <m:oMath xmlns:m="http://schemas.openxmlformats.org/officeDocument/2006/math">
                    <m:r>
                      <m:rPr>
                        <m:sty m:val="p"/>
                      </m:rPr>
                      <a:rPr lang="en-US" sz="2000" i="0" dirty="0" smtClean="0">
                        <a:latin typeface="Cambria Math" panose="02040503050406030204" pitchFamily="18" charset="0"/>
                      </a:rPr>
                      <m:t>F</m:t>
                    </m:r>
                    <m:r>
                      <a:rPr lang="en-US" sz="2000" i="0" dirty="0" smtClean="0">
                        <a:latin typeface="Cambria Math" panose="02040503050406030204" pitchFamily="18" charset="0"/>
                      </a:rPr>
                      <m:t>=</m:t>
                    </m:r>
                    <m:r>
                      <m:rPr>
                        <m:sty m:val="p"/>
                      </m:rPr>
                      <a:rPr lang="en-US" sz="2000" i="0" dirty="0" err="1" smtClean="0">
                        <a:latin typeface="Cambria Math" panose="02040503050406030204" pitchFamily="18" charset="0"/>
                      </a:rPr>
                      <m:t>k</m:t>
                    </m:r>
                    <m:r>
                      <m:rPr>
                        <m:sty m:val="p"/>
                      </m:rPr>
                      <a:rPr lang="en-US" sz="2000" b="0" i="0" dirty="0" smtClean="0">
                        <a:latin typeface="Cambria Math" panose="02040503050406030204" pitchFamily="18" charset="0"/>
                      </a:rPr>
                      <m:t>Δ</m:t>
                    </m:r>
                    <m:r>
                      <m:rPr>
                        <m:sty m:val="p"/>
                      </m:rPr>
                      <a:rPr lang="en-US" sz="2000" i="0" dirty="0" err="1" smtClean="0">
                        <a:latin typeface="Cambria Math" panose="02040503050406030204" pitchFamily="18" charset="0"/>
                      </a:rPr>
                      <m:t>x</m:t>
                    </m:r>
                  </m:oMath>
                </a14:m>
                <a:r>
                  <a:rPr lang="en-US" sz="2000" dirty="0">
                    <a:latin typeface="Cambria Math" panose="02040503050406030204" pitchFamily="18" charset="0"/>
                  </a:rPr>
                  <a:t>         </a:t>
                </a:r>
                <a14:m>
                  <m:oMath xmlns:m="http://schemas.openxmlformats.org/officeDocument/2006/math">
                    <m:r>
                      <a:rPr lang="en-US" sz="2000" i="0">
                        <a:latin typeface="Cambria Math" panose="02040503050406030204" pitchFamily="18" charset="0"/>
                      </a:rPr>
                      <m:t>⇒</m:t>
                    </m:r>
                    <m:r>
                      <a:rPr lang="en-US" sz="2000" b="0" i="0" smtClean="0">
                        <a:latin typeface="Cambria Math" panose="02040503050406030204" pitchFamily="18" charset="0"/>
                      </a:rPr>
                      <m:t> 20</m:t>
                    </m:r>
                    <m:r>
                      <a:rPr lang="en-US" sz="2000" i="0">
                        <a:latin typeface="Cambria Math" panose="02040503050406030204" pitchFamily="18" charset="0"/>
                      </a:rPr>
                      <m:t>=</m:t>
                    </m:r>
                    <m:r>
                      <m:rPr>
                        <m:sty m:val="p"/>
                      </m:rPr>
                      <a:rPr lang="en-US" sz="2000" i="0">
                        <a:latin typeface="Cambria Math" panose="02040503050406030204" pitchFamily="18" charset="0"/>
                      </a:rPr>
                      <m:t>k</m:t>
                    </m:r>
                  </m:oMath>
                </a14:m>
                <a:r>
                  <a:rPr lang="en-US" sz="2000" dirty="0">
                    <a:latin typeface="Cambria Math" panose="02040503050406030204" pitchFamily="18" charset="0"/>
                  </a:rPr>
                  <a:t>(0.1)</a:t>
                </a:r>
              </a:p>
              <a:p>
                <a:pPr>
                  <a:spcAft>
                    <a:spcPts val="600"/>
                  </a:spcAft>
                </a:pPr>
                <a:r>
                  <a:rPr lang="en-US" sz="2000" b="0" dirty="0"/>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k</m:t>
                    </m:r>
                    <m:r>
                      <a:rPr lang="en-US" sz="2000" b="0" i="0" smtClean="0">
                        <a:latin typeface="Cambria Math" panose="02040503050406030204" pitchFamily="18" charset="0"/>
                      </a:rPr>
                      <m:t>=200 </m:t>
                    </m:r>
                    <m:r>
                      <m:rPr>
                        <m:sty m:val="p"/>
                      </m:rPr>
                      <a:rPr lang="en-US" sz="2000" b="0" i="0" smtClean="0">
                        <a:latin typeface="Cambria Math" panose="02040503050406030204" pitchFamily="18" charset="0"/>
                      </a:rPr>
                      <m:t>N</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m</m:t>
                    </m:r>
                  </m:oMath>
                </a14:m>
                <a:endParaRPr lang="en-US" sz="2000" dirty="0">
                  <a:latin typeface="Cambria Math" panose="02040503050406030204" pitchFamily="18" charset="0"/>
                </a:endParaRPr>
              </a:p>
              <a:p>
                <a:pPr algn="r">
                  <a:spcAft>
                    <a:spcPts val="600"/>
                  </a:spcAft>
                </a:pPr>
                <a14:m>
                  <m:oMath xmlns:m="http://schemas.openxmlformats.org/officeDocument/2006/math">
                    <m:r>
                      <m:rPr>
                        <m:sty m:val="p"/>
                      </m:rPr>
                      <a:rPr lang="en-US" sz="2000" b="0" i="0" smtClean="0">
                        <a:latin typeface="Cambria Math" panose="02040503050406030204" pitchFamily="18" charset="0"/>
                      </a:rPr>
                      <m:t>ω</m:t>
                    </m:r>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r>
                      <a:rPr lang="en-US" sz="2000" b="0" i="0"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k</m:t>
                            </m:r>
                          </m:num>
                          <m:den>
                            <m:r>
                              <m:rPr>
                                <m:sty m:val="p"/>
                              </m:rPr>
                              <a:rPr lang="en-US" sz="2000" b="0" i="0" smtClean="0">
                                <a:latin typeface="Cambria Math" panose="02040503050406030204" pitchFamily="18" charset="0"/>
                              </a:rPr>
                              <m:t>m</m:t>
                            </m:r>
                          </m:den>
                        </m:f>
                      </m:e>
                    </m:rad>
                  </m:oMath>
                </a14:m>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m:t>
                    </m:r>
                  </m:oMath>
                </a14:m>
                <a:r>
                  <a:rPr lang="en-US" sz="2000" dirty="0">
                    <a:latin typeface="Cambria Math" panose="02040503050406030204" pitchFamily="18" charset="0"/>
                  </a:rPr>
                  <a:t>      </a:t>
                </a:r>
                <a14:m>
                  <m:oMath xmlns:m="http://schemas.openxmlformats.org/officeDocument/2006/math">
                    <m:r>
                      <m:rPr>
                        <m:sty m:val="p"/>
                      </m:rPr>
                      <a:rPr lang="en-US" sz="2000" b="0" i="0" dirty="0" smtClean="0">
                        <a:latin typeface="Cambria Math" panose="02040503050406030204" pitchFamily="18" charset="0"/>
                      </a:rPr>
                      <m:t>T</m:t>
                    </m:r>
                    <m:r>
                      <a:rPr lang="en-US" sz="2000" b="0" i="0" dirty="0" smtClean="0">
                        <a:latin typeface="Cambria Math" panose="02040503050406030204" pitchFamily="18" charset="0"/>
                      </a:rPr>
                      <m:t>=2</m:t>
                    </m:r>
                    <m:r>
                      <m:rPr>
                        <m:sty m:val="p"/>
                      </m:rPr>
                      <a:rPr lang="en-US" sz="2000" b="0" i="0" dirty="0" smtClean="0">
                        <a:latin typeface="Cambria Math" panose="02040503050406030204" pitchFamily="18" charset="0"/>
                      </a:rPr>
                      <m:t>π</m:t>
                    </m:r>
                    <m:rad>
                      <m:radPr>
                        <m:degHide m:val="on"/>
                        <m:ctrlPr>
                          <a:rPr lang="en-US" sz="2000" b="0" i="1" dirty="0" smtClean="0">
                            <a:latin typeface="Cambria Math" panose="02040503050406030204" pitchFamily="18" charset="0"/>
                          </a:rPr>
                        </m:ctrlPr>
                      </m:radPr>
                      <m:deg/>
                      <m:e>
                        <m:f>
                          <m:fPr>
                            <m:ctrlPr>
                              <a:rPr lang="en-US" sz="2000" b="0" i="1" dirty="0" smtClean="0">
                                <a:latin typeface="Cambria Math" panose="02040503050406030204" pitchFamily="18" charset="0"/>
                              </a:rPr>
                            </m:ctrlPr>
                          </m:fPr>
                          <m:num>
                            <m:r>
                              <m:rPr>
                                <m:sty m:val="p"/>
                              </m:rPr>
                              <a:rPr lang="en-US" sz="2000" b="0" i="0" dirty="0" smtClean="0">
                                <a:latin typeface="Cambria Math" panose="02040503050406030204" pitchFamily="18" charset="0"/>
                              </a:rPr>
                              <m:t>m</m:t>
                            </m:r>
                          </m:num>
                          <m:den>
                            <m:r>
                              <m:rPr>
                                <m:sty m:val="p"/>
                              </m:rPr>
                              <a:rPr lang="en-US" sz="2000" b="0" i="0" dirty="0" smtClean="0">
                                <a:latin typeface="Cambria Math" panose="02040503050406030204" pitchFamily="18" charset="0"/>
                              </a:rPr>
                              <m:t>k</m:t>
                            </m:r>
                          </m:den>
                        </m:f>
                      </m:e>
                    </m:rad>
                    <m:r>
                      <a:rPr lang="en-US" sz="2000" b="0" i="0" dirty="0" smtClean="0">
                        <a:latin typeface="Cambria Math" panose="02040503050406030204" pitchFamily="18" charset="0"/>
                      </a:rPr>
                      <m:t>=</m:t>
                    </m:r>
                    <m:r>
                      <a:rPr lang="en-US" sz="2000" b="1" i="0" dirty="0" smtClean="0">
                        <a:latin typeface="Cambria Math" panose="02040503050406030204" pitchFamily="18" charset="0"/>
                      </a:rPr>
                      <m:t>𝟎</m:t>
                    </m:r>
                    <m:r>
                      <a:rPr lang="en-US" sz="2000" b="1" i="0" dirty="0" smtClean="0">
                        <a:latin typeface="Cambria Math" panose="02040503050406030204" pitchFamily="18" charset="0"/>
                      </a:rPr>
                      <m:t>.</m:t>
                    </m:r>
                    <m:r>
                      <a:rPr lang="en-US" sz="2000" b="1" i="0" dirty="0" smtClean="0">
                        <a:latin typeface="Cambria Math" panose="02040503050406030204" pitchFamily="18" charset="0"/>
                      </a:rPr>
                      <m:t>𝟗𝟗</m:t>
                    </m:r>
                    <m:r>
                      <a:rPr lang="en-US" sz="2000" b="1" i="0" dirty="0" smtClean="0">
                        <a:latin typeface="Cambria Math" panose="02040503050406030204" pitchFamily="18" charset="0"/>
                      </a:rPr>
                      <m:t> </m:t>
                    </m:r>
                    <m:r>
                      <a:rPr lang="en-US" sz="2000" b="1" i="0" dirty="0" smtClean="0">
                        <a:latin typeface="Cambria Math" panose="02040503050406030204" pitchFamily="18" charset="0"/>
                      </a:rPr>
                      <m:t>𝐬</m:t>
                    </m:r>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b)    </a:t>
                </a:r>
                <a14:m>
                  <m:oMath xmlns:m="http://schemas.openxmlformats.org/officeDocument/2006/math">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t</m:t>
                    </m:r>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b="0" dirty="0">
                  <a:latin typeface="Cambria Math" panose="02040503050406030204" pitchFamily="18" charset="0"/>
                </a:endParaRPr>
              </a:p>
              <a:p>
                <a:pPr>
                  <a:spcAft>
                    <a:spcPts val="600"/>
                  </a:spcAft>
                </a:pPr>
                <a:r>
                  <a:rPr lang="en-US" sz="2000" dirty="0"/>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0" smtClean="0">
                            <a:latin typeface="Cambria Math" panose="02040503050406030204" pitchFamily="18" charset="0"/>
                          </a:rPr>
                          <m:t>0.1</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r>
                              <a:rPr lang="en-US" sz="2000" b="0" i="0" smtClean="0">
                                <a:latin typeface="Cambria Math" panose="02040503050406030204" pitchFamily="18" charset="0"/>
                              </a:rPr>
                              <m:t>×0.25</m:t>
                            </m:r>
                          </m:e>
                        </m:d>
                      </m:e>
                    </m:func>
                  </m:oMath>
                </a14:m>
                <a:endParaRPr lang="en-US" sz="2000" b="0" dirty="0"/>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x</m:t>
                    </m:r>
                    <m:r>
                      <a:rPr lang="en-US" sz="2000" b="0" i="0" smtClean="0">
                        <a:latin typeface="Cambria Math" panose="02040503050406030204" pitchFamily="18" charset="0"/>
                      </a:rPr>
                      <m:t>=</m:t>
                    </m:r>
                    <m:r>
                      <a:rPr lang="en-US" sz="2000" b="1"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𝟎𝟎𝟏</m:t>
                    </m:r>
                    <m:r>
                      <a:rPr lang="en-US" sz="2000" b="1" i="0" smtClean="0">
                        <a:latin typeface="Cambria Math" panose="02040503050406030204" pitchFamily="18" charset="0"/>
                      </a:rPr>
                      <m:t> </m:t>
                    </m:r>
                    <m:r>
                      <a:rPr lang="en-US" sz="2000" b="1" i="0" smtClean="0">
                        <a:latin typeface="Cambria Math" panose="02040503050406030204" pitchFamily="18" charset="0"/>
                      </a:rPr>
                      <m:t>𝐦</m:t>
                    </m:r>
                  </m:oMath>
                </a14:m>
                <a:endParaRPr lang="en-US" sz="2000" b="1" dirty="0">
                  <a:latin typeface="Cambria Math" panose="02040503050406030204" pitchFamily="18" charset="0"/>
                </a:endParaRPr>
              </a:p>
              <a:p>
                <a:pPr marL="457200" indent="-457200">
                  <a:spcAft>
                    <a:spcPts val="600"/>
                  </a:spcAft>
                  <a:buAutoNum type="alphaLcParenR" startAt="3"/>
                </a:pPr>
                <a14:m>
                  <m:oMath xmlns:m="http://schemas.openxmlformats.org/officeDocument/2006/math">
                    <m:r>
                      <m:rPr>
                        <m:sty m:val="p"/>
                      </m:rPr>
                      <a:rPr lang="en-US" sz="2000" b="0" i="0" smtClean="0">
                        <a:latin typeface="Cambria Math" panose="02040503050406030204" pitchFamily="18" charset="0"/>
                      </a:rPr>
                      <m:t>v</m:t>
                    </m:r>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t</m:t>
                        </m:r>
                      </m:e>
                    </m:d>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0.6=−</m:t>
                    </m:r>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2</m:t>
                            </m:r>
                            <m:r>
                              <m:rPr>
                                <m:sty m:val="p"/>
                              </m:rPr>
                              <a:rPr lang="en-US" sz="2000" b="0" i="0" smtClean="0">
                                <a:latin typeface="Cambria Math" panose="02040503050406030204" pitchFamily="18" charset="0"/>
                              </a:rPr>
                              <m:t>π</m:t>
                            </m:r>
                          </m:num>
                          <m:den>
                            <m:r>
                              <m:rPr>
                                <m:sty m:val="p"/>
                              </m:rPr>
                              <a:rPr lang="en-US" sz="2000" b="0" i="0" smtClean="0">
                                <a:latin typeface="Cambria Math" panose="02040503050406030204" pitchFamily="18" charset="0"/>
                              </a:rPr>
                              <m:t>T</m:t>
                            </m:r>
                          </m:den>
                        </m:f>
                      </m:e>
                    </m:d>
                    <m:d>
                      <m:dPr>
                        <m:ctrlPr>
                          <a:rPr lang="en-US" sz="2000" b="0" i="1" smtClean="0">
                            <a:latin typeface="Cambria Math" panose="02040503050406030204" pitchFamily="18" charset="0"/>
                          </a:rPr>
                        </m:ctrlPr>
                      </m:dPr>
                      <m:e>
                        <m:r>
                          <a:rPr lang="en-US" sz="2000" b="0" i="0" smtClean="0">
                            <a:latin typeface="Cambria Math" panose="02040503050406030204" pitchFamily="18" charset="0"/>
                          </a:rPr>
                          <m:t>0.1</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r>
                          <a:rPr lang="en-US" sz="2000" b="0" i="0" smtClean="0">
                            <a:latin typeface="Cambria Math" panose="02040503050406030204" pitchFamily="18" charset="0"/>
                          </a:rPr>
                          <m:t>(</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e>
                    </m:func>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a:t>
                </a:r>
                <a14:m>
                  <m:oMath xmlns:m="http://schemas.openxmlformats.org/officeDocument/2006/math">
                    <m:r>
                      <a:rPr lang="en-US" sz="2000" b="0" i="0" smtClean="0">
                        <a:latin typeface="Cambria Math" panose="02040503050406030204" pitchFamily="18" charset="0"/>
                      </a:rPr>
                      <m:t>⇒   </m:t>
                    </m:r>
                    <m:r>
                      <m:rPr>
                        <m:sty m:val="p"/>
                      </m:rPr>
                      <a:rPr lang="en-US" sz="2000" b="0" i="0" smtClean="0">
                        <a:latin typeface="Cambria Math" panose="02040503050406030204" pitchFamily="18" charset="0"/>
                      </a:rPr>
                      <m:t>ωt</m:t>
                    </m:r>
                    <m:r>
                      <a:rPr lang="en-US" sz="2000" b="0" i="0" smtClean="0">
                        <a:latin typeface="Cambria Math" panose="02040503050406030204" pitchFamily="18" charset="0"/>
                      </a:rPr>
                      <m:t>=</m:t>
                    </m:r>
                    <m:func>
                      <m:funcPr>
                        <m:ctrlPr>
                          <a:rPr lang="en-US" sz="2000" b="0" i="1" smtClean="0">
                            <a:latin typeface="Cambria Math" panose="02040503050406030204" pitchFamily="18" charset="0"/>
                          </a:rPr>
                        </m:ctrlPr>
                      </m:funcPr>
                      <m:fName>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sin</m:t>
                            </m:r>
                          </m:e>
                          <m:sup>
                            <m:r>
                              <a:rPr lang="en-US" sz="2000" b="0" i="0" smtClean="0">
                                <a:latin typeface="Cambria Math" panose="02040503050406030204" pitchFamily="18" charset="0"/>
                              </a:rPr>
                              <m:t>−1</m:t>
                            </m:r>
                          </m:sup>
                        </m:sSup>
                      </m:fName>
                      <m:e>
                        <m:d>
                          <m:dPr>
                            <m:ctrlPr>
                              <a:rPr lang="en-US" sz="2000" b="0" i="1" smtClean="0">
                                <a:latin typeface="Cambria Math" panose="02040503050406030204" pitchFamily="18" charset="0"/>
                              </a:rPr>
                            </m:ctrlPr>
                          </m:dPr>
                          <m:e>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0.6</m:t>
                                </m:r>
                                <m:r>
                                  <m:rPr>
                                    <m:sty m:val="p"/>
                                  </m:rPr>
                                  <a:rPr lang="en-US" sz="2000" b="0" i="0" smtClean="0">
                                    <a:latin typeface="Cambria Math" panose="02040503050406030204" pitchFamily="18" charset="0"/>
                                  </a:rPr>
                                  <m:t>T</m:t>
                                </m:r>
                              </m:num>
                              <m:den>
                                <m:r>
                                  <a:rPr lang="en-US" sz="2000" b="0" i="0" smtClean="0">
                                    <a:latin typeface="Cambria Math" panose="02040503050406030204" pitchFamily="18" charset="0"/>
                                  </a:rPr>
                                  <m:t>0.2</m:t>
                                </m:r>
                                <m:r>
                                  <m:rPr>
                                    <m:sty m:val="p"/>
                                  </m:rPr>
                                  <a:rPr lang="en-US" sz="2000" b="0" i="0" smtClean="0">
                                    <a:latin typeface="Cambria Math" panose="02040503050406030204" pitchFamily="18" charset="0"/>
                                  </a:rPr>
                                  <m:t>π</m:t>
                                </m:r>
                              </m:den>
                            </m:f>
                          </m:e>
                        </m:d>
                      </m:e>
                    </m:func>
                    <m:r>
                      <a:rPr lang="en-US" sz="2000" b="0" i="0" smtClean="0">
                        <a:latin typeface="Cambria Math" panose="02040503050406030204" pitchFamily="18" charset="0"/>
                      </a:rPr>
                      <m:t>=−1.24 </m:t>
                    </m:r>
                    <m:r>
                      <m:rPr>
                        <m:sty m:val="p"/>
                      </m:rPr>
                      <a:rPr lang="en-US" sz="2000" b="0" i="0" smtClean="0">
                        <a:latin typeface="Cambria Math" panose="02040503050406030204" pitchFamily="18" charset="0"/>
                      </a:rPr>
                      <m:t>rad</m:t>
                    </m:r>
                  </m:oMath>
                </a14:m>
                <a:endParaRPr lang="en-US" sz="2000" dirty="0">
                  <a:latin typeface="Cambria Math" panose="02040503050406030204" pitchFamily="18" charset="0"/>
                </a:endParaRPr>
              </a:p>
              <a:p>
                <a:pPr>
                  <a:spcAft>
                    <a:spcPts val="600"/>
                  </a:spcAft>
                </a:pPr>
                <a:r>
                  <a:rPr lang="en-US" sz="2000" dirty="0">
                    <a:latin typeface="Cambria Math" panose="02040503050406030204" pitchFamily="18" charset="0"/>
                  </a:rPr>
                  <a:t>         x(t) =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ωt</m:t>
                            </m:r>
                          </m:e>
                        </m:d>
                        <m:r>
                          <a:rPr lang="en-US" sz="2000" b="0" i="0" smtClean="0">
                            <a:latin typeface="Cambria Math" panose="02040503050406030204" pitchFamily="18" charset="0"/>
                          </a:rPr>
                          <m:t>=0.1</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0" smtClean="0">
                                    <a:latin typeface="Cambria Math" panose="02040503050406030204" pitchFamily="18" charset="0"/>
                                  </a:rPr>
                                  <m:t>−1.24</m:t>
                                </m:r>
                              </m:e>
                            </m:d>
                          </m:e>
                        </m:func>
                        <m:r>
                          <a:rPr lang="en-US" sz="2000" b="0"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𝟎𝟑</m:t>
                        </m:r>
                        <m:r>
                          <a:rPr lang="en-US" sz="2000" b="1" i="0" smtClean="0">
                            <a:latin typeface="Cambria Math" panose="02040503050406030204" pitchFamily="18" charset="0"/>
                          </a:rPr>
                          <m:t> </m:t>
                        </m:r>
                        <m:r>
                          <a:rPr lang="en-US" sz="2000" b="1" i="0" smtClean="0">
                            <a:latin typeface="Cambria Math" panose="02040503050406030204" pitchFamily="18" charset="0"/>
                          </a:rPr>
                          <m:t>𝐦</m:t>
                        </m:r>
                      </m:e>
                    </m:func>
                  </m:oMath>
                </a14:m>
                <a:endParaRPr lang="en-US" sz="2000" b="0" dirty="0">
                  <a:latin typeface="Cambria Math" panose="02040503050406030204" pitchFamily="18" charset="0"/>
                </a:endParaRPr>
              </a:p>
              <a:p>
                <a:pPr marL="457200" indent="-457200">
                  <a:spcAft>
                    <a:spcPts val="300"/>
                  </a:spcAft>
                  <a:buAutoNum type="alphaLcParenR" startAt="4"/>
                </a:pP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x</m:t>
                        </m:r>
                      </m:e>
                      <m:sub>
                        <m:r>
                          <m:rPr>
                            <m:sty m:val="p"/>
                          </m:rPr>
                          <a:rPr lang="en-US" sz="2000" b="0" i="0" smtClean="0">
                            <a:latin typeface="Cambria Math" panose="02040503050406030204" pitchFamily="18" charset="0"/>
                          </a:rPr>
                          <m:t>max</m:t>
                        </m:r>
                      </m:sub>
                    </m:sSub>
                    <m:r>
                      <a:rPr lang="en-US" sz="2000" b="0" i="0" smtClean="0">
                        <a:latin typeface="Cambria Math" panose="02040503050406030204" pitchFamily="18" charset="0"/>
                      </a:rPr>
                      <m:t>=</m:t>
                    </m:r>
                    <m:r>
                      <a:rPr lang="en-US" sz="2000" b="1" i="0" smtClean="0">
                        <a:latin typeface="Cambria Math" panose="02040503050406030204" pitchFamily="18" charset="0"/>
                      </a:rPr>
                      <m:t>𝟎</m:t>
                    </m:r>
                    <m:r>
                      <a:rPr lang="en-US" sz="2000" b="1" i="0" smtClean="0">
                        <a:latin typeface="Cambria Math" panose="02040503050406030204" pitchFamily="18" charset="0"/>
                      </a:rPr>
                      <m:t>.</m:t>
                    </m:r>
                    <m:r>
                      <a:rPr lang="en-US" sz="2000" b="1" i="0" smtClean="0">
                        <a:latin typeface="Cambria Math" panose="02040503050406030204" pitchFamily="18" charset="0"/>
                      </a:rPr>
                      <m:t>𝟏</m:t>
                    </m:r>
                    <m:r>
                      <a:rPr lang="en-US" sz="2000" b="1" i="0" smtClean="0">
                        <a:latin typeface="Cambria Math" panose="02040503050406030204" pitchFamily="18" charset="0"/>
                      </a:rPr>
                      <m:t> </m:t>
                    </m:r>
                    <m:r>
                      <a:rPr lang="en-US" sz="2000" b="1" i="0" smtClean="0">
                        <a:latin typeface="Cambria Math" panose="02040503050406030204" pitchFamily="18" charset="0"/>
                      </a:rPr>
                      <m:t>𝐦</m:t>
                    </m:r>
                    <m:r>
                      <a:rPr lang="en-US" sz="2000" b="0" i="0" smtClean="0">
                        <a:latin typeface="Cambria Math" panose="02040503050406030204" pitchFamily="18" charset="0"/>
                      </a:rPr>
                      <m:t>,</m:t>
                    </m:r>
                  </m:oMath>
                </a14:m>
                <a:r>
                  <a:rPr lang="en-US" sz="2000" dirty="0">
                    <a:latin typeface="Cambria Math" panose="02040503050406030204" pitchFamily="18" charset="0"/>
                  </a:rPr>
                  <a:t>  </a:t>
                </a:r>
              </a:p>
              <a:p>
                <a:pPr>
                  <a:spcAft>
                    <a:spcPts val="300"/>
                  </a:spcAft>
                </a:pPr>
                <a:r>
                  <a:rPr lang="en-US" sz="2000" dirty="0"/>
                  <a:t>        </a:t>
                </a:r>
                <a14:m>
                  <m:oMath xmlns:m="http://schemas.openxmlformats.org/officeDocument/2006/math">
                    <m:sSub>
                      <m:sSubPr>
                        <m:ctrlPr>
                          <a:rPr lang="en-US" sz="2000" b="0" i="1" dirty="0" smtClean="0">
                            <a:latin typeface="Cambria Math" panose="02040503050406030204" pitchFamily="18" charset="0"/>
                          </a:rPr>
                        </m:ctrlPr>
                      </m:sSubPr>
                      <m:e>
                        <m:r>
                          <m:rPr>
                            <m:sty m:val="p"/>
                          </m:rPr>
                          <a:rPr lang="en-US" sz="2000" b="0" i="0" dirty="0" smtClean="0">
                            <a:latin typeface="Cambria Math" panose="02040503050406030204" pitchFamily="18" charset="0"/>
                          </a:rPr>
                          <m:t>v</m:t>
                        </m:r>
                      </m:e>
                      <m:sub>
                        <m:r>
                          <m:rPr>
                            <m:sty m:val="p"/>
                          </m:rPr>
                          <a:rPr lang="en-US" sz="2000" b="0" i="0" dirty="0" smtClean="0">
                            <a:latin typeface="Cambria Math" panose="02040503050406030204" pitchFamily="18" charset="0"/>
                          </a:rPr>
                          <m:t>max</m:t>
                        </m:r>
                      </m:sub>
                    </m:sSub>
                    <m:r>
                      <a:rPr lang="en-US" sz="2000" b="0" i="0" dirty="0" smtClean="0">
                        <a:latin typeface="Cambria Math" panose="02040503050406030204" pitchFamily="18" charset="0"/>
                      </a:rPr>
                      <m:t>=</m:t>
                    </m:r>
                    <m:r>
                      <m:rPr>
                        <m:sty m:val="p"/>
                      </m:rPr>
                      <a:rPr lang="en-US" sz="2000" b="0" i="0" dirty="0" smtClean="0">
                        <a:latin typeface="Cambria Math" panose="02040503050406030204" pitchFamily="18" charset="0"/>
                      </a:rPr>
                      <m:t>ω</m:t>
                    </m:r>
                    <m:sSub>
                      <m:sSubPr>
                        <m:ctrlPr>
                          <a:rPr lang="en-US" sz="2000" b="0" i="1" dirty="0" smtClean="0">
                            <a:latin typeface="Cambria Math" panose="02040503050406030204" pitchFamily="18" charset="0"/>
                          </a:rPr>
                        </m:ctrlPr>
                      </m:sSubPr>
                      <m:e>
                        <m:r>
                          <m:rPr>
                            <m:sty m:val="p"/>
                          </m:rPr>
                          <a:rPr lang="en-US" sz="2000" b="0" i="0" dirty="0" smtClean="0">
                            <a:latin typeface="Cambria Math" panose="02040503050406030204" pitchFamily="18" charset="0"/>
                          </a:rPr>
                          <m:t>x</m:t>
                        </m:r>
                      </m:e>
                      <m:sub>
                        <m:r>
                          <m:rPr>
                            <m:sty m:val="p"/>
                          </m:rPr>
                          <a:rPr lang="en-US" sz="2000" b="0" i="0" dirty="0" smtClean="0">
                            <a:latin typeface="Cambria Math" panose="02040503050406030204" pitchFamily="18" charset="0"/>
                          </a:rPr>
                          <m:t>max</m:t>
                        </m:r>
                      </m:sub>
                    </m:sSub>
                    <m:r>
                      <a:rPr lang="en-US" sz="2000" b="0" i="0" dirty="0" smtClean="0">
                        <a:latin typeface="Cambria Math" panose="02040503050406030204" pitchFamily="18" charset="0"/>
                      </a:rPr>
                      <m:t>=</m:t>
                    </m:r>
                    <m:r>
                      <a:rPr lang="en-US" sz="2000" b="1" i="0" dirty="0" smtClean="0">
                        <a:latin typeface="Cambria Math" panose="02040503050406030204" pitchFamily="18" charset="0"/>
                      </a:rPr>
                      <m:t>𝟎</m:t>
                    </m:r>
                    <m:r>
                      <a:rPr lang="en-US" sz="2000" b="1" i="0" dirty="0" smtClean="0">
                        <a:latin typeface="Cambria Math" panose="02040503050406030204" pitchFamily="18" charset="0"/>
                      </a:rPr>
                      <m:t>.</m:t>
                    </m:r>
                    <m:r>
                      <a:rPr lang="en-US" sz="2000" b="1" i="0" dirty="0" smtClean="0">
                        <a:latin typeface="Cambria Math" panose="02040503050406030204" pitchFamily="18" charset="0"/>
                      </a:rPr>
                      <m:t>𝟔𝟑</m:t>
                    </m:r>
                    <m:r>
                      <a:rPr lang="en-US" sz="2000" b="1" i="0" dirty="0" smtClean="0">
                        <a:latin typeface="Cambria Math" panose="02040503050406030204" pitchFamily="18" charset="0"/>
                      </a:rPr>
                      <m:t> </m:t>
                    </m:r>
                    <m:r>
                      <a:rPr lang="en-US" sz="2000" b="1" i="0" dirty="0" smtClean="0">
                        <a:latin typeface="Cambria Math" panose="02040503050406030204" pitchFamily="18" charset="0"/>
                      </a:rPr>
                      <m:t>𝐦</m:t>
                    </m:r>
                    <m:r>
                      <a:rPr lang="en-US" sz="2000" b="1" i="0" dirty="0" smtClean="0">
                        <a:latin typeface="Cambria Math" panose="02040503050406030204" pitchFamily="18" charset="0"/>
                      </a:rPr>
                      <m:t>/</m:t>
                    </m:r>
                    <m:r>
                      <a:rPr lang="en-US" sz="2000" b="1" i="0" dirty="0" smtClean="0">
                        <a:latin typeface="Cambria Math" panose="02040503050406030204" pitchFamily="18" charset="0"/>
                      </a:rPr>
                      <m:t>𝐬</m:t>
                    </m:r>
                  </m:oMath>
                </a14:m>
                <a:r>
                  <a:rPr lang="en-US" sz="2000" dirty="0">
                    <a:latin typeface="Cambria Math" panose="02040503050406030204" pitchFamily="18" charset="0"/>
                  </a:rPr>
                  <a:t>,</a:t>
                </a:r>
              </a:p>
              <a:p>
                <a:pPr>
                  <a:spcAft>
                    <a:spcPts val="300"/>
                  </a:spcAft>
                </a:pPr>
                <a:r>
                  <a:rPr lang="en-US" sz="2000" dirty="0"/>
                  <a:t>        </a:t>
                </a:r>
                <a14:m>
                  <m:oMath xmlns:m="http://schemas.openxmlformats.org/officeDocument/2006/math">
                    <m:sSub>
                      <m:sSubPr>
                        <m:ctrlPr>
                          <a:rPr lang="en-US" sz="2000" i="1" dirty="0" smtClean="0">
                            <a:latin typeface="Cambria Math" panose="02040503050406030204" pitchFamily="18" charset="0"/>
                          </a:rPr>
                        </m:ctrlPr>
                      </m:sSubPr>
                      <m:e>
                        <m:r>
                          <m:rPr>
                            <m:sty m:val="p"/>
                          </m:rPr>
                          <a:rPr lang="en-US" sz="2000" b="0" i="0" dirty="0" smtClean="0">
                            <a:latin typeface="Cambria Math" panose="02040503050406030204" pitchFamily="18" charset="0"/>
                          </a:rPr>
                          <m:t>a</m:t>
                        </m:r>
                      </m:e>
                      <m:sub>
                        <m:r>
                          <m:rPr>
                            <m:sty m:val="p"/>
                          </m:rPr>
                          <a:rPr lang="en-US" sz="2000" i="0" dirty="0">
                            <a:latin typeface="Cambria Math" panose="02040503050406030204" pitchFamily="18" charset="0"/>
                          </a:rPr>
                          <m:t>max</m:t>
                        </m:r>
                      </m:sub>
                    </m:sSub>
                    <m:r>
                      <a:rPr lang="en-US" sz="2000" i="0" dirty="0">
                        <a:latin typeface="Cambria Math" panose="02040503050406030204" pitchFamily="18" charset="0"/>
                      </a:rPr>
                      <m:t>=</m:t>
                    </m:r>
                    <m:sSup>
                      <m:sSupPr>
                        <m:ctrlPr>
                          <a:rPr lang="en-US" sz="2000" b="0" i="1" dirty="0" smtClean="0">
                            <a:latin typeface="Cambria Math" panose="02040503050406030204" pitchFamily="18" charset="0"/>
                          </a:rPr>
                        </m:ctrlPr>
                      </m:sSupPr>
                      <m:e>
                        <m:r>
                          <m:rPr>
                            <m:sty m:val="p"/>
                          </m:rPr>
                          <a:rPr lang="en-US" sz="2000" b="0" i="0" dirty="0" smtClean="0">
                            <a:latin typeface="Cambria Math" panose="02040503050406030204" pitchFamily="18" charset="0"/>
                          </a:rPr>
                          <m:t>ω</m:t>
                        </m:r>
                      </m:e>
                      <m:sup>
                        <m:r>
                          <a:rPr lang="en-US" sz="2000" b="0" i="0" dirty="0" smtClean="0">
                            <a:latin typeface="Cambria Math" panose="02040503050406030204" pitchFamily="18" charset="0"/>
                          </a:rPr>
                          <m:t>2</m:t>
                        </m:r>
                      </m:sup>
                    </m:sSup>
                    <m:sSub>
                      <m:sSubPr>
                        <m:ctrlPr>
                          <a:rPr lang="en-US" sz="2000" i="1" dirty="0">
                            <a:latin typeface="Cambria Math" panose="02040503050406030204" pitchFamily="18" charset="0"/>
                          </a:rPr>
                        </m:ctrlPr>
                      </m:sSubPr>
                      <m:e>
                        <m:r>
                          <m:rPr>
                            <m:sty m:val="p"/>
                          </m:rPr>
                          <a:rPr lang="en-US" sz="2000" i="0" dirty="0">
                            <a:latin typeface="Cambria Math" panose="02040503050406030204" pitchFamily="18" charset="0"/>
                          </a:rPr>
                          <m:t>x</m:t>
                        </m:r>
                      </m:e>
                      <m:sub>
                        <m:r>
                          <m:rPr>
                            <m:sty m:val="p"/>
                          </m:rPr>
                          <a:rPr lang="en-US" sz="2000" i="0" dirty="0">
                            <a:latin typeface="Cambria Math" panose="02040503050406030204" pitchFamily="18" charset="0"/>
                          </a:rPr>
                          <m:t>max</m:t>
                        </m:r>
                      </m:sub>
                    </m:sSub>
                    <m:r>
                      <a:rPr lang="en-US" sz="2000" i="0" dirty="0">
                        <a:latin typeface="Cambria Math" panose="02040503050406030204" pitchFamily="18" charset="0"/>
                      </a:rPr>
                      <m:t>=</m:t>
                    </m:r>
                    <m:r>
                      <a:rPr lang="en-US" sz="2000" b="1" i="0" dirty="0" smtClean="0">
                        <a:latin typeface="Cambria Math" panose="02040503050406030204" pitchFamily="18" charset="0"/>
                      </a:rPr>
                      <m:t>𝟒</m:t>
                    </m:r>
                    <m:r>
                      <a:rPr lang="en-US" sz="2000" b="1" i="0" dirty="0">
                        <a:latin typeface="Cambria Math" panose="02040503050406030204" pitchFamily="18" charset="0"/>
                      </a:rPr>
                      <m:t>.</m:t>
                    </m:r>
                    <m:r>
                      <a:rPr lang="en-US" sz="2000" b="1" i="0" dirty="0" smtClean="0">
                        <a:latin typeface="Cambria Math" panose="02040503050406030204" pitchFamily="18" charset="0"/>
                      </a:rPr>
                      <m:t>𝟎</m:t>
                    </m:r>
                    <m:r>
                      <a:rPr lang="en-US" sz="2000" b="1" i="0" dirty="0">
                        <a:latin typeface="Cambria Math" panose="02040503050406030204" pitchFamily="18" charset="0"/>
                      </a:rPr>
                      <m:t>𝟑</m:t>
                    </m:r>
                    <m:r>
                      <a:rPr lang="en-US" sz="2000" b="1" i="0" dirty="0">
                        <a:latin typeface="Cambria Math" panose="02040503050406030204" pitchFamily="18" charset="0"/>
                      </a:rPr>
                      <m:t> </m:t>
                    </m:r>
                    <m:r>
                      <a:rPr lang="en-US" sz="2000" b="1" i="0" dirty="0">
                        <a:latin typeface="Cambria Math" panose="02040503050406030204" pitchFamily="18" charset="0"/>
                      </a:rPr>
                      <m:t>𝐦</m:t>
                    </m:r>
                    <m:r>
                      <a:rPr lang="en-US" sz="2000" b="1" i="0" dirty="0">
                        <a:latin typeface="Cambria Math" panose="02040503050406030204" pitchFamily="18" charset="0"/>
                      </a:rPr>
                      <m:t>/</m:t>
                    </m:r>
                    <m:sSup>
                      <m:sSupPr>
                        <m:ctrlPr>
                          <a:rPr lang="en-US" sz="2000" b="1" i="1" dirty="0" smtClean="0">
                            <a:latin typeface="Cambria Math" panose="02040503050406030204" pitchFamily="18" charset="0"/>
                          </a:rPr>
                        </m:ctrlPr>
                      </m:sSupPr>
                      <m:e>
                        <m:r>
                          <a:rPr lang="en-US" sz="2000" b="1" i="0" dirty="0">
                            <a:latin typeface="Cambria Math" panose="02040503050406030204" pitchFamily="18" charset="0"/>
                          </a:rPr>
                          <m:t>𝐬</m:t>
                        </m:r>
                      </m:e>
                      <m:sup>
                        <m:r>
                          <a:rPr lang="en-US" sz="2000" b="1" i="0" dirty="0" smtClean="0">
                            <a:latin typeface="Cambria Math" panose="02040503050406030204" pitchFamily="18" charset="0"/>
                          </a:rPr>
                          <m:t>𝟐</m:t>
                        </m:r>
                      </m:sup>
                    </m:sSup>
                  </m:oMath>
                </a14:m>
                <a:endParaRPr lang="en-US" sz="2000" b="1" dirty="0">
                  <a:latin typeface="Cambria Math" panose="020405030504060302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903495" y="991536"/>
                <a:ext cx="6015789" cy="5793894"/>
              </a:xfrm>
              <a:prstGeom prst="rect">
                <a:avLst/>
              </a:prstGeom>
              <a:blipFill>
                <a:blip r:embed="rId5"/>
                <a:stretch>
                  <a:fillRect l="-910" t="-525"/>
                </a:stretch>
              </a:blipFill>
              <a:ln>
                <a:solidFill>
                  <a:schemeClr val="tx1"/>
                </a:solidFill>
              </a:ln>
            </p:spPr>
            <p:txBody>
              <a:bodyPr/>
              <a:lstStyle/>
              <a:p>
                <a:r>
                  <a:rPr lang="en-US">
                    <a:noFill/>
                  </a:rPr>
                  <a:t> </a:t>
                </a:r>
              </a:p>
            </p:txBody>
          </p:sp>
        </mc:Fallback>
      </mc:AlternateContent>
      <p:sp>
        <p:nvSpPr>
          <p:cNvPr id="5" name="Rectangle 2"/>
          <p:cNvSpPr>
            <a:spLocks noChangeArrowheads="1"/>
          </p:cNvSpPr>
          <p:nvPr/>
        </p:nvSpPr>
        <p:spPr bwMode="auto">
          <a:xfrm>
            <a:off x="529391" y="1163325"/>
            <a:ext cx="525779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spcAft>
                <a:spcPts val="1200"/>
              </a:spcAft>
            </a:pPr>
            <a:r>
              <a:rPr lang="en-US" sz="2300" dirty="0">
                <a:latin typeface="+mn-lt"/>
              </a:rPr>
              <a:t>A </a:t>
            </a:r>
            <a:r>
              <a:rPr lang="en-US" sz="2300" b="1" dirty="0">
                <a:latin typeface="+mn-lt"/>
              </a:rPr>
              <a:t>5.0 kg </a:t>
            </a:r>
            <a:r>
              <a:rPr lang="en-US" sz="2300" dirty="0">
                <a:latin typeface="+mn-lt"/>
              </a:rPr>
              <a:t>mass is suspended from a spring. Pulling the mass down by an additional </a:t>
            </a:r>
            <a:r>
              <a:rPr lang="en-US" sz="2300" b="1" dirty="0">
                <a:latin typeface="+mn-lt"/>
              </a:rPr>
              <a:t>10 cm </a:t>
            </a:r>
            <a:r>
              <a:rPr lang="en-US" sz="2300" dirty="0">
                <a:latin typeface="+mn-lt"/>
              </a:rPr>
              <a:t>takes a force of </a:t>
            </a:r>
            <a:r>
              <a:rPr lang="en-US" sz="2300" b="1" dirty="0">
                <a:latin typeface="+mn-lt"/>
              </a:rPr>
              <a:t>20 N</a:t>
            </a:r>
            <a:r>
              <a:rPr lang="en-US" sz="2300" dirty="0">
                <a:latin typeface="+mn-lt"/>
              </a:rPr>
              <a:t>. If the mass is then released, it will rise up and then come back down. </a:t>
            </a:r>
          </a:p>
          <a:p>
            <a:pPr marL="914400" lvl="1" indent="-457200">
              <a:spcAft>
                <a:spcPts val="600"/>
              </a:spcAft>
              <a:buAutoNum type="alphaLcParenBoth"/>
            </a:pPr>
            <a:r>
              <a:rPr lang="en-US" sz="2300" dirty="0">
                <a:latin typeface="+mn-lt"/>
              </a:rPr>
              <a:t>How long will it take for the mass to return to its starting point 10 cm below its equilibrium position?</a:t>
            </a:r>
          </a:p>
          <a:p>
            <a:pPr marL="914400" lvl="1" indent="-457200">
              <a:spcAft>
                <a:spcPts val="600"/>
              </a:spcAft>
              <a:buFontTx/>
              <a:buAutoNum type="alphaLcParenBoth"/>
            </a:pPr>
            <a:r>
              <a:rPr lang="en-US" sz="2300" dirty="0">
                <a:latin typeface="+mn-lt"/>
              </a:rPr>
              <a:t>Where will the mass be 0.25 s after initially released?</a:t>
            </a:r>
          </a:p>
          <a:p>
            <a:pPr marL="914400" lvl="1" indent="-457200">
              <a:spcAft>
                <a:spcPts val="600"/>
              </a:spcAft>
              <a:buFontTx/>
              <a:buAutoNum type="alphaLcParenBoth"/>
            </a:pPr>
            <a:r>
              <a:rPr lang="en-US" sz="2300" dirty="0">
                <a:latin typeface="+mn-lt"/>
              </a:rPr>
              <a:t>Where is the mass when its velocity is +0.60 m/s?</a:t>
            </a:r>
          </a:p>
          <a:p>
            <a:pPr marL="914400" lvl="1" indent="-457200">
              <a:spcAft>
                <a:spcPts val="600"/>
              </a:spcAft>
              <a:buFontTx/>
              <a:buAutoNum type="alphaLcParenBoth"/>
            </a:pPr>
            <a:r>
              <a:rPr lang="en-US" sz="2300" dirty="0">
                <a:latin typeface="+mn-lt"/>
              </a:rPr>
              <a:t>What is </a:t>
            </a:r>
            <a:r>
              <a:rPr lang="en-US" sz="2300" dirty="0" err="1">
                <a:latin typeface="+mn-lt"/>
              </a:rPr>
              <a:t>x</a:t>
            </a:r>
            <a:r>
              <a:rPr lang="en-US" sz="2300" baseline="-25000" dirty="0" err="1">
                <a:latin typeface="+mn-lt"/>
              </a:rPr>
              <a:t>max</a:t>
            </a:r>
            <a:r>
              <a:rPr lang="en-US" sz="2300" dirty="0">
                <a:latin typeface="+mn-lt"/>
              </a:rPr>
              <a:t>, </a:t>
            </a:r>
            <a:r>
              <a:rPr lang="en-US" sz="2300" dirty="0" err="1">
                <a:latin typeface="+mn-lt"/>
              </a:rPr>
              <a:t>v</a:t>
            </a:r>
            <a:r>
              <a:rPr lang="en-US" sz="2300" baseline="-25000" dirty="0" err="1">
                <a:latin typeface="+mn-lt"/>
              </a:rPr>
              <a:t>max</a:t>
            </a:r>
            <a:r>
              <a:rPr lang="en-US" sz="2300" dirty="0">
                <a:latin typeface="+mn-lt"/>
              </a:rPr>
              <a:t>, </a:t>
            </a:r>
            <a:r>
              <a:rPr lang="en-US" sz="2300" dirty="0" err="1">
                <a:latin typeface="+mn-lt"/>
              </a:rPr>
              <a:t>a</a:t>
            </a:r>
            <a:r>
              <a:rPr lang="en-US" sz="2300" baseline="-25000" dirty="0" err="1">
                <a:latin typeface="+mn-lt"/>
              </a:rPr>
              <a:t>max</a:t>
            </a:r>
            <a:r>
              <a:rPr lang="en-US" sz="2300" dirty="0">
                <a:latin typeface="+mn-lt"/>
              </a:rPr>
              <a:t>?</a:t>
            </a:r>
          </a:p>
        </p:txBody>
      </p:sp>
    </p:spTree>
    <p:custDataLst>
      <p:tags r:id="rId1"/>
    </p:custDataLst>
    <p:extLst>
      <p:ext uri="{BB962C8B-B14F-4D97-AF65-F5344CB8AC3E}">
        <p14:creationId xmlns:p14="http://schemas.microsoft.com/office/powerpoint/2010/main" val="80807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Oscillator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29</a:t>
            </a:fld>
            <a:endParaRPr lang="en-US"/>
          </a:p>
        </p:txBody>
      </p:sp>
      <p:grpSp>
        <p:nvGrpSpPr>
          <p:cNvPr id="104" name="Group 103"/>
          <p:cNvGrpSpPr/>
          <p:nvPr/>
        </p:nvGrpSpPr>
        <p:grpSpPr>
          <a:xfrm>
            <a:off x="7195253" y="807194"/>
            <a:ext cx="3355472" cy="2831377"/>
            <a:chOff x="424914" y="857420"/>
            <a:chExt cx="3355472" cy="2831377"/>
          </a:xfrm>
        </p:grpSpPr>
        <mc:AlternateContent xmlns:mc="http://schemas.openxmlformats.org/markup-compatibility/2006" xmlns:a14="http://schemas.microsoft.com/office/drawing/2010/main">
          <mc:Choice Requires="a14">
            <p:sp>
              <p:nvSpPr>
                <p:cNvPr id="105" name="TextBox 104"/>
                <p:cNvSpPr txBox="1"/>
                <p:nvPr/>
              </p:nvSpPr>
              <p:spPr>
                <a:xfrm>
                  <a:off x="479248" y="3227132"/>
                  <a:ext cx="3301138" cy="461665"/>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𝒗</m:t>
                        </m:r>
                        <m:r>
                          <a:rPr lang="en-US" sz="2400" b="1" i="1">
                            <a:latin typeface="Cambria Math" panose="02040503050406030204" pitchFamily="18" charset="0"/>
                          </a:rPr>
                          <m:t>=−</m:t>
                        </m:r>
                        <m:r>
                          <a:rPr lang="en-US" sz="2400" b="1" i="1">
                            <a:latin typeface="Cambria Math" panose="02040503050406030204" pitchFamily="18" charset="0"/>
                          </a:rPr>
                          <m:t>𝝎</m:t>
                        </m:r>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𝒎𝒂𝒙</m:t>
                            </m:r>
                          </m:sub>
                        </m:sSub>
                        <m:func>
                          <m:funcPr>
                            <m:ctrlPr>
                              <a:rPr lang="en-US" sz="2400" b="1" i="1">
                                <a:latin typeface="Cambria Math" panose="02040503050406030204" pitchFamily="18" charset="0"/>
                              </a:rPr>
                            </m:ctrlPr>
                          </m:funcPr>
                          <m:fName>
                            <m:r>
                              <a:rPr lang="en-US" sz="2400" b="1" i="1">
                                <a:latin typeface="Cambria Math" panose="02040503050406030204" pitchFamily="18" charset="0"/>
                              </a:rPr>
                              <m:t>𝒔𝒊𝒏</m:t>
                            </m:r>
                          </m:fName>
                          <m:e>
                            <m:d>
                              <m:dPr>
                                <m:ctrlPr>
                                  <a:rPr lang="en-US" sz="2400" b="1" i="1">
                                    <a:latin typeface="Cambria Math" panose="02040503050406030204" pitchFamily="18" charset="0"/>
                                  </a:rPr>
                                </m:ctrlPr>
                              </m:dPr>
                              <m:e>
                                <m:r>
                                  <a:rPr lang="en-US" sz="2400" b="1" i="1">
                                    <a:latin typeface="Cambria Math" panose="02040503050406030204" pitchFamily="18" charset="0"/>
                                  </a:rPr>
                                  <m:t>𝝎</m:t>
                                </m:r>
                                <m:r>
                                  <a:rPr lang="en-US" sz="2400" b="1" i="1">
                                    <a:latin typeface="Cambria Math" panose="02040503050406030204" pitchFamily="18" charset="0"/>
                                  </a:rPr>
                                  <m:t>𝒕</m:t>
                                </m:r>
                              </m:e>
                            </m:d>
                          </m:e>
                        </m:func>
                      </m:oMath>
                    </m:oMathPara>
                  </a14:m>
                  <a:endParaRPr lang="en-US" sz="2400" dirty="0"/>
                </a:p>
              </p:txBody>
            </p:sp>
          </mc:Choice>
          <mc:Fallback xmlns="">
            <p:sp>
              <p:nvSpPr>
                <p:cNvPr id="105" name="TextBox 104"/>
                <p:cNvSpPr txBox="1">
                  <a:spLocks noRot="1" noChangeAspect="1" noMove="1" noResize="1" noEditPoints="1" noAdjustHandles="1" noChangeArrowheads="1" noChangeShapeType="1" noTextEdit="1"/>
                </p:cNvSpPr>
                <p:nvPr/>
              </p:nvSpPr>
              <p:spPr>
                <a:xfrm>
                  <a:off x="479248" y="3227132"/>
                  <a:ext cx="3301138" cy="461665"/>
                </a:xfrm>
                <a:prstGeom prst="rect">
                  <a:avLst/>
                </a:prstGeom>
                <a:blipFill>
                  <a:blip r:embed="rId5"/>
                  <a:stretch>
                    <a:fillRect/>
                  </a:stretch>
                </a:blipFill>
                <a:ln>
                  <a:solidFill>
                    <a:schemeClr val="tx1"/>
                  </a:solidFill>
                  <a:prstDash val="dash"/>
                </a:ln>
              </p:spPr>
              <p:txBody>
                <a:bodyPr/>
                <a:lstStyle/>
                <a:p>
                  <a:r>
                    <a:rPr lang="en-US">
                      <a:noFill/>
                    </a:rPr>
                    <a:t> </a:t>
                  </a:r>
                </a:p>
              </p:txBody>
            </p:sp>
          </mc:Fallback>
        </mc:AlternateContent>
        <p:grpSp>
          <p:nvGrpSpPr>
            <p:cNvPr id="106" name="Group 105"/>
            <p:cNvGrpSpPr/>
            <p:nvPr/>
          </p:nvGrpSpPr>
          <p:grpSpPr>
            <a:xfrm>
              <a:off x="424914" y="857420"/>
              <a:ext cx="3355472" cy="2144196"/>
              <a:chOff x="6713012" y="1772045"/>
              <a:chExt cx="4659964" cy="2756979"/>
            </a:xfrm>
          </p:grpSpPr>
          <p:grpSp>
            <p:nvGrpSpPr>
              <p:cNvPr id="107" name="Group 106"/>
              <p:cNvGrpSpPr/>
              <p:nvPr/>
            </p:nvGrpSpPr>
            <p:grpSpPr>
              <a:xfrm>
                <a:off x="6962934" y="1772045"/>
                <a:ext cx="4410042" cy="2756979"/>
                <a:chOff x="1901232" y="1746136"/>
                <a:chExt cx="4592559" cy="2934352"/>
              </a:xfrm>
            </p:grpSpPr>
            <p:grpSp>
              <p:nvGrpSpPr>
                <p:cNvPr id="112" name="Group 111"/>
                <p:cNvGrpSpPr/>
                <p:nvPr/>
              </p:nvGrpSpPr>
              <p:grpSpPr>
                <a:xfrm>
                  <a:off x="2329223" y="2149861"/>
                  <a:ext cx="4164568" cy="2530627"/>
                  <a:chOff x="2329223" y="2149861"/>
                  <a:chExt cx="4164568" cy="2530627"/>
                </a:xfrm>
              </p:grpSpPr>
              <p:pic>
                <p:nvPicPr>
                  <p:cNvPr id="11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16" name="Straight Arrow Connector 115"/>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3" name="TextBox 112"/>
                    <p:cNvSpPr txBox="1"/>
                    <p:nvPr/>
                  </p:nvSpPr>
                  <p:spPr>
                    <a:xfrm>
                      <a:off x="1901232" y="174613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𝒗</m:t>
                            </m:r>
                          </m:oMath>
                        </m:oMathPara>
                      </a14:m>
                      <a:endParaRPr lang="en-US"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1901232" y="1746136"/>
                      <a:ext cx="520533" cy="50543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108" name="Straight Arrow Connector 107"/>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8322588" y="2379411"/>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0" name="TextBox 109"/>
                  <p:cNvSpPr txBox="1"/>
                  <p:nvPr/>
                </p:nvSpPr>
                <p:spPr>
                  <a:xfrm>
                    <a:off x="6713012" y="2545477"/>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0" name="TextBox 109"/>
                  <p:cNvSpPr txBox="1">
                    <a:spLocks noRot="1" noChangeAspect="1" noMove="1" noResize="1" noEditPoints="1" noAdjustHandles="1" noChangeArrowheads="1" noChangeShapeType="1" noTextEdit="1"/>
                  </p:cNvSpPr>
                  <p:nvPr/>
                </p:nvSpPr>
                <p:spPr>
                  <a:xfrm>
                    <a:off x="6713012" y="2545477"/>
                    <a:ext cx="499844" cy="474882"/>
                  </a:xfrm>
                  <a:prstGeom prst="rect">
                    <a:avLst/>
                  </a:prstGeom>
                  <a:blipFill>
                    <a:blip r:embed="rId9"/>
                    <a:stretch>
                      <a:fillRect r="-762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8708096" y="1943274"/>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11" name="TextBox 110"/>
                  <p:cNvSpPr txBox="1">
                    <a:spLocks noRot="1" noChangeAspect="1" noMove="1" noResize="1" noEditPoints="1" noAdjustHandles="1" noChangeArrowheads="1" noChangeShapeType="1" noTextEdit="1"/>
                  </p:cNvSpPr>
                  <p:nvPr/>
                </p:nvSpPr>
                <p:spPr>
                  <a:xfrm>
                    <a:off x="8708096" y="1943274"/>
                    <a:ext cx="499844" cy="369332"/>
                  </a:xfrm>
                  <a:prstGeom prst="rect">
                    <a:avLst/>
                  </a:prstGeom>
                  <a:blipFill>
                    <a:blip r:embed="rId10"/>
                    <a:stretch>
                      <a:fillRect b="-16667"/>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30" name="TextBox 129"/>
              <p:cNvSpPr txBox="1"/>
              <p:nvPr/>
            </p:nvSpPr>
            <p:spPr>
              <a:xfrm>
                <a:off x="881396" y="1345313"/>
                <a:ext cx="5836839" cy="4753481"/>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b="1" i="0" dirty="0">
                    <a:latin typeface="Cambria Math" panose="02040503050406030204" pitchFamily="18" charset="0"/>
                  </a:rPr>
                  <a:t>Kinetic Energy (</a:t>
                </a:r>
                <a14:m>
                  <m:oMath xmlns:m="http://schemas.openxmlformats.org/officeDocument/2006/math">
                    <m:r>
                      <a:rPr lang="en-US" sz="2400" b="1" i="1" smtClean="0">
                        <a:latin typeface="Cambria Math" panose="02040503050406030204" pitchFamily="18" charset="0"/>
                      </a:rPr>
                      <m:t>𝑲𝑬</m:t>
                    </m:r>
                  </m:oMath>
                </a14:m>
                <a:r>
                  <a:rPr lang="en-US" sz="2400" b="1" i="0" dirty="0">
                    <a:latin typeface="Cambria Math" panose="02040503050406030204" pitchFamily="18" charset="0"/>
                  </a:rPr>
                  <a:t>)</a:t>
                </a:r>
              </a:p>
              <a:p>
                <a:pPr marL="342900" indent="-342900">
                  <a:spcAft>
                    <a:spcPts val="1200"/>
                  </a:spcAft>
                  <a:buFontTx/>
                  <a:buChar char="-"/>
                </a:pPr>
                <a:r>
                  <a:rPr lang="en-US" sz="2400" dirty="0">
                    <a:latin typeface="Cambria Math" panose="02040503050406030204" pitchFamily="18" charset="0"/>
                  </a:rPr>
                  <a:t>Kinetic energy depends on speed</a:t>
                </a:r>
              </a:p>
              <a:p>
                <a:pPr marL="342900" indent="-342900">
                  <a:spcAft>
                    <a:spcPts val="1200"/>
                  </a:spcAft>
                  <a:buFontTx/>
                  <a:buChar char="-"/>
                </a:pPr>
                <a14:m>
                  <m:oMath xmlns:m="http://schemas.openxmlformats.org/officeDocument/2006/math">
                    <m:r>
                      <a:rPr lang="en-US" sz="2400" b="0" i="1" smtClean="0">
                        <a:latin typeface="Cambria Math" panose="02040503050406030204" pitchFamily="18" charset="0"/>
                      </a:rPr>
                      <m:t>𝐾𝐸</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m</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v</m:t>
                        </m:r>
                      </m:e>
                      <m:sup>
                        <m:r>
                          <a:rPr lang="en-US" sz="2400" b="0" i="0" smtClean="0">
                            <a:latin typeface="Cambria Math" panose="02040503050406030204" pitchFamily="18" charset="0"/>
                          </a:rPr>
                          <m:t>2</m:t>
                        </m:r>
                      </m:sup>
                    </m:sSup>
                  </m:oMath>
                </a14:m>
                <a:endParaRPr lang="en-US" sz="2400" dirty="0">
                  <a:latin typeface="Cambria Math" panose="02040503050406030204" pitchFamily="18" charset="0"/>
                </a:endParaRPr>
              </a:p>
              <a:p>
                <a:pPr marL="342900" indent="-342900">
                  <a:spcAft>
                    <a:spcPts val="1200"/>
                  </a:spcAft>
                  <a:buFontTx/>
                  <a:buChar char="-"/>
                </a:pPr>
                <a:r>
                  <a:rPr lang="en-US" sz="2400" dirty="0">
                    <a:latin typeface="Cambria Math" panose="02040503050406030204" pitchFamily="18" charset="0"/>
                  </a:rPr>
                  <a:t>Oscillator:  </a:t>
                </a:r>
                <a14:m>
                  <m:oMath xmlns:m="http://schemas.openxmlformats.org/officeDocument/2006/math">
                    <m:r>
                      <a:rPr lang="en-US" sz="2400" b="1" i="1" smtClean="0">
                        <a:latin typeface="Cambria Math" panose="02040503050406030204" pitchFamily="18" charset="0"/>
                      </a:rPr>
                      <m:t>𝑲𝑬</m:t>
                    </m:r>
                    <m:r>
                      <a:rPr lang="en-US" sz="2400" b="1" i="0">
                        <a:latin typeface="Cambria Math" panose="02040503050406030204" pitchFamily="18" charset="0"/>
                      </a:rPr>
                      <m:t>=</m:t>
                    </m:r>
                    <m:sSup>
                      <m:sSupPr>
                        <m:ctrlPr>
                          <a:rPr lang="en-US" sz="2400" b="1" i="1">
                            <a:latin typeface="Cambria Math" panose="02040503050406030204" pitchFamily="18" charset="0"/>
                          </a:rPr>
                        </m:ctrlPr>
                      </m:sSupPr>
                      <m:e>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𝐦</m:t>
                        </m:r>
                        <m:d>
                          <m:dPr>
                            <m:ctrlPr>
                              <a:rPr lang="en-US" sz="2400" b="1" i="1">
                                <a:latin typeface="Cambria Math" panose="02040503050406030204" pitchFamily="18" charset="0"/>
                              </a:rPr>
                            </m:ctrlPr>
                          </m:dPr>
                          <m:e>
                            <m:r>
                              <a:rPr lang="en-US" sz="2400" b="1" i="0">
                                <a:latin typeface="Cambria Math" panose="02040503050406030204" pitchFamily="18" charset="0"/>
                              </a:rPr>
                              <m:t>𝛚</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𝐦𝐚𝐱</m:t>
                                </m:r>
                              </m:sub>
                            </m:sSub>
                          </m:e>
                        </m:d>
                      </m:e>
                      <m:sup>
                        <m:r>
                          <a:rPr lang="en-US" sz="2400" b="1" i="0">
                            <a:latin typeface="Cambria Math" panose="02040503050406030204" pitchFamily="18" charset="0"/>
                          </a:rPr>
                          <m:t>𝟐</m:t>
                        </m:r>
                      </m:sup>
                    </m:s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a14:m>
                <a:endParaRPr lang="en-US" sz="2400" dirty="0"/>
              </a:p>
              <a:p>
                <a:pPr>
                  <a:spcAft>
                    <a:spcPts val="1200"/>
                  </a:spcAft>
                </a:pPr>
                <a:r>
                  <a:rPr lang="en-US" sz="2400" dirty="0"/>
                  <a:t>     We know: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r>
                      <a:rPr lang="en-US" sz="2400" b="0" i="1" smtClean="0">
                        <a:latin typeface="Cambria Math" panose="02040503050406030204" pitchFamily="18" charset="0"/>
                      </a:rPr>
                      <m:t>𝑘</m:t>
                    </m:r>
                    <m:r>
                      <a:rPr lang="en-US" sz="2400" b="0" i="1" smtClean="0">
                        <a:latin typeface="Cambria Math" panose="02040503050406030204" pitchFamily="18" charset="0"/>
                      </a:rPr>
                      <m:t>/</m:t>
                    </m:r>
                    <m:r>
                      <a:rPr lang="en-US" sz="2400" b="0" i="1" smtClean="0">
                        <a:latin typeface="Cambria Math" panose="02040503050406030204" pitchFamily="18" charset="0"/>
                      </a:rPr>
                      <m:t>𝑚</m:t>
                    </m:r>
                  </m:oMath>
                </a14:m>
                <a:endParaRPr lang="en-US" sz="2400" dirty="0"/>
              </a:p>
              <a:p>
                <a:pPr>
                  <a:spcAft>
                    <a:spcPts val="1200"/>
                  </a:spcAft>
                </a:pPr>
                <a:r>
                  <a:rPr lang="en-US" sz="2400" dirty="0"/>
                  <a:t>     Therefore:  </a:t>
                </a:r>
                <a14:m>
                  <m:oMath xmlns:m="http://schemas.openxmlformats.org/officeDocument/2006/math">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sSubSup>
                      <m:sSubSupPr>
                        <m:ctrlPr>
                          <a:rPr lang="en-US" sz="2400" b="1" i="1" smtClean="0">
                            <a:latin typeface="Cambria Math" panose="02040503050406030204" pitchFamily="18" charset="0"/>
                          </a:rPr>
                        </m:ctrlPr>
                      </m:sSubSupPr>
                      <m:e>
                        <m:r>
                          <a:rPr lang="en-US" sz="2400" b="1" i="0" smtClean="0">
                            <a:latin typeface="Cambria Math" panose="02040503050406030204" pitchFamily="18" charset="0"/>
                          </a:rPr>
                          <m:t>𝐤</m:t>
                        </m:r>
                        <m:r>
                          <a:rPr lang="en-US" sz="2400" b="1" i="0" smtClean="0">
                            <a:latin typeface="Cambria Math" panose="02040503050406030204" pitchFamily="18" charset="0"/>
                          </a:rPr>
                          <m:t> </m:t>
                        </m:r>
                        <m:r>
                          <a:rPr lang="en-US" sz="2400" b="1" i="0" smtClean="0">
                            <a:latin typeface="Cambria Math" panose="02040503050406030204" pitchFamily="18" charset="0"/>
                          </a:rPr>
                          <m:t>𝐱</m:t>
                        </m:r>
                      </m:e>
                      <m:sub>
                        <m:r>
                          <a:rPr lang="en-US" sz="2400" b="1" i="0" smtClean="0">
                            <a:latin typeface="Cambria Math" panose="02040503050406030204" pitchFamily="18" charset="0"/>
                          </a:rPr>
                          <m:t>𝐦𝐚𝐱</m:t>
                        </m:r>
                      </m:sub>
                      <m:sup>
                        <m:r>
                          <a:rPr lang="en-US" sz="2400" b="1" i="0">
                            <a:latin typeface="Cambria Math" panose="02040503050406030204" pitchFamily="18" charset="0"/>
                          </a:rPr>
                          <m:t>𝟐</m:t>
                        </m:r>
                      </m:sup>
                    </m:sSub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a14:m>
                <a:endParaRPr lang="en-US" sz="2400" dirty="0"/>
              </a:p>
              <a:p>
                <a:pPr marL="342900" indent="-342900">
                  <a:spcAft>
                    <a:spcPts val="1200"/>
                  </a:spcAft>
                  <a:buFontTx/>
                  <a:buChar char="-"/>
                </a:pPr>
                <a:r>
                  <a:rPr lang="en-US" sz="2400" dirty="0"/>
                  <a:t>Max. </a:t>
                </a:r>
                <a14:m>
                  <m:oMath xmlns:m="http://schemas.openxmlformats.org/officeDocument/2006/math">
                    <m:r>
                      <a:rPr lang="en-US" sz="2400" b="0" i="1" smtClean="0">
                        <a:latin typeface="Cambria Math" panose="02040503050406030204" pitchFamily="18" charset="0"/>
                      </a:rPr>
                      <m:t>𝐾𝐸</m:t>
                    </m:r>
                  </m:oMath>
                </a14:m>
                <a:r>
                  <a:rPr lang="en-US" sz="2400" dirty="0"/>
                  <a:t> = </a:t>
                </a:r>
                <a14:m>
                  <m:oMath xmlns:m="http://schemas.openxmlformats.org/officeDocument/2006/math">
                    <m:sSubSup>
                      <m:sSubSupPr>
                        <m:ctrlPr>
                          <a:rPr lang="en-US" sz="2400" i="1">
                            <a:latin typeface="Cambria Math" panose="02040503050406030204" pitchFamily="18" charset="0"/>
                          </a:rPr>
                        </m:ctrlPr>
                      </m:sSubSup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1">
                            <a:latin typeface="Cambria Math" panose="02040503050406030204" pitchFamily="18" charset="0"/>
                          </a:rPr>
                          <m:t>k</m:t>
                        </m:r>
                        <m:r>
                          <a:rPr lang="en-US" sz="2400" b="0" i="1" smtClean="0">
                            <a:latin typeface="Cambria Math" panose="02040503050406030204" pitchFamily="18" charset="0"/>
                          </a:rPr>
                          <m:t> </m:t>
                        </m:r>
                        <m:r>
                          <m:rPr>
                            <m:sty m:val="p"/>
                          </m:rPr>
                          <a:rPr lang="en-US" sz="2400" b="0" i="1">
                            <a:latin typeface="Cambria Math" panose="02040503050406030204" pitchFamily="18" charset="0"/>
                          </a:rPr>
                          <m:t>x</m:t>
                        </m:r>
                      </m:e>
                      <m:sub>
                        <m:r>
                          <m:rPr>
                            <m:sty m:val="p"/>
                          </m:rPr>
                          <a:rPr lang="en-US" sz="2400" b="0" i="1">
                            <a:latin typeface="Cambria Math" panose="02040503050406030204" pitchFamily="18" charset="0"/>
                          </a:rPr>
                          <m:t>max</m:t>
                        </m:r>
                      </m:sub>
                      <m:sup>
                        <m:r>
                          <a:rPr lang="en-US" sz="2400" b="0" i="1">
                            <a:latin typeface="Cambria Math" panose="02040503050406030204" pitchFamily="18" charset="0"/>
                          </a:rPr>
                          <m:t>2</m:t>
                        </m:r>
                      </m:sup>
                    </m:sSubSup>
                  </m:oMath>
                </a14:m>
                <a:endParaRPr lang="en-US" sz="2400" dirty="0"/>
              </a:p>
              <a:p>
                <a:pPr marL="342900" indent="-342900">
                  <a:spcAft>
                    <a:spcPts val="1200"/>
                  </a:spcAft>
                  <a:buFontTx/>
                  <a:buChar char="-"/>
                </a:pPr>
                <a14:m>
                  <m:oMath xmlns:m="http://schemas.openxmlformats.org/officeDocument/2006/math">
                    <m:r>
                      <a:rPr lang="en-US" sz="2400" b="0" i="1" smtClean="0">
                        <a:latin typeface="Cambria Math" panose="02040503050406030204" pitchFamily="18" charset="0"/>
                      </a:rPr>
                      <m:t>𝐾𝐸</m:t>
                    </m:r>
                  </m:oMath>
                </a14:m>
                <a:r>
                  <a:rPr lang="en-US" sz="2400" dirty="0"/>
                  <a:t> is maximum when v is max/min</a:t>
                </a:r>
              </a:p>
            </p:txBody>
          </p:sp>
        </mc:Choice>
        <mc:Fallback xmlns="">
          <p:sp>
            <p:nvSpPr>
              <p:cNvPr id="130" name="TextBox 129"/>
              <p:cNvSpPr txBox="1">
                <a:spLocks noRot="1" noChangeAspect="1" noMove="1" noResize="1" noEditPoints="1" noAdjustHandles="1" noChangeArrowheads="1" noChangeShapeType="1" noTextEdit="1"/>
              </p:cNvSpPr>
              <p:nvPr/>
            </p:nvSpPr>
            <p:spPr>
              <a:xfrm>
                <a:off x="881396" y="1345313"/>
                <a:ext cx="5836839" cy="4753481"/>
              </a:xfrm>
              <a:prstGeom prst="rect">
                <a:avLst/>
              </a:prstGeom>
              <a:blipFill>
                <a:blip r:embed="rId11"/>
                <a:stretch>
                  <a:fillRect l="-1564" t="-896" b="-1921"/>
                </a:stretch>
              </a:blipFill>
              <a:ln>
                <a:solidFill>
                  <a:schemeClr val="tx1"/>
                </a:solidFill>
                <a:prstDash val="solid"/>
              </a:ln>
            </p:spPr>
            <p:txBody>
              <a:bodyPr/>
              <a:lstStyle/>
              <a:p>
                <a:r>
                  <a:rPr lang="en-US">
                    <a:noFill/>
                  </a:rPr>
                  <a:t> </a:t>
                </a:r>
              </a:p>
            </p:txBody>
          </p:sp>
        </mc:Fallback>
      </mc:AlternateContent>
      <p:grpSp>
        <p:nvGrpSpPr>
          <p:cNvPr id="8" name="Group 7"/>
          <p:cNvGrpSpPr/>
          <p:nvPr/>
        </p:nvGrpSpPr>
        <p:grpSpPr>
          <a:xfrm>
            <a:off x="7249587" y="3843216"/>
            <a:ext cx="3814653" cy="2936214"/>
            <a:chOff x="7249587" y="3843216"/>
            <a:chExt cx="3814653" cy="2936214"/>
          </a:xfrm>
        </p:grpSpPr>
        <mc:AlternateContent xmlns:mc="http://schemas.openxmlformats.org/markup-compatibility/2006" xmlns:a14="http://schemas.microsoft.com/office/drawing/2010/main">
          <mc:Choice Requires="a14">
            <p:sp>
              <p:nvSpPr>
                <p:cNvPr id="53" name="TextBox 52"/>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53" name="TextBox 52"/>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12"/>
                  <a:stretch>
                    <a:fillRect b="-27907"/>
                  </a:stretch>
                </a:blipFill>
              </p:spPr>
              <p:txBody>
                <a:bodyPr/>
                <a:lstStyle/>
                <a:p>
                  <a:r>
                    <a:rPr lang="en-US">
                      <a:noFill/>
                    </a:rPr>
                    <a:t> </a:t>
                  </a:r>
                </a:p>
              </p:txBody>
            </p:sp>
          </mc:Fallback>
        </mc:AlternateContent>
        <p:grpSp>
          <p:nvGrpSpPr>
            <p:cNvPr id="7" name="Group 6"/>
            <p:cNvGrpSpPr/>
            <p:nvPr/>
          </p:nvGrpSpPr>
          <p:grpSpPr>
            <a:xfrm>
              <a:off x="7249587" y="3843216"/>
              <a:ext cx="3814653" cy="2936214"/>
              <a:chOff x="7249587" y="3843216"/>
              <a:chExt cx="3814653" cy="2936214"/>
            </a:xfrm>
          </p:grpSpPr>
          <mc:AlternateContent xmlns:mc="http://schemas.openxmlformats.org/markup-compatibility/2006" xmlns:a14="http://schemas.microsoft.com/office/drawing/2010/main">
            <mc:Choice Requires="a14">
              <p:sp>
                <p:nvSpPr>
                  <p:cNvPr id="52" name="TextBox 51"/>
                  <p:cNvSpPr txBox="1"/>
                  <p:nvPr/>
                </p:nvSpPr>
                <p:spPr>
                  <a:xfrm>
                    <a:off x="7488715" y="3843216"/>
                    <a:ext cx="3599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𝑲𝑬</m:t>
                          </m:r>
                        </m:oMath>
                      </m:oMathPara>
                    </a14:m>
                    <a:endParaRPr lang="en-US" b="1" dirty="0"/>
                  </a:p>
                </p:txBody>
              </p:sp>
            </mc:Choice>
            <mc:Fallback xmlns="">
              <p:sp>
                <p:nvSpPr>
                  <p:cNvPr id="52" name="TextBox 51"/>
                  <p:cNvSpPr txBox="1">
                    <a:spLocks noRot="1" noChangeAspect="1" noMove="1" noResize="1" noEditPoints="1" noAdjustHandles="1" noChangeArrowheads="1" noChangeShapeType="1" noTextEdit="1"/>
                  </p:cNvSpPr>
                  <p:nvPr/>
                </p:nvSpPr>
                <p:spPr>
                  <a:xfrm>
                    <a:off x="7488715" y="3843216"/>
                    <a:ext cx="359921" cy="369332"/>
                  </a:xfrm>
                  <a:prstGeom prst="rect">
                    <a:avLst/>
                  </a:prstGeom>
                  <a:blipFill>
                    <a:blip r:embed="rId13"/>
                    <a:stretch>
                      <a:fillRect r="-38333"/>
                    </a:stretch>
                  </a:blipFill>
                </p:spPr>
                <p:txBody>
                  <a:bodyPr/>
                  <a:lstStyle/>
                  <a:p>
                    <a:r>
                      <a:rPr lang="en-US">
                        <a:noFill/>
                      </a:rPr>
                      <a:t> </a:t>
                    </a:r>
                  </a:p>
                </p:txBody>
              </p:sp>
            </mc:Fallback>
          </mc:AlternateContent>
          <p:grpSp>
            <p:nvGrpSpPr>
              <p:cNvPr id="6" name="Group 5"/>
              <p:cNvGrpSpPr/>
              <p:nvPr/>
            </p:nvGrpSpPr>
            <p:grpSpPr>
              <a:xfrm>
                <a:off x="7249587" y="4178149"/>
                <a:ext cx="3814653" cy="2601281"/>
                <a:chOff x="7249587" y="4178149"/>
                <a:chExt cx="3814653" cy="2601281"/>
              </a:xfrm>
            </p:grpSpPr>
            <p:grpSp>
              <p:nvGrpSpPr>
                <p:cNvPr id="5" name="Group 4"/>
                <p:cNvGrpSpPr/>
                <p:nvPr/>
              </p:nvGrpSpPr>
              <p:grpSpPr>
                <a:xfrm>
                  <a:off x="7671146" y="4178149"/>
                  <a:ext cx="2217437" cy="1849185"/>
                  <a:chOff x="7955280" y="4140828"/>
                  <a:chExt cx="2557071" cy="1849185"/>
                </a:xfrm>
              </p:grpSpPr>
              <p:pic>
                <p:nvPicPr>
                  <p:cNvPr id="1026" name="Picture 2" descr="http://www.physics.umd.edu/perg/abp/think/oscil/mos17.gif"/>
                  <p:cNvPicPr>
                    <a:picLocks noChangeAspect="1" noChangeArrowheads="1"/>
                  </p:cNvPicPr>
                  <p:nvPr/>
                </p:nvPicPr>
                <p:blipFill rotWithShape="1">
                  <a:blip r:embed="rId14">
                    <a:extLst>
                      <a:ext uri="{28A0092B-C50C-407E-A947-70E740481C1C}">
                        <a14:useLocalDpi xmlns:a14="http://schemas.microsoft.com/office/drawing/2010/main" val="0"/>
                      </a:ext>
                    </a:extLst>
                  </a:blip>
                  <a:srcRect l="11451" r="8399" b="7858"/>
                  <a:stretch/>
                </p:blipFill>
                <p:spPr bwMode="auto">
                  <a:xfrm>
                    <a:off x="7955280" y="4140828"/>
                    <a:ext cx="2557071"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Straight Arrow Connector 49"/>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4" name="TextBox 53"/>
                    <p:cNvSpPr txBox="1"/>
                    <p:nvPr/>
                  </p:nvSpPr>
                  <p:spPr>
                    <a:xfrm>
                      <a:off x="7249587" y="6053269"/>
                      <a:ext cx="3814653" cy="726161"/>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200" b="1" i="1" smtClean="0">
                                <a:latin typeface="Cambria Math" panose="02040503050406030204" pitchFamily="18" charset="0"/>
                              </a:rPr>
                              <m:t>𝑲𝑬</m:t>
                            </m:r>
                            <m:r>
                              <a:rPr lang="en-US" sz="2200" b="1" i="1">
                                <a:latin typeface="Cambria Math" panose="02040503050406030204" pitchFamily="18" charset="0"/>
                              </a:rPr>
                              <m:t>=</m:t>
                            </m:r>
                            <m:f>
                              <m:fPr>
                                <m:ctrlPr>
                                  <a:rPr lang="en-US" sz="2200" b="1" i="1">
                                    <a:latin typeface="Cambria Math" panose="02040503050406030204" pitchFamily="18" charset="0"/>
                                  </a:rPr>
                                </m:ctrlPr>
                              </m:fPr>
                              <m:num>
                                <m:r>
                                  <a:rPr lang="en-US" sz="2200" b="1">
                                    <a:latin typeface="Cambria Math" panose="02040503050406030204" pitchFamily="18" charset="0"/>
                                  </a:rPr>
                                  <m:t>𝟏</m:t>
                                </m:r>
                              </m:num>
                              <m:den>
                                <m:r>
                                  <a:rPr lang="en-US" sz="2200" b="1">
                                    <a:latin typeface="Cambria Math" panose="02040503050406030204" pitchFamily="18" charset="0"/>
                                  </a:rPr>
                                  <m:t>𝟐</m:t>
                                </m:r>
                              </m:den>
                            </m:f>
                            <m:r>
                              <a:rPr lang="en-US" sz="2200" b="1">
                                <a:latin typeface="Cambria Math" panose="02040503050406030204" pitchFamily="18" charset="0"/>
                              </a:rPr>
                              <m:t>𝐦</m:t>
                            </m:r>
                            <m:sSup>
                              <m:sSupPr>
                                <m:ctrlPr>
                                  <a:rPr lang="en-US" sz="2200" b="1" i="1" smtClean="0">
                                    <a:latin typeface="Cambria Math" panose="02040503050406030204" pitchFamily="18" charset="0"/>
                                  </a:rPr>
                                </m:ctrlPr>
                              </m:sSupPr>
                              <m:e>
                                <m:d>
                                  <m:dPr>
                                    <m:ctrlPr>
                                      <a:rPr lang="en-US" sz="2200" b="1" i="1" smtClean="0">
                                        <a:latin typeface="Cambria Math" panose="02040503050406030204" pitchFamily="18" charset="0"/>
                                      </a:rPr>
                                    </m:ctrlPr>
                                  </m:dPr>
                                  <m:e>
                                    <m:r>
                                      <a:rPr lang="en-US" sz="2200" b="1" i="1">
                                        <a:latin typeface="Cambria Math" panose="02040503050406030204" pitchFamily="18" charset="0"/>
                                      </a:rPr>
                                      <m:t>𝝎</m:t>
                                    </m:r>
                                    <m:sSub>
                                      <m:sSubPr>
                                        <m:ctrlPr>
                                          <a:rPr lang="en-US" sz="2200" b="1" i="1">
                                            <a:latin typeface="Cambria Math" panose="02040503050406030204" pitchFamily="18" charset="0"/>
                                          </a:rPr>
                                        </m:ctrlPr>
                                      </m:sSubPr>
                                      <m:e>
                                        <m:r>
                                          <a:rPr lang="en-US" sz="2200" b="1" i="1">
                                            <a:latin typeface="Cambria Math" panose="02040503050406030204" pitchFamily="18" charset="0"/>
                                          </a:rPr>
                                          <m:t>𝒙</m:t>
                                        </m:r>
                                      </m:e>
                                      <m:sub>
                                        <m:r>
                                          <a:rPr lang="en-US" sz="2200" b="1" i="1">
                                            <a:latin typeface="Cambria Math" panose="02040503050406030204" pitchFamily="18" charset="0"/>
                                          </a:rPr>
                                          <m:t>𝒎𝒂𝒙</m:t>
                                        </m:r>
                                      </m:sub>
                                    </m:sSub>
                                  </m:e>
                                </m:d>
                              </m:e>
                              <m:sup>
                                <m:r>
                                  <a:rPr lang="en-US" sz="2200" b="1" i="1" smtClean="0">
                                    <a:latin typeface="Cambria Math" panose="02040503050406030204" pitchFamily="18" charset="0"/>
                                  </a:rPr>
                                  <m:t>𝟐</m:t>
                                </m:r>
                              </m:sup>
                            </m:sSup>
                            <m:func>
                              <m:funcPr>
                                <m:ctrlPr>
                                  <a:rPr lang="en-US" sz="2200" b="1" i="1">
                                    <a:latin typeface="Cambria Math" panose="02040503050406030204" pitchFamily="18" charset="0"/>
                                  </a:rPr>
                                </m:ctrlPr>
                              </m:funcPr>
                              <m:fName>
                                <m:r>
                                  <a:rPr lang="en-US" sz="2200" b="1" i="1">
                                    <a:latin typeface="Cambria Math" panose="02040503050406030204" pitchFamily="18" charset="0"/>
                                  </a:rPr>
                                  <m:t>𝒔𝒊</m:t>
                                </m:r>
                                <m:sSup>
                                  <m:sSupPr>
                                    <m:ctrlPr>
                                      <a:rPr lang="en-US" sz="2200" b="1" i="1" smtClean="0">
                                        <a:latin typeface="Cambria Math" panose="02040503050406030204" pitchFamily="18" charset="0"/>
                                      </a:rPr>
                                    </m:ctrlPr>
                                  </m:sSupPr>
                                  <m:e>
                                    <m:r>
                                      <a:rPr lang="en-US" sz="2200" b="1" i="1">
                                        <a:latin typeface="Cambria Math" panose="02040503050406030204" pitchFamily="18" charset="0"/>
                                      </a:rPr>
                                      <m:t>𝒏</m:t>
                                    </m:r>
                                  </m:e>
                                  <m:sup>
                                    <m:r>
                                      <a:rPr lang="en-US" sz="2200" b="1" i="1" smtClean="0">
                                        <a:latin typeface="Cambria Math" panose="02040503050406030204" pitchFamily="18" charset="0"/>
                                      </a:rPr>
                                      <m:t>𝟐</m:t>
                                    </m:r>
                                  </m:sup>
                                </m:sSup>
                              </m:fName>
                              <m:e>
                                <m:d>
                                  <m:dPr>
                                    <m:ctrlPr>
                                      <a:rPr lang="en-US" sz="2200" b="1" i="1">
                                        <a:latin typeface="Cambria Math" panose="02040503050406030204" pitchFamily="18" charset="0"/>
                                      </a:rPr>
                                    </m:ctrlPr>
                                  </m:dPr>
                                  <m:e>
                                    <m:r>
                                      <a:rPr lang="en-US" sz="2200" b="1" i="1">
                                        <a:latin typeface="Cambria Math" panose="02040503050406030204" pitchFamily="18" charset="0"/>
                                      </a:rPr>
                                      <m:t>𝝎</m:t>
                                    </m:r>
                                    <m:r>
                                      <a:rPr lang="en-US" sz="2200" b="1" i="1">
                                        <a:latin typeface="Cambria Math" panose="02040503050406030204" pitchFamily="18" charset="0"/>
                                      </a:rPr>
                                      <m:t>𝒕</m:t>
                                    </m:r>
                                  </m:e>
                                </m:d>
                              </m:e>
                            </m:func>
                          </m:oMath>
                        </m:oMathPara>
                      </a14:m>
                      <a:endParaRPr lang="en-US" sz="2200" dirty="0"/>
                    </a:p>
                  </p:txBody>
                </p:sp>
              </mc:Choice>
              <mc:Fallback xmlns="">
                <p:sp>
                  <p:nvSpPr>
                    <p:cNvPr id="54" name="TextBox 53"/>
                    <p:cNvSpPr txBox="1">
                      <a:spLocks noRot="1" noChangeAspect="1" noMove="1" noResize="1" noEditPoints="1" noAdjustHandles="1" noChangeArrowheads="1" noChangeShapeType="1" noTextEdit="1"/>
                    </p:cNvSpPr>
                    <p:nvPr/>
                  </p:nvSpPr>
                  <p:spPr>
                    <a:xfrm>
                      <a:off x="7249587" y="6053269"/>
                      <a:ext cx="3814653" cy="726161"/>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188495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869633" y="524352"/>
                <a:ext cx="4477282" cy="594360"/>
              </a:xfrm>
              <a:prstGeom prst="rect">
                <a:avLst/>
              </a:prstGeom>
              <a:blipFill>
                <a:blip r:embed="rId4"/>
                <a:stretch>
                  <a:fillRect l="-4632" t="-1632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869633" y="1214559"/>
                <a:ext cx="10448607" cy="2554545"/>
              </a:xfrm>
              <a:prstGeom prst="rect">
                <a:avLst/>
              </a:prstGeom>
              <a:noFill/>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𝜙</m:t>
                    </m:r>
                  </m:oMath>
                </a14:m>
                <a:r>
                  <a:rPr lang="en-US" sz="2400" dirty="0"/>
                  <a:t> shifts the sine wave</a:t>
                </a:r>
              </a:p>
              <a:p>
                <a:pPr marL="342900" indent="-342900">
                  <a:spcAft>
                    <a:spcPts val="1200"/>
                  </a:spcAft>
                  <a:buFont typeface="Arial" panose="020B0604020202020204" pitchFamily="34" charset="0"/>
                  <a:buChar char="•"/>
                </a:pPr>
                <a:r>
                  <a:rPr lang="en-US" sz="2400" dirty="0"/>
                  <a:t>It is expressed in radians (</a:t>
                </a:r>
                <a14:m>
                  <m:oMath xmlns:m="http://schemas.openxmlformats.org/officeDocument/2006/math">
                    <m:r>
                      <a:rPr lang="en-US" sz="2400" b="0" i="1" smtClean="0">
                        <a:latin typeface="Cambria Math" panose="02040503050406030204" pitchFamily="18" charset="0"/>
                      </a:rPr>
                      <m:t>2</m:t>
                    </m:r>
                    <m:r>
                      <a:rPr lang="en-US" sz="2400" b="0" i="1" smtClean="0">
                        <a:latin typeface="Cambria Math" panose="02040503050406030204" pitchFamily="18" charset="0"/>
                      </a:rPr>
                      <m:t>𝜋</m:t>
                    </m:r>
                    <m:r>
                      <a:rPr lang="en-US" sz="2400" b="0" i="1" smtClean="0">
                        <a:latin typeface="Cambria Math" panose="02040503050406030204" pitchFamily="18" charset="0"/>
                      </a:rPr>
                      <m:t> </m:t>
                    </m:r>
                    <m:r>
                      <a:rPr lang="en-US" sz="2400" b="0" i="1" smtClean="0">
                        <a:latin typeface="Cambria Math" panose="02040503050406030204" pitchFamily="18" charset="0"/>
                      </a:rPr>
                      <m:t>𝑟𝑎𝑑</m:t>
                    </m:r>
                    <m:r>
                      <a:rPr lang="en-US" sz="2400" b="0" i="1" smtClean="0">
                        <a:latin typeface="Cambria Math" panose="02040503050406030204" pitchFamily="18" charset="0"/>
                      </a:rPr>
                      <m:t>=1 </m:t>
                    </m:r>
                    <m:r>
                      <a:rPr lang="en-US" sz="2400" b="0" i="1" smtClean="0">
                        <a:latin typeface="Cambria Math" panose="02040503050406030204" pitchFamily="18" charset="0"/>
                      </a:rPr>
                      <m:t>𝑓𝑢𝑙𝑙</m:t>
                    </m:r>
                    <m:r>
                      <a:rPr lang="en-US" sz="2400" b="0" i="1" smtClean="0">
                        <a:latin typeface="Cambria Math" panose="02040503050406030204" pitchFamily="18" charset="0"/>
                      </a:rPr>
                      <m:t> </m:t>
                    </m:r>
                    <m:r>
                      <a:rPr lang="en-US" sz="2400" b="0" i="1" smtClean="0">
                        <a:latin typeface="Cambria Math" panose="02040503050406030204" pitchFamily="18" charset="0"/>
                      </a:rPr>
                      <m:t>𝑐𝑦𝑐𝑙𝑒</m:t>
                    </m:r>
                    <m:r>
                      <a:rPr lang="en-US" sz="2400" b="0" i="1" smtClean="0">
                        <a:latin typeface="Cambria Math" panose="02040503050406030204" pitchFamily="18" charset="0"/>
                      </a:rPr>
                      <m:t>)</m:t>
                    </m:r>
                  </m:oMath>
                </a14:m>
                <a:endParaRPr lang="en-US" sz="2400" b="0" dirty="0"/>
              </a:p>
              <a:p>
                <a:pPr marL="342900" indent="-342900">
                  <a:spcAft>
                    <a:spcPts val="1200"/>
                  </a:spcAft>
                  <a:buFont typeface="Arial" panose="020B0604020202020204" pitchFamily="34" charset="0"/>
                  <a:buChar char="•"/>
                </a:pPr>
                <a:r>
                  <a:rPr lang="en-US" sz="2400" dirty="0"/>
                  <a:t>It can be +</a:t>
                </a:r>
                <a:r>
                  <a:rPr lang="en-US" sz="2400" dirty="0" err="1"/>
                  <a:t>ve</a:t>
                </a:r>
                <a:r>
                  <a:rPr lang="en-US" sz="2400" dirty="0"/>
                  <a:t> or –</a:t>
                </a:r>
                <a:r>
                  <a:rPr lang="en-US" sz="2400" dirty="0" err="1"/>
                  <a:t>ve</a:t>
                </a:r>
                <a:endParaRPr lang="en-US" sz="2400" dirty="0"/>
              </a:p>
              <a:p>
                <a:pPr>
                  <a:spcAft>
                    <a:spcPts val="1200"/>
                  </a:spcAft>
                </a:pPr>
                <a:r>
                  <a:rPr lang="en-US" sz="2400" dirty="0"/>
                  <a:t>	-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 wave is shifted to the </a:t>
                </a:r>
                <a:r>
                  <a:rPr lang="en-US" sz="2400" b="1" dirty="0"/>
                  <a:t>left</a:t>
                </a:r>
              </a:p>
              <a:p>
                <a:pPr>
                  <a:spcAft>
                    <a:spcPts val="1200"/>
                  </a:spcAft>
                </a:pPr>
                <a:r>
                  <a:rPr lang="en-US" sz="2400" b="1" dirty="0"/>
                  <a:t>	</a:t>
                </a:r>
                <a:r>
                  <a:rPr lang="en-US" sz="2400" dirty="0"/>
                  <a:t>-  -</a:t>
                </a:r>
                <a:r>
                  <a:rPr lang="en-US" sz="2400" dirty="0" err="1"/>
                  <a:t>ve</a:t>
                </a:r>
                <a:r>
                  <a:rPr lang="en-US" sz="2400" dirty="0"/>
                  <a:t> </a:t>
                </a:r>
                <a14:m>
                  <m:oMath xmlns:m="http://schemas.openxmlformats.org/officeDocument/2006/math">
                    <m:r>
                      <a:rPr lang="en-US" sz="2400" i="1">
                        <a:latin typeface="Cambria Math" panose="02040503050406030204" pitchFamily="18" charset="0"/>
                      </a:rPr>
                      <m:t>𝜙</m:t>
                    </m:r>
                  </m:oMath>
                </a14:m>
                <a:r>
                  <a:rPr lang="en-US" sz="2400" dirty="0"/>
                  <a:t> : wave is shifted to the </a:t>
                </a:r>
                <a:r>
                  <a:rPr lang="en-US" sz="2400" b="1" dirty="0"/>
                  <a:t>right</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69633" y="1214559"/>
                <a:ext cx="10448607" cy="2554545"/>
              </a:xfrm>
              <a:prstGeom prst="rect">
                <a:avLst/>
              </a:prstGeom>
              <a:blipFill>
                <a:blip r:embed="rId5"/>
                <a:stretch>
                  <a:fillRect l="-817" t="-1909" b="-4535"/>
                </a:stretch>
              </a:blipFill>
            </p:spPr>
            <p:txBody>
              <a:bodyPr/>
              <a:lstStyle/>
              <a:p>
                <a:r>
                  <a:rPr lang="en-US">
                    <a:noFill/>
                  </a:rPr>
                  <a:t> </a:t>
                </a:r>
              </a:p>
            </p:txBody>
          </p:sp>
        </mc:Fallback>
      </mc:AlternateContent>
      <p:grpSp>
        <p:nvGrpSpPr>
          <p:cNvPr id="5" name="Group 4"/>
          <p:cNvGrpSpPr/>
          <p:nvPr/>
        </p:nvGrpSpPr>
        <p:grpSpPr>
          <a:xfrm>
            <a:off x="4647074" y="3997982"/>
            <a:ext cx="3409347" cy="2442010"/>
            <a:chOff x="8467494" y="1523777"/>
            <a:chExt cx="3409347" cy="2442010"/>
          </a:xfrm>
        </p:grpSpPr>
        <p:grpSp>
          <p:nvGrpSpPr>
            <p:cNvPr id="6" name="Group 5"/>
            <p:cNvGrpSpPr/>
            <p:nvPr/>
          </p:nvGrpSpPr>
          <p:grpSpPr>
            <a:xfrm>
              <a:off x="8467494" y="1887690"/>
              <a:ext cx="3409347" cy="2078097"/>
              <a:chOff x="6782800" y="1731181"/>
              <a:chExt cx="4590174" cy="2797846"/>
            </a:xfrm>
          </p:grpSpPr>
          <p:grpSp>
            <p:nvGrpSpPr>
              <p:cNvPr id="9" name="Group 8"/>
              <p:cNvGrpSpPr/>
              <p:nvPr/>
            </p:nvGrpSpPr>
            <p:grpSpPr>
              <a:xfrm>
                <a:off x="6782800" y="1731181"/>
                <a:ext cx="4590174" cy="2797846"/>
                <a:chOff x="1713644" y="1702641"/>
                <a:chExt cx="4780147" cy="2977847"/>
              </a:xfrm>
            </p:grpSpPr>
            <p:grpSp>
              <p:nvGrpSpPr>
                <p:cNvPr id="14" name="Group 13"/>
                <p:cNvGrpSpPr/>
                <p:nvPr/>
              </p:nvGrpSpPr>
              <p:grpSpPr>
                <a:xfrm>
                  <a:off x="2006434" y="2149861"/>
                  <a:ext cx="4487357" cy="2530627"/>
                  <a:chOff x="2006434" y="2149861"/>
                  <a:chExt cx="4487357" cy="2530627"/>
                </a:xfrm>
              </p:grpSpPr>
              <p:pic>
                <p:nvPicPr>
                  <p:cNvPr id="17"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5" name="TextBox 14"/>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7"/>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30952"/>
                      </a:stretch>
                    </a:blipFill>
                  </p:spPr>
                  <p:txBody>
                    <a:bodyPr/>
                    <a:lstStyle/>
                    <a:p>
                      <a:r>
                        <a:rPr lang="en-US">
                          <a:noFill/>
                        </a:rPr>
                        <a:t> </a:t>
                      </a:r>
                    </a:p>
                  </p:txBody>
                </p:sp>
              </mc:Fallback>
            </mc:AlternateContent>
          </p:grpSp>
          <p:cxnSp>
            <p:nvCxnSpPr>
              <p:cNvPr id="11" name="Straight Arrow Connector 10"/>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8708097" y="1895188"/>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8708097" y="1895188"/>
                    <a:ext cx="499845" cy="369332"/>
                  </a:xfrm>
                  <a:prstGeom prst="rect">
                    <a:avLst/>
                  </a:prstGeom>
                  <a:blipFill>
                    <a:blip r:embed="rId9"/>
                    <a:stretch>
                      <a:fillRect b="-2444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TextBox 7"/>
                <p:cNvSpPr txBox="1"/>
                <p:nvPr/>
              </p:nvSpPr>
              <p:spPr>
                <a:xfrm>
                  <a:off x="9131028" y="1523777"/>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9131028" y="1523777"/>
                  <a:ext cx="1427924" cy="369332"/>
                </a:xfrm>
                <a:prstGeom prst="rect">
                  <a:avLst/>
                </a:prstGeom>
                <a:blipFill>
                  <a:blip r:embed="rId10"/>
                  <a:stretch>
                    <a:fillRect b="-13333"/>
                  </a:stretch>
                </a:blipFill>
              </p:spPr>
              <p:txBody>
                <a:bodyPr/>
                <a:lstStyle/>
                <a:p>
                  <a:r>
                    <a:rPr lang="en-US">
                      <a:noFill/>
                    </a:rPr>
                    <a:t> </a:t>
                  </a:r>
                </a:p>
              </p:txBody>
            </p:sp>
          </mc:Fallback>
        </mc:AlternateContent>
      </p:grpSp>
      <p:grpSp>
        <p:nvGrpSpPr>
          <p:cNvPr id="19" name="Group 18"/>
          <p:cNvGrpSpPr/>
          <p:nvPr/>
        </p:nvGrpSpPr>
        <p:grpSpPr>
          <a:xfrm>
            <a:off x="8584680" y="3887682"/>
            <a:ext cx="3260147" cy="2569281"/>
            <a:chOff x="8306735" y="3948358"/>
            <a:chExt cx="3260147" cy="2569281"/>
          </a:xfrm>
        </p:grpSpPr>
        <p:grpSp>
          <p:nvGrpSpPr>
            <p:cNvPr id="20" name="Group 19"/>
            <p:cNvGrpSpPr/>
            <p:nvPr/>
          </p:nvGrpSpPr>
          <p:grpSpPr>
            <a:xfrm>
              <a:off x="8306735" y="4390344"/>
              <a:ext cx="3260147" cy="2127295"/>
              <a:chOff x="6845398" y="1793776"/>
              <a:chExt cx="4527579" cy="2735248"/>
            </a:xfrm>
          </p:grpSpPr>
          <p:grpSp>
            <p:nvGrpSpPr>
              <p:cNvPr id="22" name="Group 21"/>
              <p:cNvGrpSpPr/>
              <p:nvPr/>
            </p:nvGrpSpPr>
            <p:grpSpPr>
              <a:xfrm>
                <a:off x="6845398" y="1793776"/>
                <a:ext cx="4527579" cy="2735248"/>
                <a:chOff x="1778831" y="1769265"/>
                <a:chExt cx="4714960" cy="2911223"/>
              </a:xfrm>
            </p:grpSpPr>
            <p:grpSp>
              <p:nvGrpSpPr>
                <p:cNvPr id="27" name="Group 26"/>
                <p:cNvGrpSpPr/>
                <p:nvPr/>
              </p:nvGrpSpPr>
              <p:grpSpPr>
                <a:xfrm>
                  <a:off x="2329223" y="2149861"/>
                  <a:ext cx="4164568" cy="2530627"/>
                  <a:chOff x="2329223" y="2149861"/>
                  <a:chExt cx="4164568" cy="2530627"/>
                </a:xfrm>
              </p:grpSpPr>
              <p:pic>
                <p:nvPicPr>
                  <p:cNvPr id="30"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Straight Arrow Connector 3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8" name="TextBox 27"/>
                    <p:cNvSpPr txBox="1"/>
                    <p:nvPr/>
                  </p:nvSpPr>
                  <p:spPr>
                    <a:xfrm>
                      <a:off x="1778831" y="1769265"/>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63603"/>
                    </a:xfrm>
                    <a:prstGeom prst="rect">
                      <a:avLst/>
                    </a:prstGeom>
                    <a:blipFill>
                      <a:blip r:embed="rId11"/>
                      <a:stretch>
                        <a:fillRect b="-209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12"/>
                      <a:stretch>
                        <a:fillRect b="-27907"/>
                      </a:stretch>
                    </a:blipFill>
                  </p:spPr>
                  <p:txBody>
                    <a:bodyPr/>
                    <a:lstStyle/>
                    <a:p>
                      <a:r>
                        <a:rPr lang="en-US">
                          <a:noFill/>
                        </a:rPr>
                        <a:t> </a:t>
                      </a:r>
                    </a:p>
                  </p:txBody>
                </p:sp>
              </mc:Fallback>
            </mc:AlternateContent>
          </p:grpSp>
          <p:cxnSp>
            <p:nvCxnSpPr>
              <p:cNvPr id="24" name="Straight Arrow Connector 23"/>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8708098" y="189672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708098" y="1896720"/>
                    <a:ext cx="499844" cy="369332"/>
                  </a:xfrm>
                  <a:prstGeom prst="rect">
                    <a:avLst/>
                  </a:prstGeom>
                  <a:blipFill>
                    <a:blip r:embed="rId13"/>
                    <a:stretch>
                      <a:fillRect b="-1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1" name="TextBox 20"/>
                <p:cNvSpPr txBox="1"/>
                <p:nvPr/>
              </p:nvSpPr>
              <p:spPr>
                <a:xfrm>
                  <a:off x="9293956" y="3948358"/>
                  <a:ext cx="1427924"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m:t>
                        </m:r>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9293956" y="3948358"/>
                  <a:ext cx="1427924" cy="562975"/>
                </a:xfrm>
                <a:prstGeom prst="rect">
                  <a:avLst/>
                </a:prstGeom>
                <a:blipFill>
                  <a:blip r:embed="rId14"/>
                  <a:stretch>
                    <a:fillRect/>
                  </a:stretch>
                </a:blipFill>
              </p:spPr>
              <p:txBody>
                <a:bodyPr/>
                <a:lstStyle/>
                <a:p>
                  <a:r>
                    <a:rPr lang="en-US">
                      <a:noFill/>
                    </a:rPr>
                    <a:t> </a:t>
                  </a:r>
                </a:p>
              </p:txBody>
            </p:sp>
          </mc:Fallback>
        </mc:AlternateContent>
      </p:grpSp>
      <p:grpSp>
        <p:nvGrpSpPr>
          <p:cNvPr id="3" name="Group 2"/>
          <p:cNvGrpSpPr/>
          <p:nvPr/>
        </p:nvGrpSpPr>
        <p:grpSpPr>
          <a:xfrm>
            <a:off x="880976" y="3970698"/>
            <a:ext cx="2888668" cy="2607254"/>
            <a:chOff x="880976" y="3970698"/>
            <a:chExt cx="2888668" cy="2607254"/>
          </a:xfrm>
        </p:grpSpPr>
        <p:pic>
          <p:nvPicPr>
            <p:cNvPr id="45"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41191" b="31501"/>
            <a:stretch/>
          </p:blipFill>
          <p:spPr bwMode="auto">
            <a:xfrm>
              <a:off x="1256393" y="4781821"/>
              <a:ext cx="2513251"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p:cNvGrpSpPr/>
            <p:nvPr/>
          </p:nvGrpSpPr>
          <p:grpSpPr>
            <a:xfrm>
              <a:off x="880976" y="3970698"/>
              <a:ext cx="2839124" cy="2607254"/>
              <a:chOff x="8306736" y="3910385"/>
              <a:chExt cx="2839124" cy="2607254"/>
            </a:xfrm>
          </p:grpSpPr>
          <p:grpSp>
            <p:nvGrpSpPr>
              <p:cNvPr id="33" name="Group 32"/>
              <p:cNvGrpSpPr/>
              <p:nvPr/>
            </p:nvGrpSpPr>
            <p:grpSpPr>
              <a:xfrm>
                <a:off x="8306736" y="4390344"/>
                <a:ext cx="2839124" cy="2127295"/>
                <a:chOff x="6845398" y="1793776"/>
                <a:chExt cx="3942876" cy="2735248"/>
              </a:xfrm>
            </p:grpSpPr>
            <p:grpSp>
              <p:nvGrpSpPr>
                <p:cNvPr id="35" name="Group 34"/>
                <p:cNvGrpSpPr/>
                <p:nvPr/>
              </p:nvGrpSpPr>
              <p:grpSpPr>
                <a:xfrm>
                  <a:off x="6845398" y="1793776"/>
                  <a:ext cx="3942876" cy="2735248"/>
                  <a:chOff x="1778831" y="1769265"/>
                  <a:chExt cx="4106058" cy="2911223"/>
                </a:xfrm>
              </p:grpSpPr>
              <p:cxnSp>
                <p:nvCxnSpPr>
                  <p:cNvPr id="44" name="Straight Arrow Connector 43"/>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TextBox 40"/>
                      <p:cNvSpPr txBox="1"/>
                      <p:nvPr/>
                    </p:nvSpPr>
                    <p:spPr>
                      <a:xfrm>
                        <a:off x="1778831" y="1769265"/>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63603"/>
                      </a:xfrm>
                      <a:prstGeom prst="rect">
                        <a:avLst/>
                      </a:prstGeom>
                      <a:blipFill>
                        <a:blip r:embed="rId11"/>
                        <a:stretch>
                          <a:fillRect b="-209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5364356" y="3207163"/>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5364356" y="3207163"/>
                        <a:ext cx="520533" cy="363603"/>
                      </a:xfrm>
                      <a:prstGeom prst="rect">
                        <a:avLst/>
                      </a:prstGeom>
                      <a:blipFill>
                        <a:blip r:embed="rId15"/>
                        <a:stretch>
                          <a:fillRect b="-25000"/>
                        </a:stretch>
                      </a:blipFill>
                    </p:spPr>
                    <p:txBody>
                      <a:bodyPr/>
                      <a:lstStyle/>
                      <a:p>
                        <a:r>
                          <a:rPr lang="en-US">
                            <a:noFill/>
                          </a:rPr>
                          <a:t> </a:t>
                        </a:r>
                      </a:p>
                    </p:txBody>
                  </p:sp>
                </mc:Fallback>
              </mc:AlternateContent>
            </p:grpSp>
            <p:cxnSp>
              <p:nvCxnSpPr>
                <p:cNvPr id="37" name="Straight Arrow Connector 36"/>
                <p:cNvCxnSpPr/>
                <p:nvPr/>
              </p:nvCxnSpPr>
              <p:spPr>
                <a:xfrm>
                  <a:off x="9029432" y="2330757"/>
                  <a:ext cx="12708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9429504" y="1925023"/>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9429504" y="1925023"/>
                      <a:ext cx="499844" cy="369332"/>
                    </a:xfrm>
                    <a:prstGeom prst="rect">
                      <a:avLst/>
                    </a:prstGeom>
                    <a:blipFill>
                      <a:blip r:embed="rId16"/>
                      <a:stretch>
                        <a:fillRect b="-1914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4" name="TextBox 33"/>
                  <p:cNvSpPr txBox="1"/>
                  <p:nvPr/>
                </p:nvSpPr>
                <p:spPr>
                  <a:xfrm>
                    <a:off x="9149271" y="3910385"/>
                    <a:ext cx="1427924"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m:t>
                          </m:r>
                        </m:oMath>
                      </m:oMathPara>
                    </a14:m>
                    <a:endParaRPr lang="en-US" dirty="0"/>
                  </a:p>
                </p:txBody>
              </p:sp>
            </mc:Choice>
            <mc:Fallback xmlns="">
              <p:sp>
                <p:nvSpPr>
                  <p:cNvPr id="34" name="TextBox 33"/>
                  <p:cNvSpPr txBox="1">
                    <a:spLocks noRot="1" noChangeAspect="1" noMove="1" noResize="1" noEditPoints="1" noAdjustHandles="1" noChangeArrowheads="1" noChangeShapeType="1" noTextEdit="1"/>
                  </p:cNvSpPr>
                  <p:nvPr/>
                </p:nvSpPr>
                <p:spPr>
                  <a:xfrm>
                    <a:off x="9149271" y="3910385"/>
                    <a:ext cx="1427924" cy="562975"/>
                  </a:xfrm>
                  <a:prstGeom prst="rect">
                    <a:avLst/>
                  </a:prstGeom>
                  <a:blipFill>
                    <a:blip r:embed="rId17"/>
                    <a:stretch>
                      <a:fillRect/>
                    </a:stretch>
                  </a:blipFill>
                </p:spPr>
                <p:txBody>
                  <a:bodyPr/>
                  <a:lstStyle/>
                  <a:p>
                    <a:r>
                      <a:rPr lang="en-US">
                        <a:noFill/>
                      </a:rPr>
                      <a:t> </a:t>
                    </a:r>
                  </a:p>
                </p:txBody>
              </p:sp>
            </mc:Fallback>
          </mc:AlternateContent>
        </p:grpSp>
      </p:grpSp>
      <p:sp>
        <p:nvSpPr>
          <p:cNvPr id="10" name="Slide Number Placeholder 9"/>
          <p:cNvSpPr>
            <a:spLocks noGrp="1"/>
          </p:cNvSpPr>
          <p:nvPr>
            <p:ph type="sldNum" sz="quarter" idx="12"/>
          </p:nvPr>
        </p:nvSpPr>
        <p:spPr/>
        <p:txBody>
          <a:bodyPr/>
          <a:lstStyle/>
          <a:p>
            <a:fld id="{870BF99F-B08F-4F3B-8557-B37C3B949DA5}" type="slidenum">
              <a:rPr lang="en-US" smtClean="0"/>
              <a:t>3</a:t>
            </a:fld>
            <a:endParaRPr lang="en-US"/>
          </a:p>
        </p:txBody>
      </p:sp>
    </p:spTree>
    <p:extLst>
      <p:ext uri="{BB962C8B-B14F-4D97-AF65-F5344CB8AC3E}">
        <p14:creationId xmlns:p14="http://schemas.microsoft.com/office/powerpoint/2010/main" val="160884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781649" y="3913564"/>
            <a:ext cx="3814653" cy="2810128"/>
            <a:chOff x="6781649" y="3913564"/>
            <a:chExt cx="3814653" cy="2810128"/>
          </a:xfrm>
        </p:grpSpPr>
        <p:pic>
          <p:nvPicPr>
            <p:cNvPr id="2050" name="Picture 2" descr="Image result for kinetic energy of oscillator"/>
            <p:cNvPicPr>
              <a:picLocks noChangeAspect="1" noChangeArrowheads="1"/>
            </p:cNvPicPr>
            <p:nvPr/>
          </p:nvPicPr>
          <p:blipFill rotWithShape="1">
            <a:blip r:embed="rId3">
              <a:extLst>
                <a:ext uri="{28A0092B-C50C-407E-A947-70E740481C1C}">
                  <a14:useLocalDpi xmlns:a14="http://schemas.microsoft.com/office/drawing/2010/main" val="0"/>
                </a:ext>
              </a:extLst>
            </a:blip>
            <a:srcRect l="51829"/>
            <a:stretch/>
          </p:blipFill>
          <p:spPr bwMode="auto">
            <a:xfrm>
              <a:off x="7356564" y="3913564"/>
              <a:ext cx="2664824" cy="232342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8" name="TextBox 27"/>
                <p:cNvSpPr txBox="1"/>
                <p:nvPr/>
              </p:nvSpPr>
              <p:spPr>
                <a:xfrm>
                  <a:off x="6781649" y="6055176"/>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𝑲𝑬</m:t>
                        </m:r>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r>
                          <a:rPr lang="en-US" sz="2000" b="1" i="1" smtClean="0">
                            <a:latin typeface="Cambria Math" panose="02040503050406030204" pitchFamily="18" charset="0"/>
                          </a:rPr>
                          <m:t>−</m:t>
                        </m:r>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𝟏</m:t>
                            </m:r>
                          </m:num>
                          <m:den>
                            <m:r>
                              <a:rPr lang="en-US" sz="2000" b="1" i="1" smtClean="0">
                                <a:latin typeface="Cambria Math" panose="02040503050406030204" pitchFamily="18" charset="0"/>
                              </a:rPr>
                              <m:t>𝟐</m:t>
                            </m:r>
                          </m:den>
                        </m:f>
                        <m:r>
                          <a:rPr lang="en-US" sz="2000" b="1" i="1" smtClean="0">
                            <a:latin typeface="Cambria Math" panose="02040503050406030204" pitchFamily="18" charset="0"/>
                          </a:rPr>
                          <m:t>𝒌</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𝒙</m:t>
                            </m:r>
                          </m:e>
                          <m:sup>
                            <m:r>
                              <a:rPr lang="en-US" sz="2000" b="1" i="1" smtClean="0">
                                <a:latin typeface="Cambria Math" panose="02040503050406030204" pitchFamily="18" charset="0"/>
                              </a:rPr>
                              <m:t>𝟐</m:t>
                            </m:r>
                          </m:sup>
                        </m:sSup>
                      </m:oMath>
                    </m:oMathPara>
                  </a14:m>
                  <a:endParaRPr lang="en-US" sz="2200" dirty="0"/>
                </a:p>
              </p:txBody>
            </p:sp>
          </mc:Choice>
          <mc:Fallback xmlns="">
            <p:sp>
              <p:nvSpPr>
                <p:cNvPr id="28" name="TextBox 27"/>
                <p:cNvSpPr txBox="1">
                  <a:spLocks noRot="1" noChangeAspect="1" noMove="1" noResize="1" noEditPoints="1" noAdjustHandles="1" noChangeArrowheads="1" noChangeShapeType="1" noTextEdit="1"/>
                </p:cNvSpPr>
                <p:nvPr/>
              </p:nvSpPr>
              <p:spPr>
                <a:xfrm>
                  <a:off x="6781649" y="6055176"/>
                  <a:ext cx="3814653" cy="668516"/>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9768965" y="5632671"/>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9768965" y="5632671"/>
                  <a:ext cx="359920" cy="369332"/>
                </a:xfrm>
                <a:prstGeom prst="rect">
                  <a:avLst/>
                </a:prstGeom>
                <a:blipFill>
                  <a:blip r:embed="rId7"/>
                  <a:stretch>
                    <a:fillRect/>
                  </a:stretch>
                </a:blipFill>
              </p:spPr>
              <p:txBody>
                <a:bodyPr/>
                <a:lstStyle/>
                <a:p>
                  <a:r>
                    <a:rPr lang="en-US">
                      <a:noFill/>
                    </a:rPr>
                    <a:t> </a:t>
                  </a:r>
                </a:p>
              </p:txBody>
            </p:sp>
          </mc:Fallback>
        </mc:AlternateContent>
      </p:grpSp>
      <p:sp>
        <p:nvSpPr>
          <p:cNvPr id="2" name="Title 1"/>
          <p:cNvSpPr>
            <a:spLocks noGrp="1"/>
          </p:cNvSpPr>
          <p:nvPr>
            <p:ph type="title"/>
          </p:nvPr>
        </p:nvSpPr>
        <p:spPr>
          <a:xfrm>
            <a:off x="492739" y="147051"/>
            <a:ext cx="7566380" cy="974858"/>
          </a:xfrm>
        </p:spPr>
        <p:txBody>
          <a:bodyPr>
            <a:normAutofit/>
          </a:bodyPr>
          <a:lstStyle/>
          <a:p>
            <a:r>
              <a:rPr lang="en-US" sz="3600" b="1" dirty="0"/>
              <a:t>Kinetic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30</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141704" y="1103436"/>
                <a:ext cx="10182844" cy="2810128"/>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left"/>
                    </m:oMathParaPr>
                    <m:oMath xmlns:m="http://schemas.openxmlformats.org/officeDocument/2006/math">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sSubSup>
                        <m:sSubSupPr>
                          <m:ctrlPr>
                            <a:rPr lang="en-US" sz="2400" b="1" i="1" smtClean="0">
                              <a:latin typeface="Cambria Math" panose="02040503050406030204" pitchFamily="18" charset="0"/>
                            </a:rPr>
                          </m:ctrlPr>
                        </m:sSubSupPr>
                        <m:e>
                          <m:r>
                            <a:rPr lang="en-US" sz="2400" b="1" i="0" smtClean="0">
                              <a:latin typeface="Cambria Math" panose="02040503050406030204" pitchFamily="18" charset="0"/>
                            </a:rPr>
                            <m:t>𝐤𝐱</m:t>
                          </m:r>
                        </m:e>
                        <m:sub>
                          <m:r>
                            <a:rPr lang="en-US" sz="2400" b="1" i="0" smtClean="0">
                              <a:latin typeface="Cambria Math" panose="02040503050406030204" pitchFamily="18" charset="0"/>
                            </a:rPr>
                            <m:t>𝐦𝐚𝐱</m:t>
                          </m:r>
                        </m:sub>
                        <m:sup>
                          <m:r>
                            <a:rPr lang="en-US" sz="2400" b="1" i="0">
                              <a:latin typeface="Cambria Math" panose="02040503050406030204" pitchFamily="18" charset="0"/>
                            </a:rPr>
                            <m:t>𝟐</m:t>
                          </m:r>
                        </m:sup>
                      </m:sSubSup>
                      <m:func>
                        <m:funcPr>
                          <m:ctrlPr>
                            <a:rPr lang="en-US" sz="2400" b="1" i="1">
                              <a:latin typeface="Cambria Math" panose="02040503050406030204" pitchFamily="18" charset="0"/>
                            </a:rPr>
                          </m:ctrlPr>
                        </m:funcPr>
                        <m:fName>
                          <m:r>
                            <a:rPr lang="en-US" sz="2400" b="1" i="0">
                              <a:latin typeface="Cambria Math" panose="02040503050406030204" pitchFamily="18" charset="0"/>
                            </a:rPr>
                            <m:t>𝐬𝐢</m:t>
                          </m:r>
                          <m:sSup>
                            <m:sSupPr>
                              <m:ctrlPr>
                                <a:rPr lang="en-US" sz="2400" b="1" i="1">
                                  <a:latin typeface="Cambria Math" panose="02040503050406030204" pitchFamily="18" charset="0"/>
                                </a:rPr>
                              </m:ctrlPr>
                            </m:sSupPr>
                            <m:e>
                              <m:r>
                                <a:rPr lang="en-US" sz="2400" b="1" i="0">
                                  <a:latin typeface="Cambria Math" panose="02040503050406030204" pitchFamily="18" charset="0"/>
                                </a:rPr>
                                <m:t>𝐧</m:t>
                              </m:r>
                            </m:e>
                            <m:sup>
                              <m:r>
                                <a:rPr lang="en-US" sz="2400" b="1" i="0">
                                  <a:latin typeface="Cambria Math" panose="02040503050406030204" pitchFamily="18" charset="0"/>
                                </a:rPr>
                                <m:t>𝟐</m:t>
                              </m:r>
                            </m:sup>
                          </m:sSup>
                        </m:fName>
                        <m:e>
                          <m:d>
                            <m:dPr>
                              <m:ctrlPr>
                                <a:rPr lang="en-US" sz="2400" b="1" i="1">
                                  <a:latin typeface="Cambria Math" panose="02040503050406030204" pitchFamily="18" charset="0"/>
                                </a:rPr>
                              </m:ctrlPr>
                            </m:dPr>
                            <m:e>
                              <m:r>
                                <a:rPr lang="en-US" sz="2400" b="1" i="0">
                                  <a:latin typeface="Cambria Math" panose="02040503050406030204" pitchFamily="18" charset="0"/>
                                </a:rPr>
                                <m:t>𝛚</m:t>
                              </m:r>
                              <m:r>
                                <a:rPr lang="en-US" sz="2400" b="1" i="0">
                                  <a:latin typeface="Cambria Math" panose="02040503050406030204" pitchFamily="18" charset="0"/>
                                </a:rPr>
                                <m:t>𝐭</m:t>
                              </m:r>
                            </m:e>
                          </m:d>
                        </m:e>
                      </m:func>
                    </m:oMath>
                  </m:oMathPara>
                </a14:m>
                <a:endParaRPr lang="en-US" sz="2400" dirty="0"/>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r>
                      <a:rPr lang="en-US" sz="2400" b="0" i="1" smtClean="0">
                        <a:latin typeface="Cambria Math" panose="02040503050406030204" pitchFamily="18" charset="0"/>
                      </a:rPr>
                      <m:t> </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(1−</m:t>
                    </m:r>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a14:m>
                <a:r>
                  <a:rPr lang="en-US" sz="2400" dirty="0"/>
                  <a:t>		</a:t>
                </a:r>
                <a:r>
                  <a:rPr lang="en-US" sz="2400" dirty="0">
                    <a:solidFill>
                      <a:schemeClr val="bg1">
                        <a:lumMod val="50000"/>
                      </a:schemeClr>
                    </a:solidFill>
                  </a:rPr>
                  <a:t>[because </a:t>
                </a:r>
                <a14:m>
                  <m:oMath xmlns:m="http://schemas.openxmlformats.org/officeDocument/2006/math">
                    <m:func>
                      <m:funcPr>
                        <m:ctrlPr>
                          <a:rPr lang="en-US" sz="2400" b="0" i="1" smtClean="0">
                            <a:solidFill>
                              <a:schemeClr val="bg1">
                                <a:lumMod val="50000"/>
                              </a:schemeClr>
                            </a:solidFill>
                            <a:latin typeface="Cambria Math" panose="02040503050406030204" pitchFamily="18" charset="0"/>
                          </a:rPr>
                        </m:ctrlPr>
                      </m:funcPr>
                      <m:fName>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sin</m:t>
                            </m:r>
                          </m:e>
                          <m:sup>
                            <m:r>
                              <a:rPr lang="en-US" sz="2400" b="0" i="1" smtClean="0">
                                <a:solidFill>
                                  <a:schemeClr val="bg1">
                                    <a:lumMod val="50000"/>
                                  </a:schemeClr>
                                </a:solidFill>
                                <a:latin typeface="Cambria Math" panose="02040503050406030204" pitchFamily="18" charset="0"/>
                              </a:rPr>
                              <m:t>2</m:t>
                            </m:r>
                          </m:sup>
                        </m:sSup>
                      </m:fName>
                      <m:e>
                        <m:r>
                          <a:rPr lang="en-US" sz="2400" b="0" i="1" smtClean="0">
                            <a:solidFill>
                              <a:schemeClr val="bg1">
                                <a:lumMod val="50000"/>
                              </a:schemeClr>
                            </a:solidFill>
                            <a:latin typeface="Cambria Math" panose="02040503050406030204" pitchFamily="18" charset="0"/>
                          </a:rPr>
                          <m:t>𝜃</m:t>
                        </m:r>
                        <m:r>
                          <a:rPr lang="en-US" sz="2400" b="0" i="1" smtClean="0">
                            <a:solidFill>
                              <a:schemeClr val="bg1">
                                <a:lumMod val="50000"/>
                              </a:schemeClr>
                            </a:solidFill>
                            <a:latin typeface="Cambria Math" panose="02040503050406030204" pitchFamily="18" charset="0"/>
                          </a:rPr>
                          <m:t>+</m:t>
                        </m:r>
                        <m:func>
                          <m:funcPr>
                            <m:ctrlPr>
                              <a:rPr lang="en-US" sz="2400" b="0" i="1" smtClean="0">
                                <a:solidFill>
                                  <a:schemeClr val="bg1">
                                    <a:lumMod val="50000"/>
                                  </a:schemeClr>
                                </a:solidFill>
                                <a:latin typeface="Cambria Math" panose="02040503050406030204" pitchFamily="18" charset="0"/>
                              </a:rPr>
                            </m:ctrlPr>
                          </m:funcPr>
                          <m:fName>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cos</m:t>
                                </m:r>
                              </m:e>
                              <m:sup>
                                <m:r>
                                  <a:rPr lang="en-US" sz="2400" b="0" i="1" smtClean="0">
                                    <a:solidFill>
                                      <a:schemeClr val="bg1">
                                        <a:lumMod val="50000"/>
                                      </a:schemeClr>
                                    </a:solidFill>
                                    <a:latin typeface="Cambria Math" panose="02040503050406030204" pitchFamily="18" charset="0"/>
                                  </a:rPr>
                                  <m:t>2</m:t>
                                </m:r>
                              </m:sup>
                            </m:sSup>
                          </m:fName>
                          <m:e>
                            <m:r>
                              <a:rPr lang="en-US" sz="2400" b="0" i="1" smtClean="0">
                                <a:solidFill>
                                  <a:schemeClr val="bg1">
                                    <a:lumMod val="50000"/>
                                  </a:schemeClr>
                                </a:solidFill>
                                <a:latin typeface="Cambria Math" panose="02040503050406030204" pitchFamily="18" charset="0"/>
                              </a:rPr>
                              <m:t>𝜃</m:t>
                            </m:r>
                            <m:r>
                              <a:rPr lang="en-US" sz="2400" b="0" i="1" smtClean="0">
                                <a:solidFill>
                                  <a:schemeClr val="bg1">
                                    <a:lumMod val="50000"/>
                                  </a:schemeClr>
                                </a:solidFill>
                                <a:latin typeface="Cambria Math" panose="02040503050406030204" pitchFamily="18" charset="0"/>
                              </a:rPr>
                              <m:t>=1</m:t>
                            </m:r>
                          </m:e>
                        </m:func>
                        <m:r>
                          <a:rPr lang="en-US" sz="2400" b="0" i="1" smtClean="0">
                            <a:solidFill>
                              <a:schemeClr val="bg1">
                                <a:lumMod val="50000"/>
                              </a:schemeClr>
                            </a:solidFill>
                            <a:latin typeface="Cambria Math" panose="02040503050406030204" pitchFamily="18" charset="0"/>
                          </a:rPr>
                          <m:t>]</m:t>
                        </m:r>
                      </m:e>
                    </m:func>
                  </m:oMath>
                </a14:m>
                <a:endParaRPr lang="en-US" sz="2400" dirty="0"/>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a14:m>
                <a:r>
                  <a:rPr lang="en-US" sz="2400" dirty="0"/>
                  <a:t>	</a:t>
                </a:r>
              </a:p>
              <a:p>
                <a:pPr>
                  <a:spcAft>
                    <a:spcPts val="1200"/>
                  </a:spcAft>
                </a:pP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den>
                    </m:f>
                    <m:r>
                      <a:rPr lang="en-US" sz="2400" i="1">
                        <a:latin typeface="Cambria Math" panose="02040503050406030204" pitchFamily="18" charset="0"/>
                      </a:rPr>
                      <m:t>𝑘</m:t>
                    </m:r>
                    <m:sSubSup>
                      <m:sSubSupPr>
                        <m:ctrlPr>
                          <a:rPr lang="en-US"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𝑚𝑎𝑥</m:t>
                        </m:r>
                      </m:sub>
                      <m:sup>
                        <m:r>
                          <a:rPr lang="en-US" sz="2400" i="1">
                            <a:latin typeface="Cambria Math" panose="02040503050406030204" pitchFamily="18" charset="0"/>
                          </a:rPr>
                          <m:t>2</m:t>
                        </m:r>
                      </m:sup>
                    </m:sSub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r>
                  <a:rPr lang="en-US" sz="2400" dirty="0"/>
                  <a:t>			</a:t>
                </a:r>
                <a:r>
                  <a:rPr lang="en-US" sz="2400" dirty="0">
                    <a:solidFill>
                      <a:schemeClr val="bg1">
                        <a:lumMod val="50000"/>
                      </a:schemeClr>
                    </a:solidFill>
                  </a:rPr>
                  <a:t>[because </a:t>
                </a:r>
                <a14:m>
                  <m:oMath xmlns:m="http://schemas.openxmlformats.org/officeDocument/2006/math">
                    <m:sSup>
                      <m:sSupPr>
                        <m:ctrlPr>
                          <a:rPr lang="en-US" sz="2400" b="0" i="1" smtClean="0">
                            <a:solidFill>
                              <a:schemeClr val="bg1">
                                <a:lumMod val="50000"/>
                              </a:schemeClr>
                            </a:solidFill>
                            <a:latin typeface="Cambria Math" panose="02040503050406030204" pitchFamily="18" charset="0"/>
                          </a:rPr>
                        </m:ctrlPr>
                      </m:sSupPr>
                      <m:e>
                        <m:r>
                          <a:rPr lang="en-US" sz="2400" b="0" i="1" smtClean="0">
                            <a:solidFill>
                              <a:schemeClr val="bg1">
                                <a:lumMod val="50000"/>
                              </a:schemeClr>
                            </a:solidFill>
                            <a:latin typeface="Cambria Math" panose="02040503050406030204" pitchFamily="18" charset="0"/>
                          </a:rPr>
                          <m:t>𝑥</m:t>
                        </m:r>
                      </m:e>
                      <m:sup>
                        <m:r>
                          <a:rPr lang="en-US" sz="2400" b="0" i="1" smtClean="0">
                            <a:solidFill>
                              <a:schemeClr val="bg1">
                                <a:lumMod val="50000"/>
                              </a:schemeClr>
                            </a:solidFill>
                            <a:latin typeface="Cambria Math" panose="02040503050406030204" pitchFamily="18" charset="0"/>
                          </a:rPr>
                          <m:t>2</m:t>
                        </m:r>
                      </m:sup>
                    </m:sSup>
                    <m:r>
                      <a:rPr lang="en-US" sz="2400" b="0" i="1" smtClean="0">
                        <a:solidFill>
                          <a:schemeClr val="bg1">
                            <a:lumMod val="50000"/>
                          </a:schemeClr>
                        </a:solidFill>
                        <a:latin typeface="Cambria Math" panose="02040503050406030204" pitchFamily="18" charset="0"/>
                      </a:rPr>
                      <m:t>=</m:t>
                    </m:r>
                    <m:sSubSup>
                      <m:sSubSupPr>
                        <m:ctrlPr>
                          <a:rPr lang="en-US" sz="2400" i="1">
                            <a:solidFill>
                              <a:schemeClr val="bg1">
                                <a:lumMod val="50000"/>
                              </a:schemeClr>
                            </a:solidFill>
                            <a:latin typeface="Cambria Math" panose="02040503050406030204" pitchFamily="18" charset="0"/>
                          </a:rPr>
                        </m:ctrlPr>
                      </m:sSubSupPr>
                      <m:e>
                        <m:r>
                          <a:rPr lang="en-US" sz="2400" i="1">
                            <a:solidFill>
                              <a:schemeClr val="bg1">
                                <a:lumMod val="50000"/>
                              </a:schemeClr>
                            </a:solidFill>
                            <a:latin typeface="Cambria Math" panose="02040503050406030204" pitchFamily="18" charset="0"/>
                          </a:rPr>
                          <m:t>𝑥</m:t>
                        </m:r>
                      </m:e>
                      <m:sub>
                        <m:r>
                          <a:rPr lang="en-US" sz="2400" i="1">
                            <a:solidFill>
                              <a:schemeClr val="bg1">
                                <a:lumMod val="50000"/>
                              </a:schemeClr>
                            </a:solidFill>
                            <a:latin typeface="Cambria Math" panose="02040503050406030204" pitchFamily="18" charset="0"/>
                          </a:rPr>
                          <m:t>𝑚𝑎𝑥</m:t>
                        </m:r>
                      </m:sub>
                      <m:sup>
                        <m:r>
                          <a:rPr lang="en-US" sz="2400" i="1">
                            <a:solidFill>
                              <a:schemeClr val="bg1">
                                <a:lumMod val="50000"/>
                              </a:schemeClr>
                            </a:solidFill>
                            <a:latin typeface="Cambria Math" panose="02040503050406030204" pitchFamily="18" charset="0"/>
                          </a:rPr>
                          <m:t>2</m:t>
                        </m:r>
                      </m:sup>
                    </m:sSubSup>
                    <m:func>
                      <m:funcPr>
                        <m:ctrlPr>
                          <a:rPr lang="en-US" sz="2400" i="1">
                            <a:solidFill>
                              <a:schemeClr val="bg1">
                                <a:lumMod val="50000"/>
                              </a:schemeClr>
                            </a:solidFill>
                            <a:latin typeface="Cambria Math" panose="02040503050406030204" pitchFamily="18" charset="0"/>
                          </a:rPr>
                        </m:ctrlPr>
                      </m:funcPr>
                      <m:fName>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cos</m:t>
                            </m:r>
                          </m:e>
                          <m:sup>
                            <m:r>
                              <a:rPr lang="en-US" sz="2400" i="1">
                                <a:solidFill>
                                  <a:schemeClr val="bg1">
                                    <a:lumMod val="50000"/>
                                  </a:schemeClr>
                                </a:solidFill>
                                <a:latin typeface="Cambria Math" panose="02040503050406030204" pitchFamily="18" charset="0"/>
                              </a:rPr>
                              <m:t>2</m:t>
                            </m:r>
                          </m:sup>
                        </m:sSup>
                      </m:fName>
                      <m:e>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𝜔</m:t>
                        </m:r>
                        <m:r>
                          <a:rPr lang="en-US" sz="2400" i="1">
                            <a:solidFill>
                              <a:schemeClr val="bg1">
                                <a:lumMod val="50000"/>
                              </a:schemeClr>
                            </a:solidFill>
                            <a:latin typeface="Cambria Math" panose="02040503050406030204" pitchFamily="18" charset="0"/>
                          </a:rPr>
                          <m:t>𝑡</m:t>
                        </m:r>
                        <m:r>
                          <a:rPr lang="en-US" sz="2400" i="1">
                            <a:solidFill>
                              <a:schemeClr val="bg1">
                                <a:lumMod val="50000"/>
                              </a:schemeClr>
                            </a:solidFill>
                            <a:latin typeface="Cambria Math" panose="02040503050406030204" pitchFamily="18" charset="0"/>
                          </a:rPr>
                          <m:t>)</m:t>
                        </m:r>
                      </m:e>
                    </m:func>
                  </m:oMath>
                </a14:m>
                <a:r>
                  <a:rPr lang="en-US" sz="2400" dirty="0">
                    <a:solidFill>
                      <a:schemeClr val="bg1">
                        <a:lumMod val="50000"/>
                      </a:schemeClr>
                    </a:solidFill>
                  </a:rPr>
                  <a:t>]</a:t>
                </a:r>
              </a:p>
            </p:txBody>
          </p:sp>
        </mc:Choice>
        <mc:Fallback xmlns="">
          <p:sp>
            <p:nvSpPr>
              <p:cNvPr id="130" name="TextBox 129"/>
              <p:cNvSpPr txBox="1">
                <a:spLocks noRot="1" noChangeAspect="1" noMove="1" noResize="1" noEditPoints="1" noAdjustHandles="1" noChangeArrowheads="1" noChangeShapeType="1" noTextEdit="1"/>
              </p:cNvSpPr>
              <p:nvPr/>
            </p:nvSpPr>
            <p:spPr>
              <a:xfrm>
                <a:off x="1141704" y="1103436"/>
                <a:ext cx="10182844" cy="2810128"/>
              </a:xfrm>
              <a:prstGeom prst="rect">
                <a:avLst/>
              </a:prstGeom>
              <a:blipFill>
                <a:blip r:embed="rId8"/>
                <a:stretch>
                  <a:fillRect b="-1080"/>
                </a:stretch>
              </a:blipFill>
              <a:ln>
                <a:solidFill>
                  <a:schemeClr val="tx1"/>
                </a:solidFill>
                <a:prstDash val="solid"/>
              </a:ln>
            </p:spPr>
            <p:txBody>
              <a:bodyPr/>
              <a:lstStyle/>
              <a:p>
                <a:r>
                  <a:rPr lang="en-US">
                    <a:noFill/>
                  </a:rPr>
                  <a:t> </a:t>
                </a:r>
              </a:p>
            </p:txBody>
          </p:sp>
        </mc:Fallback>
      </mc:AlternateContent>
      <p:grpSp>
        <p:nvGrpSpPr>
          <p:cNvPr id="8" name="Group 7"/>
          <p:cNvGrpSpPr/>
          <p:nvPr/>
        </p:nvGrpSpPr>
        <p:grpSpPr>
          <a:xfrm>
            <a:off x="2258013" y="4116286"/>
            <a:ext cx="3975113" cy="2557231"/>
            <a:chOff x="7089127" y="4164554"/>
            <a:chExt cx="3975113" cy="2557231"/>
          </a:xfrm>
        </p:grpSpPr>
        <mc:AlternateContent xmlns:mc="http://schemas.openxmlformats.org/markup-compatibility/2006" xmlns:a14="http://schemas.microsoft.com/office/drawing/2010/main">
          <mc:Choice Requires="a14">
            <p:sp>
              <p:nvSpPr>
                <p:cNvPr id="53" name="TextBox 52"/>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53" name="TextBox 52"/>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9"/>
                  <a:stretch>
                    <a:fillRect b="-25000"/>
                  </a:stretch>
                </a:blipFill>
              </p:spPr>
              <p:txBody>
                <a:bodyPr/>
                <a:lstStyle/>
                <a:p>
                  <a:r>
                    <a:rPr lang="en-US">
                      <a:noFill/>
                    </a:rPr>
                    <a:t> </a:t>
                  </a:r>
                </a:p>
              </p:txBody>
            </p:sp>
          </mc:Fallback>
        </mc:AlternateContent>
        <p:grpSp>
          <p:nvGrpSpPr>
            <p:cNvPr id="7" name="Group 6"/>
            <p:cNvGrpSpPr/>
            <p:nvPr/>
          </p:nvGrpSpPr>
          <p:grpSpPr>
            <a:xfrm>
              <a:off x="7089127" y="4164554"/>
              <a:ext cx="3975113" cy="2557231"/>
              <a:chOff x="7089127" y="4164554"/>
              <a:chExt cx="3975113" cy="2557231"/>
            </a:xfrm>
          </p:grpSpPr>
          <mc:AlternateContent xmlns:mc="http://schemas.openxmlformats.org/markup-compatibility/2006" xmlns:a14="http://schemas.microsoft.com/office/drawing/2010/main">
            <mc:Choice Requires="a14">
              <p:sp>
                <p:nvSpPr>
                  <p:cNvPr id="52" name="TextBox 51"/>
                  <p:cNvSpPr txBox="1"/>
                  <p:nvPr/>
                </p:nvSpPr>
                <p:spPr>
                  <a:xfrm>
                    <a:off x="7089127" y="4164554"/>
                    <a:ext cx="3599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𝑲𝑬</m:t>
                          </m:r>
                        </m:oMath>
                      </m:oMathPara>
                    </a14:m>
                    <a:endParaRPr lang="en-US" b="1" dirty="0"/>
                  </a:p>
                </p:txBody>
              </p:sp>
            </mc:Choice>
            <mc:Fallback xmlns="">
              <p:sp>
                <p:nvSpPr>
                  <p:cNvPr id="52" name="TextBox 51"/>
                  <p:cNvSpPr txBox="1">
                    <a:spLocks noRot="1" noChangeAspect="1" noMove="1" noResize="1" noEditPoints="1" noAdjustHandles="1" noChangeArrowheads="1" noChangeShapeType="1" noTextEdit="1"/>
                  </p:cNvSpPr>
                  <p:nvPr/>
                </p:nvSpPr>
                <p:spPr>
                  <a:xfrm>
                    <a:off x="7089127" y="4164554"/>
                    <a:ext cx="359921" cy="369332"/>
                  </a:xfrm>
                  <a:prstGeom prst="rect">
                    <a:avLst/>
                  </a:prstGeom>
                  <a:blipFill>
                    <a:blip r:embed="rId10"/>
                    <a:stretch>
                      <a:fillRect r="-40678"/>
                    </a:stretch>
                  </a:blipFill>
                </p:spPr>
                <p:txBody>
                  <a:bodyPr/>
                  <a:lstStyle/>
                  <a:p>
                    <a:r>
                      <a:rPr lang="en-US">
                        <a:noFill/>
                      </a:rPr>
                      <a:t> </a:t>
                    </a:r>
                  </a:p>
                </p:txBody>
              </p:sp>
            </mc:Fallback>
          </mc:AlternateContent>
          <p:grpSp>
            <p:nvGrpSpPr>
              <p:cNvPr id="6" name="Group 5"/>
              <p:cNvGrpSpPr/>
              <p:nvPr/>
            </p:nvGrpSpPr>
            <p:grpSpPr>
              <a:xfrm>
                <a:off x="7249587" y="4178149"/>
                <a:ext cx="3814653" cy="2543636"/>
                <a:chOff x="7249587" y="4178149"/>
                <a:chExt cx="3814653" cy="2543636"/>
              </a:xfrm>
            </p:grpSpPr>
            <p:grpSp>
              <p:nvGrpSpPr>
                <p:cNvPr id="5" name="Group 4"/>
                <p:cNvGrpSpPr/>
                <p:nvPr/>
              </p:nvGrpSpPr>
              <p:grpSpPr>
                <a:xfrm>
                  <a:off x="7671146" y="4178149"/>
                  <a:ext cx="2217437" cy="1849185"/>
                  <a:chOff x="7955280" y="4140828"/>
                  <a:chExt cx="2557071" cy="1849185"/>
                </a:xfrm>
              </p:grpSpPr>
              <p:pic>
                <p:nvPicPr>
                  <p:cNvPr id="1026" name="Picture 2" descr="http://www.physics.umd.edu/perg/abp/think/oscil/mos17.gif"/>
                  <p:cNvPicPr>
                    <a:picLocks noChangeAspect="1" noChangeArrowheads="1"/>
                  </p:cNvPicPr>
                  <p:nvPr/>
                </p:nvPicPr>
                <p:blipFill rotWithShape="1">
                  <a:blip r:embed="rId11">
                    <a:extLst>
                      <a:ext uri="{28A0092B-C50C-407E-A947-70E740481C1C}">
                        <a14:useLocalDpi xmlns:a14="http://schemas.microsoft.com/office/drawing/2010/main" val="0"/>
                      </a:ext>
                    </a:extLst>
                  </a:blip>
                  <a:srcRect l="11451" r="8399" b="7858"/>
                  <a:stretch/>
                </p:blipFill>
                <p:spPr bwMode="auto">
                  <a:xfrm>
                    <a:off x="7955280" y="4140828"/>
                    <a:ext cx="2557071"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Straight Arrow Connector 49"/>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4" name="TextBox 53"/>
                    <p:cNvSpPr txBox="1"/>
                    <p:nvPr/>
                  </p:nvSpPr>
                  <p:spPr>
                    <a:xfrm>
                      <a:off x="7249587" y="6053269"/>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𝑲𝑬</m:t>
                            </m:r>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func>
                              <m:funcPr>
                                <m:ctrlPr>
                                  <a:rPr lang="en-US" sz="2000" b="1" i="1">
                                    <a:latin typeface="Cambria Math" panose="02040503050406030204" pitchFamily="18" charset="0"/>
                                  </a:rPr>
                                </m:ctrlPr>
                              </m:funcPr>
                              <m:fName>
                                <m:r>
                                  <a:rPr lang="en-US" sz="2000" b="1" i="1">
                                    <a:latin typeface="Cambria Math" panose="02040503050406030204" pitchFamily="18" charset="0"/>
                                  </a:rPr>
                                  <m:t>𝒔𝒊</m:t>
                                </m:r>
                                <m:sSup>
                                  <m:sSupPr>
                                    <m:ctrlPr>
                                      <a:rPr lang="en-US" sz="2000" b="1" i="1" smtClean="0">
                                        <a:latin typeface="Cambria Math" panose="02040503050406030204" pitchFamily="18" charset="0"/>
                                      </a:rPr>
                                    </m:ctrlPr>
                                  </m:sSupPr>
                                  <m:e>
                                    <m:r>
                                      <a:rPr lang="en-US" sz="2000" b="1" i="1">
                                        <a:latin typeface="Cambria Math" panose="02040503050406030204" pitchFamily="18" charset="0"/>
                                      </a:rPr>
                                      <m:t>𝒏</m:t>
                                    </m:r>
                                  </m:e>
                                  <m:sup>
                                    <m:r>
                                      <a:rPr lang="en-US" sz="2000" b="1" i="1" smtClean="0">
                                        <a:latin typeface="Cambria Math" panose="02040503050406030204" pitchFamily="18" charset="0"/>
                                      </a:rPr>
                                      <m:t>𝟐</m:t>
                                    </m:r>
                                  </m:sup>
                                </m:sSup>
                              </m:fName>
                              <m:e>
                                <m:d>
                                  <m:dPr>
                                    <m:ctrlPr>
                                      <a:rPr lang="en-US" sz="2000" b="1" i="1">
                                        <a:latin typeface="Cambria Math" panose="02040503050406030204" pitchFamily="18" charset="0"/>
                                      </a:rPr>
                                    </m:ctrlPr>
                                  </m:dPr>
                                  <m:e>
                                    <m:r>
                                      <a:rPr lang="en-US" sz="2000" b="1" i="1">
                                        <a:latin typeface="Cambria Math" panose="02040503050406030204" pitchFamily="18" charset="0"/>
                                      </a:rPr>
                                      <m:t>𝝎</m:t>
                                    </m:r>
                                    <m:r>
                                      <a:rPr lang="en-US" sz="2000" b="1" i="1">
                                        <a:latin typeface="Cambria Math" panose="02040503050406030204" pitchFamily="18" charset="0"/>
                                      </a:rPr>
                                      <m:t>𝒕</m:t>
                                    </m:r>
                                  </m:e>
                                </m:d>
                              </m:e>
                            </m:func>
                          </m:oMath>
                        </m:oMathPara>
                      </a14:m>
                      <a:endParaRPr lang="en-US" sz="2200" dirty="0"/>
                    </a:p>
                  </p:txBody>
                </p:sp>
              </mc:Choice>
              <mc:Fallback xmlns="">
                <p:sp>
                  <p:nvSpPr>
                    <p:cNvPr id="54" name="TextBox 53"/>
                    <p:cNvSpPr txBox="1">
                      <a:spLocks noRot="1" noChangeAspect="1" noMove="1" noResize="1" noEditPoints="1" noAdjustHandles="1" noChangeArrowheads="1" noChangeShapeType="1" noTextEdit="1"/>
                    </p:cNvSpPr>
                    <p:nvPr/>
                  </p:nvSpPr>
                  <p:spPr>
                    <a:xfrm>
                      <a:off x="7249587" y="6053269"/>
                      <a:ext cx="3814653" cy="668516"/>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106256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Velocity from Kinetic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31</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170955" y="1286316"/>
                <a:ext cx="10182844" cy="4983031"/>
              </a:xfrm>
              <a:prstGeom prst="rect">
                <a:avLst/>
              </a:prstGeom>
              <a:noFill/>
              <a:ln>
                <a:solidFill>
                  <a:schemeClr val="tx1"/>
                </a:solidFill>
                <a:prstDash val="solid"/>
              </a:ln>
            </p:spPr>
            <p:txBody>
              <a:bodyPr wrap="square" rtlCol="0">
                <a:spAutoFit/>
              </a:bodyPr>
              <a:lstStyle/>
              <a:p>
                <a:pPr>
                  <a:spcAft>
                    <a:spcPts val="3000"/>
                  </a:spcAft>
                </a:pPr>
                <a14:m>
                  <m:oMathPara xmlns:m="http://schemas.openxmlformats.org/officeDocument/2006/math">
                    <m:oMathParaPr>
                      <m:jc m:val="left"/>
                    </m:oMathParaPr>
                    <m:oMath xmlns:m="http://schemas.openxmlformats.org/officeDocument/2006/math">
                      <m:r>
                        <a:rPr lang="en-US" sz="2800" b="0" i="1" smtClean="0">
                          <a:latin typeface="Cambria Math" panose="02040503050406030204" pitchFamily="18" charset="0"/>
                        </a:rPr>
                        <m:t>𝐾𝐸</m:t>
                      </m:r>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i="0">
                          <a:latin typeface="Cambria Math" panose="02040503050406030204" pitchFamily="18" charset="0"/>
                        </a:rPr>
                        <m:t>k</m:t>
                      </m:r>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b="0" i="0"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0" smtClean="0">
                              <a:latin typeface="Cambria Math" panose="02040503050406030204" pitchFamily="18" charset="0"/>
                            </a:rPr>
                            <m:t>1</m:t>
                          </m:r>
                        </m:num>
                        <m:den>
                          <m:r>
                            <a:rPr lang="en-US" sz="2800" b="0" i="0" smtClean="0">
                              <a:latin typeface="Cambria Math" panose="02040503050406030204" pitchFamily="18" charset="0"/>
                            </a:rPr>
                            <m:t>2</m:t>
                          </m:r>
                        </m:den>
                      </m:f>
                      <m:r>
                        <m:rPr>
                          <m:sty m:val="p"/>
                        </m:rPr>
                        <a:rPr lang="en-US" sz="2800" b="0" i="0" smtClean="0">
                          <a:latin typeface="Cambria Math" panose="02040503050406030204" pitchFamily="18" charset="0"/>
                        </a:rPr>
                        <m:t>k</m:t>
                      </m:r>
                      <m:sSup>
                        <m:sSupPr>
                          <m:ctrlPr>
                            <a:rPr lang="en-US" sz="2800" b="0" i="1" smtClean="0">
                              <a:latin typeface="Cambria Math" panose="02040503050406030204" pitchFamily="18" charset="0"/>
                            </a:rPr>
                          </m:ctrlPr>
                        </m:sSupPr>
                        <m:e>
                          <m:r>
                            <m:rPr>
                              <m:sty m:val="p"/>
                            </m:rPr>
                            <a:rPr lang="en-US" sz="2800" b="0" i="0" smtClean="0">
                              <a:latin typeface="Cambria Math" panose="02040503050406030204" pitchFamily="18" charset="0"/>
                            </a:rPr>
                            <m:t>x</m:t>
                          </m:r>
                        </m:e>
                        <m:sup>
                          <m:r>
                            <a:rPr lang="en-US" sz="2800" b="0" i="0" smtClean="0">
                              <a:latin typeface="Cambria Math" panose="02040503050406030204" pitchFamily="18" charset="0"/>
                            </a:rPr>
                            <m:t>2</m:t>
                          </m:r>
                        </m:sup>
                      </m:sSup>
                    </m:oMath>
                  </m:oMathPara>
                </a14:m>
                <a:endParaRPr lang="en-US" sz="2800" b="0" dirty="0"/>
              </a:p>
              <a:p>
                <a:pPr>
                  <a:spcAft>
                    <a:spcPts val="3000"/>
                  </a:spcAft>
                </a:pPr>
                <a14:m>
                  <m:oMathPara xmlns:m="http://schemas.openxmlformats.org/officeDocument/2006/math">
                    <m:oMathParaPr>
                      <m:jc m:val="left"/>
                    </m:oMathParaPr>
                    <m:oMath xmlns:m="http://schemas.openxmlformats.org/officeDocument/2006/math">
                      <m:r>
                        <a:rPr lang="en-US" sz="2800" b="0" i="0" smtClean="0">
                          <a:latin typeface="Cambria Math" panose="02040503050406030204" pitchFamily="18" charset="0"/>
                        </a:rPr>
                        <m:t>⇒</m:t>
                      </m:r>
                      <m:r>
                        <a:rPr lang="en-US" sz="2800" b="0" i="1" smtClean="0">
                          <a:latin typeface="Cambria Math" panose="02040503050406030204" pitchFamily="18" charset="0"/>
                        </a:rPr>
                        <m:t>𝐾𝐸</m:t>
                      </m:r>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i="0">
                          <a:latin typeface="Cambria Math" panose="02040503050406030204" pitchFamily="18" charset="0"/>
                        </a:rPr>
                        <m:t>k</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i="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i="0">
                                  <a:latin typeface="Cambria Math" panose="02040503050406030204" pitchFamily="18" charset="0"/>
                                </a:rPr>
                                <m:t>x</m:t>
                              </m:r>
                            </m:e>
                            <m:sup>
                              <m:r>
                                <a:rPr lang="en-US" sz="2800" i="0">
                                  <a:latin typeface="Cambria Math" panose="02040503050406030204" pitchFamily="18" charset="0"/>
                                </a:rPr>
                                <m:t>2</m:t>
                              </m:r>
                            </m:sup>
                          </m:sSup>
                        </m:e>
                      </m:d>
                    </m:oMath>
                  </m:oMathPara>
                </a14:m>
                <a:endParaRPr lang="en-US" sz="2800" b="0" dirty="0"/>
              </a:p>
              <a:p>
                <a:pPr>
                  <a:spcAft>
                    <a:spcPts val="3000"/>
                  </a:spcAft>
                </a:pPr>
                <a14:m>
                  <m:oMath xmlns:m="http://schemas.openxmlformats.org/officeDocument/2006/math">
                    <m:r>
                      <a:rPr lang="en-US" sz="2800" i="0">
                        <a:latin typeface="Cambria Math" panose="02040503050406030204" pitchFamily="18" charset="0"/>
                      </a:rPr>
                      <m:t>⇒</m:t>
                    </m:r>
                    <m:f>
                      <m:fPr>
                        <m:ctrlPr>
                          <a:rPr lang="en-US" sz="2800" b="0" i="1" smtClean="0">
                            <a:latin typeface="Cambria Math" panose="02040503050406030204" pitchFamily="18" charset="0"/>
                          </a:rPr>
                        </m:ctrlPr>
                      </m:fPr>
                      <m:num>
                        <m:r>
                          <a:rPr lang="en-US" sz="2800" b="0" i="0" smtClean="0">
                            <a:latin typeface="Cambria Math" panose="02040503050406030204" pitchFamily="18" charset="0"/>
                          </a:rPr>
                          <m:t>1</m:t>
                        </m:r>
                      </m:num>
                      <m:den>
                        <m:r>
                          <a:rPr lang="en-US" sz="2800" b="0" i="0" smtClean="0">
                            <a:latin typeface="Cambria Math" panose="02040503050406030204" pitchFamily="18" charset="0"/>
                          </a:rPr>
                          <m:t>2</m:t>
                        </m:r>
                      </m:den>
                    </m:f>
                    <m:r>
                      <m:rPr>
                        <m:sty m:val="p"/>
                      </m:rPr>
                      <a:rPr lang="en-US" sz="2800" b="0" i="0" smtClean="0">
                        <a:latin typeface="Cambria Math" panose="02040503050406030204" pitchFamily="18" charset="0"/>
                      </a:rPr>
                      <m:t>m</m:t>
                    </m:r>
                    <m:sSup>
                      <m:sSupPr>
                        <m:ctrlPr>
                          <a:rPr lang="en-US" sz="2800" b="0" i="1" smtClean="0">
                            <a:latin typeface="Cambria Math" panose="02040503050406030204" pitchFamily="18" charset="0"/>
                          </a:rPr>
                        </m:ctrlPr>
                      </m:sSupPr>
                      <m:e>
                        <m:r>
                          <m:rPr>
                            <m:sty m:val="p"/>
                          </m:rPr>
                          <a:rPr lang="en-US" sz="2800" b="0" i="0" smtClean="0">
                            <a:latin typeface="Cambria Math" panose="02040503050406030204" pitchFamily="18" charset="0"/>
                          </a:rPr>
                          <m:t>v</m:t>
                        </m:r>
                      </m:e>
                      <m:sup>
                        <m:r>
                          <a:rPr lang="en-US" sz="2800" b="0" i="0" smtClean="0">
                            <a:latin typeface="Cambria Math" panose="02040503050406030204" pitchFamily="18" charset="0"/>
                          </a:rPr>
                          <m:t>2</m:t>
                        </m:r>
                      </m:sup>
                    </m:sSup>
                    <m:r>
                      <a:rPr lang="en-US" sz="2800" i="0">
                        <a:latin typeface="Cambria Math" panose="02040503050406030204" pitchFamily="18" charset="0"/>
                      </a:rPr>
                      <m:t>=</m:t>
                    </m:r>
                    <m:f>
                      <m:fPr>
                        <m:ctrlPr>
                          <a:rPr lang="en-US" sz="2800" i="1">
                            <a:latin typeface="Cambria Math" panose="02040503050406030204" pitchFamily="18" charset="0"/>
                          </a:rPr>
                        </m:ctrlPr>
                      </m:fPr>
                      <m:num>
                        <m:r>
                          <a:rPr lang="en-US" sz="2800" i="0">
                            <a:latin typeface="Cambria Math" panose="02040503050406030204" pitchFamily="18" charset="0"/>
                          </a:rPr>
                          <m:t>1</m:t>
                        </m:r>
                      </m:num>
                      <m:den>
                        <m:r>
                          <a:rPr lang="en-US" sz="2800" i="0">
                            <a:latin typeface="Cambria Math" panose="02040503050406030204" pitchFamily="18" charset="0"/>
                          </a:rPr>
                          <m:t>2</m:t>
                        </m:r>
                      </m:den>
                    </m:f>
                    <m:r>
                      <m:rPr>
                        <m:sty m:val="p"/>
                      </m:rPr>
                      <a:rPr lang="en-US" sz="2800" b="0" i="0" smtClean="0">
                        <a:latin typeface="Cambria Math" panose="02040503050406030204" pitchFamily="18" charset="0"/>
                      </a:rPr>
                      <m:t>k</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x</m:t>
                            </m:r>
                          </m:e>
                          <m:sub>
                            <m:r>
                              <m:rPr>
                                <m:sty m:val="p"/>
                              </m:rPr>
                              <a:rPr lang="en-US" sz="2800" i="0">
                                <a:latin typeface="Cambria Math" panose="02040503050406030204" pitchFamily="18" charset="0"/>
                              </a:rPr>
                              <m:t>max</m:t>
                            </m:r>
                          </m:sub>
                          <m:sup>
                            <m:r>
                              <a:rPr lang="en-US" sz="2800" i="0">
                                <a:latin typeface="Cambria Math" panose="02040503050406030204" pitchFamily="18" charset="0"/>
                              </a:rPr>
                              <m:t>2</m:t>
                            </m:r>
                          </m:sup>
                        </m:sSubSup>
                        <m:r>
                          <a:rPr lang="en-US" sz="2800" i="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i="0">
                                <a:latin typeface="Cambria Math" panose="02040503050406030204" pitchFamily="18" charset="0"/>
                              </a:rPr>
                              <m:t>x</m:t>
                            </m:r>
                          </m:e>
                          <m:sup>
                            <m:r>
                              <a:rPr lang="en-US" sz="2800" i="0">
                                <a:latin typeface="Cambria Math" panose="02040503050406030204" pitchFamily="18" charset="0"/>
                              </a:rPr>
                              <m:t>2</m:t>
                            </m:r>
                          </m:sup>
                        </m:sSup>
                      </m:e>
                    </m:d>
                  </m:oMath>
                </a14:m>
                <a:r>
                  <a:rPr lang="en-US" sz="2800" dirty="0"/>
                  <a:t>	    	</a:t>
                </a:r>
                <a:r>
                  <a:rPr lang="en-US" sz="2400" dirty="0">
                    <a:solidFill>
                      <a:schemeClr val="bg1">
                        <a:lumMod val="50000"/>
                      </a:schemeClr>
                    </a:solidFill>
                  </a:rPr>
                  <a:t>[because </a:t>
                </a:r>
                <a14:m>
                  <m:oMath xmlns:m="http://schemas.openxmlformats.org/officeDocument/2006/math">
                    <m:r>
                      <a:rPr lang="en-US" sz="2400" b="0" i="1" smtClean="0">
                        <a:solidFill>
                          <a:schemeClr val="bg1">
                            <a:lumMod val="50000"/>
                          </a:schemeClr>
                        </a:solidFill>
                        <a:latin typeface="Cambria Math" panose="02040503050406030204" pitchFamily="18" charset="0"/>
                      </a:rPr>
                      <m:t>𝐾𝐸</m:t>
                    </m:r>
                    <m:r>
                      <a:rPr lang="en-US" sz="2400" b="0" i="0" smtClean="0">
                        <a:solidFill>
                          <a:schemeClr val="bg1">
                            <a:lumMod val="50000"/>
                          </a:schemeClr>
                        </a:solidFill>
                        <a:latin typeface="Cambria Math" panose="02040503050406030204" pitchFamily="18" charset="0"/>
                      </a:rPr>
                      <m:t>=</m:t>
                    </m:r>
                    <m:f>
                      <m:fPr>
                        <m:ctrlPr>
                          <a:rPr lang="en-US" sz="2400" b="0" i="1" smtClean="0">
                            <a:solidFill>
                              <a:schemeClr val="bg1">
                                <a:lumMod val="50000"/>
                              </a:schemeClr>
                            </a:solidFill>
                            <a:latin typeface="Cambria Math" panose="02040503050406030204" pitchFamily="18" charset="0"/>
                          </a:rPr>
                        </m:ctrlPr>
                      </m:fPr>
                      <m:num>
                        <m:r>
                          <a:rPr lang="en-US" sz="2400" b="0" i="0" smtClean="0">
                            <a:solidFill>
                              <a:schemeClr val="bg1">
                                <a:lumMod val="50000"/>
                              </a:schemeClr>
                            </a:solidFill>
                            <a:latin typeface="Cambria Math" panose="02040503050406030204" pitchFamily="18" charset="0"/>
                          </a:rPr>
                          <m:t>1</m:t>
                        </m:r>
                      </m:num>
                      <m:den>
                        <m:r>
                          <a:rPr lang="en-US" sz="2400" b="0" i="0" smtClean="0">
                            <a:solidFill>
                              <a:schemeClr val="bg1">
                                <a:lumMod val="50000"/>
                              </a:schemeClr>
                            </a:solidFill>
                            <a:latin typeface="Cambria Math" panose="02040503050406030204" pitchFamily="18" charset="0"/>
                          </a:rPr>
                          <m:t>2</m:t>
                        </m:r>
                      </m:den>
                    </m:f>
                    <m:r>
                      <m:rPr>
                        <m:sty m:val="p"/>
                      </m:rPr>
                      <a:rPr lang="en-US" sz="2400" b="0" i="0" smtClean="0">
                        <a:solidFill>
                          <a:schemeClr val="bg1">
                            <a:lumMod val="50000"/>
                          </a:schemeClr>
                        </a:solidFill>
                        <a:latin typeface="Cambria Math" panose="02040503050406030204" pitchFamily="18" charset="0"/>
                      </a:rPr>
                      <m:t>m</m:t>
                    </m:r>
                    <m:sSup>
                      <m:sSupPr>
                        <m:ctrlPr>
                          <a:rPr lang="en-US" sz="2400" b="0" i="1" smtClean="0">
                            <a:solidFill>
                              <a:schemeClr val="bg1">
                                <a:lumMod val="50000"/>
                              </a:schemeClr>
                            </a:solidFill>
                            <a:latin typeface="Cambria Math" panose="02040503050406030204" pitchFamily="18" charset="0"/>
                          </a:rPr>
                        </m:ctrlPr>
                      </m:sSupPr>
                      <m:e>
                        <m:r>
                          <m:rPr>
                            <m:sty m:val="p"/>
                          </m:rPr>
                          <a:rPr lang="en-US" sz="2400" b="0" i="0" smtClean="0">
                            <a:solidFill>
                              <a:schemeClr val="bg1">
                                <a:lumMod val="50000"/>
                              </a:schemeClr>
                            </a:solidFill>
                            <a:latin typeface="Cambria Math" panose="02040503050406030204" pitchFamily="18" charset="0"/>
                          </a:rPr>
                          <m:t>v</m:t>
                        </m:r>
                      </m:e>
                      <m:sup>
                        <m:r>
                          <a:rPr lang="en-US" sz="2400" b="0" i="0" smtClean="0">
                            <a:solidFill>
                              <a:schemeClr val="bg1">
                                <a:lumMod val="50000"/>
                              </a:schemeClr>
                            </a:solidFill>
                            <a:latin typeface="Cambria Math" panose="02040503050406030204" pitchFamily="18" charset="0"/>
                          </a:rPr>
                          <m:t>2</m:t>
                        </m:r>
                      </m:sup>
                    </m:sSup>
                  </m:oMath>
                </a14:m>
                <a:r>
                  <a:rPr lang="en-US" sz="2400" dirty="0">
                    <a:solidFill>
                      <a:schemeClr val="bg1">
                        <a:lumMod val="50000"/>
                      </a:schemeClr>
                    </a:solidFill>
                  </a:rPr>
                  <a:t>]</a:t>
                </a:r>
              </a:p>
              <a:p>
                <a:pPr>
                  <a:spcAft>
                    <a:spcPts val="3000"/>
                  </a:spcAft>
                </a:pPr>
                <a14:m>
                  <m:oMath xmlns:m="http://schemas.openxmlformats.org/officeDocument/2006/math">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r>
                          <a:rPr lang="en-US" sz="2800">
                            <a:latin typeface="Cambria Math" panose="02040503050406030204" pitchFamily="18" charset="0"/>
                          </a:rPr>
                          <m:t>2</m:t>
                        </m:r>
                      </m:den>
                    </m:f>
                    <m:r>
                      <m:rPr>
                        <m:sty m:val="p"/>
                      </m:rPr>
                      <a:rPr lang="en-US" sz="2800">
                        <a:latin typeface="Cambria Math" panose="02040503050406030204" pitchFamily="18" charset="0"/>
                      </a:rPr>
                      <m:t>m</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v</m:t>
                        </m:r>
                      </m:e>
                      <m:sup>
                        <m:r>
                          <a:rPr lang="en-US" sz="2800">
                            <a:latin typeface="Cambria Math" panose="02040503050406030204" pitchFamily="18" charset="0"/>
                          </a:rPr>
                          <m:t>2</m:t>
                        </m:r>
                      </m:sup>
                    </m:sSup>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r>
                          <a:rPr lang="en-US" sz="2800">
                            <a:latin typeface="Cambria Math" panose="02040503050406030204" pitchFamily="18" charset="0"/>
                          </a:rPr>
                          <m:t>2</m:t>
                        </m:r>
                      </m:den>
                    </m:f>
                    <m:r>
                      <m:rPr>
                        <m:sty m:val="p"/>
                      </m:rPr>
                      <a:rPr lang="en-US" sz="2800">
                        <a:latin typeface="Cambria Math" panose="02040503050406030204" pitchFamily="18" charset="0"/>
                      </a:rPr>
                      <m:t>m</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ω</m:t>
                        </m:r>
                      </m:e>
                      <m:sup>
                        <m:r>
                          <a:rPr lang="en-US" sz="2800">
                            <a:latin typeface="Cambria Math" panose="02040503050406030204" pitchFamily="18" charset="0"/>
                          </a:rPr>
                          <m:t>2</m:t>
                        </m:r>
                      </m:sup>
                    </m:sSup>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x</m:t>
                            </m:r>
                          </m:e>
                          <m:sub>
                            <m:r>
                              <m:rPr>
                                <m:sty m:val="p"/>
                              </m:rPr>
                              <a:rPr lang="en-US" sz="2800">
                                <a:latin typeface="Cambria Math" panose="02040503050406030204" pitchFamily="18" charset="0"/>
                              </a:rPr>
                              <m:t>max</m:t>
                            </m:r>
                          </m:sub>
                          <m:sup>
                            <m:r>
                              <a:rPr lang="en-US" sz="2800">
                                <a:latin typeface="Cambria Math" panose="02040503050406030204" pitchFamily="18" charset="0"/>
                              </a:rPr>
                              <m:t>2</m:t>
                            </m:r>
                          </m:sup>
                        </m:sSubSup>
                        <m:r>
                          <a:rPr lang="en-US" sz="2800">
                            <a:latin typeface="Cambria Math" panose="02040503050406030204" pitchFamily="18" charset="0"/>
                          </a:rPr>
                          <m:t>−</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x</m:t>
                            </m:r>
                          </m:e>
                          <m:sup>
                            <m:r>
                              <a:rPr lang="en-US" sz="2800">
                                <a:latin typeface="Cambria Math" panose="02040503050406030204" pitchFamily="18" charset="0"/>
                              </a:rPr>
                              <m:t>2</m:t>
                            </m:r>
                          </m:sup>
                        </m:sSup>
                      </m:e>
                    </m:d>
                  </m:oMath>
                </a14:m>
                <a:r>
                  <a:rPr lang="en-US" sz="2800" dirty="0"/>
                  <a:t>		</a:t>
                </a:r>
                <a:r>
                  <a:rPr lang="en-US" sz="3200" dirty="0"/>
                  <a:t> </a:t>
                </a:r>
                <a:r>
                  <a:rPr lang="en-US" sz="2400" dirty="0">
                    <a:solidFill>
                      <a:schemeClr val="bg1">
                        <a:lumMod val="50000"/>
                      </a:schemeClr>
                    </a:solidFill>
                  </a:rPr>
                  <a:t>[because </a:t>
                </a:r>
                <a14:m>
                  <m:oMath xmlns:m="http://schemas.openxmlformats.org/officeDocument/2006/math">
                    <m:r>
                      <m:rPr>
                        <m:sty m:val="p"/>
                      </m:rPr>
                      <a:rPr lang="en-US" sz="2400">
                        <a:solidFill>
                          <a:schemeClr val="bg1">
                            <a:lumMod val="50000"/>
                          </a:schemeClr>
                        </a:solidFill>
                        <a:latin typeface="Cambria Math" panose="02040503050406030204" pitchFamily="18" charset="0"/>
                      </a:rPr>
                      <m:t>k</m:t>
                    </m:r>
                    <m:r>
                      <a:rPr lang="en-US" sz="2400">
                        <a:solidFill>
                          <a:schemeClr val="bg1">
                            <a:lumMod val="50000"/>
                          </a:schemeClr>
                        </a:solidFill>
                        <a:latin typeface="Cambria Math" panose="02040503050406030204" pitchFamily="18" charset="0"/>
                      </a:rPr>
                      <m:t>=</m:t>
                    </m:r>
                    <m:r>
                      <m:rPr>
                        <m:sty m:val="p"/>
                      </m:rPr>
                      <a:rPr lang="en-US" sz="2400">
                        <a:solidFill>
                          <a:schemeClr val="bg1">
                            <a:lumMod val="50000"/>
                          </a:schemeClr>
                        </a:solidFill>
                        <a:latin typeface="Cambria Math" panose="02040503050406030204" pitchFamily="18" charset="0"/>
                      </a:rPr>
                      <m:t>m</m:t>
                    </m:r>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ω</m:t>
                        </m:r>
                      </m:e>
                      <m:sup>
                        <m:r>
                          <a:rPr lang="en-US" sz="2400">
                            <a:solidFill>
                              <a:schemeClr val="bg1">
                                <a:lumMod val="50000"/>
                              </a:schemeClr>
                            </a:solidFill>
                            <a:latin typeface="Cambria Math" panose="02040503050406030204" pitchFamily="18" charset="0"/>
                          </a:rPr>
                          <m:t>2</m:t>
                        </m:r>
                      </m:sup>
                    </m:sSup>
                  </m:oMath>
                </a14:m>
                <a:r>
                  <a:rPr lang="en-US" sz="2400" dirty="0">
                    <a:solidFill>
                      <a:schemeClr val="bg1">
                        <a:lumMod val="50000"/>
                      </a:schemeClr>
                    </a:solidFill>
                  </a:rPr>
                  <a:t>]</a:t>
                </a:r>
              </a:p>
              <a:p>
                <a:pPr>
                  <a:spcAft>
                    <a:spcPts val="3000"/>
                  </a:spcAft>
                </a:pPr>
                <a14:m>
                  <m:oMath xmlns:m="http://schemas.openxmlformats.org/officeDocument/2006/math">
                    <m:r>
                      <a:rPr lang="en-US" sz="2800" b="0" i="0" smtClean="0">
                        <a:latin typeface="Cambria Math" panose="02040503050406030204" pitchFamily="18" charset="0"/>
                      </a:rPr>
                      <m:t>⇒  </m:t>
                    </m:r>
                    <m:r>
                      <a:rPr lang="en-US" sz="2800" b="1" i="0" smtClean="0">
                        <a:latin typeface="Cambria Math" panose="02040503050406030204" pitchFamily="18" charset="0"/>
                      </a:rPr>
                      <m:t>𝐯</m:t>
                    </m:r>
                    <m:r>
                      <a:rPr lang="en-US" sz="2800" b="1" i="0" smtClean="0">
                        <a:latin typeface="Cambria Math" panose="02040503050406030204" pitchFamily="18" charset="0"/>
                      </a:rPr>
                      <m:t>= ±</m:t>
                    </m:r>
                    <m:r>
                      <a:rPr lang="en-US" sz="2800" b="1" i="1" smtClean="0">
                        <a:latin typeface="Cambria Math" panose="02040503050406030204" pitchFamily="18" charset="0"/>
                      </a:rPr>
                      <m:t>𝝎</m:t>
                    </m:r>
                    <m:rad>
                      <m:radPr>
                        <m:degHide m:val="on"/>
                        <m:ctrlPr>
                          <a:rPr lang="en-US" sz="2800" b="1" i="1" smtClean="0">
                            <a:latin typeface="Cambria Math" panose="02040503050406030204" pitchFamily="18" charset="0"/>
                          </a:rPr>
                        </m:ctrlPr>
                      </m:radPr>
                      <m:deg/>
                      <m:e>
                        <m:sSubSup>
                          <m:sSubSupPr>
                            <m:ctrlPr>
                              <a:rPr lang="en-US" sz="2800" b="1" i="1" smtClean="0">
                                <a:latin typeface="Cambria Math" panose="02040503050406030204" pitchFamily="18" charset="0"/>
                              </a:rPr>
                            </m:ctrlPr>
                          </m:sSubSupPr>
                          <m:e>
                            <m:r>
                              <a:rPr lang="en-US" sz="2800" b="1" i="0" smtClean="0">
                                <a:latin typeface="Cambria Math" panose="02040503050406030204" pitchFamily="18" charset="0"/>
                              </a:rPr>
                              <m:t>𝐱</m:t>
                            </m:r>
                          </m:e>
                          <m:sub>
                            <m:r>
                              <a:rPr lang="en-US" sz="2800" b="1" i="0" smtClean="0">
                                <a:latin typeface="Cambria Math" panose="02040503050406030204" pitchFamily="18" charset="0"/>
                              </a:rPr>
                              <m:t>𝐦𝐚𝐱</m:t>
                            </m:r>
                          </m:sub>
                          <m:sup>
                            <m:r>
                              <a:rPr lang="en-US" sz="2800" b="1" i="0" smtClean="0">
                                <a:latin typeface="Cambria Math" panose="02040503050406030204" pitchFamily="18" charset="0"/>
                              </a:rPr>
                              <m:t>𝟐</m:t>
                            </m:r>
                          </m:sup>
                        </m:sSubSup>
                        <m:r>
                          <a:rPr lang="en-US" sz="2800" b="1" i="0" smtClean="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0" smtClean="0">
                                <a:latin typeface="Cambria Math" panose="02040503050406030204" pitchFamily="18" charset="0"/>
                              </a:rPr>
                              <m:t>𝐱</m:t>
                            </m:r>
                          </m:e>
                          <m:sup>
                            <m:r>
                              <a:rPr lang="en-US" sz="2800" b="1" i="0" smtClean="0">
                                <a:latin typeface="Cambria Math" panose="02040503050406030204" pitchFamily="18" charset="0"/>
                              </a:rPr>
                              <m:t>𝟐</m:t>
                            </m:r>
                          </m:sup>
                        </m:sSup>
                      </m:e>
                    </m:rad>
                  </m:oMath>
                </a14:m>
                <a:r>
                  <a:rPr lang="en-US" sz="2800" dirty="0"/>
                  <a:t>			</a:t>
                </a:r>
              </a:p>
            </p:txBody>
          </p:sp>
        </mc:Choice>
        <mc:Fallback xmlns="">
          <p:sp>
            <p:nvSpPr>
              <p:cNvPr id="130" name="TextBox 129"/>
              <p:cNvSpPr txBox="1">
                <a:spLocks noRot="1" noChangeAspect="1" noMove="1" noResize="1" noEditPoints="1" noAdjustHandles="1" noChangeArrowheads="1" noChangeShapeType="1" noTextEdit="1"/>
              </p:cNvSpPr>
              <p:nvPr/>
            </p:nvSpPr>
            <p:spPr>
              <a:xfrm>
                <a:off x="1170955" y="1286316"/>
                <a:ext cx="10182844" cy="4983031"/>
              </a:xfrm>
              <a:prstGeom prst="rect">
                <a:avLst/>
              </a:prstGeom>
              <a:blipFill>
                <a:blip r:embed="rId5"/>
                <a:stretch>
                  <a:fillRect/>
                </a:stretch>
              </a:blipFill>
              <a:ln>
                <a:solidFill>
                  <a:schemeClr val="tx1"/>
                </a:solid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661208" y="412743"/>
                <a:ext cx="2398678" cy="535596"/>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sSup>
                      <m:sSupPr>
                        <m:ctrlPr>
                          <a:rPr lang="en-US" sz="2000" b="0" i="1" smtClean="0">
                            <a:solidFill>
                              <a:schemeClr val="bg1">
                                <a:lumMod val="50000"/>
                              </a:schemeClr>
                            </a:solidFill>
                            <a:latin typeface="Cambria Math" panose="02040503050406030204" pitchFamily="18" charset="0"/>
                          </a:rPr>
                        </m:ctrlPr>
                      </m:sSupPr>
                      <m:e>
                        <m:r>
                          <a:rPr lang="en-US" sz="2000" b="0" i="1" smtClean="0">
                            <a:solidFill>
                              <a:schemeClr val="bg1">
                                <a:lumMod val="50000"/>
                              </a:schemeClr>
                            </a:solidFill>
                            <a:latin typeface="Cambria Math" panose="02040503050406030204" pitchFamily="18" charset="0"/>
                          </a:rPr>
                          <m:t>𝜔</m:t>
                        </m:r>
                      </m:e>
                      <m:sup>
                        <m:r>
                          <a:rPr lang="en-US" sz="2000" b="0" i="1" smtClean="0">
                            <a:solidFill>
                              <a:schemeClr val="bg1">
                                <a:lumMod val="50000"/>
                              </a:schemeClr>
                            </a:solidFill>
                            <a:latin typeface="Cambria Math" panose="02040503050406030204" pitchFamily="18" charset="0"/>
                          </a:rPr>
                          <m:t>2</m:t>
                        </m:r>
                      </m:sup>
                    </m:sSup>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𝑘</m:t>
                        </m:r>
                      </m:num>
                      <m:den>
                        <m:r>
                          <a:rPr lang="en-US" sz="2000" b="0" i="1" smtClean="0">
                            <a:solidFill>
                              <a:schemeClr val="bg1">
                                <a:lumMod val="50000"/>
                              </a:schemeClr>
                            </a:solidFill>
                            <a:latin typeface="Cambria Math" panose="02040503050406030204" pitchFamily="18" charset="0"/>
                          </a:rPr>
                          <m:t>𝑚</m:t>
                        </m:r>
                      </m:den>
                    </m:f>
                  </m:oMath>
                </a14:m>
                <a:endParaRPr lang="en-US" sz="2000" dirty="0">
                  <a:solidFill>
                    <a:schemeClr val="bg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661208" y="412743"/>
                <a:ext cx="2398678" cy="535596"/>
              </a:xfrm>
              <a:prstGeom prst="rect">
                <a:avLst/>
              </a:prstGeom>
              <a:blipFill>
                <a:blip r:embed="rId6"/>
                <a:stretch>
                  <a:fillRect l="-2532" b="-6667"/>
                </a:stretch>
              </a:blipFill>
              <a:ln>
                <a:solidFill>
                  <a:schemeClr val="bg1">
                    <a:lumMod val="50000"/>
                  </a:schemeClr>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1078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Potential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32</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501279" y="1121909"/>
                <a:ext cx="6449324" cy="2571666"/>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b="1" dirty="0">
                    <a:latin typeface="Cambria Math" panose="02040503050406030204" pitchFamily="18" charset="0"/>
                  </a:rPr>
                  <a:t>Elastic Potential Energy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1" smtClean="0">
                            <a:latin typeface="Cambria Math" panose="02040503050406030204" pitchFamily="18" charset="0"/>
                          </a:rPr>
                          <m:t>𝒔𝒑</m:t>
                        </m:r>
                      </m:sub>
                    </m:sSub>
                  </m:oMath>
                </a14:m>
                <a:r>
                  <a:rPr lang="en-US" sz="2400" b="1" dirty="0">
                    <a:latin typeface="Cambria Math" panose="02040503050406030204" pitchFamily="18" charset="0"/>
                  </a:rPr>
                  <a:t>)</a:t>
                </a:r>
              </a:p>
              <a:p>
                <a:pPr>
                  <a:spcAft>
                    <a:spcPts val="1200"/>
                  </a:spcAft>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0" smtClean="0">
                              <a:latin typeface="Cambria Math" panose="02040503050406030204" pitchFamily="18" charset="0"/>
                            </a:rPr>
                            <m:t>𝐬𝐩</m:t>
                          </m:r>
                        </m:sub>
                      </m:sSub>
                      <m:r>
                        <a:rPr lang="en-US" sz="2400" b="0"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𝐤</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𝐱</m:t>
                          </m:r>
                        </m:e>
                        <m:sup>
                          <m:r>
                            <a:rPr lang="en-US" sz="2400" b="1" i="0" smtClean="0">
                              <a:latin typeface="Cambria Math" panose="02040503050406030204" pitchFamily="18" charset="0"/>
                            </a:rPr>
                            <m:t>𝟐</m:t>
                          </m:r>
                        </m:sup>
                      </m:sSup>
                    </m:oMath>
                  </m:oMathPara>
                </a14:m>
                <a:endParaRPr lang="en-US" sz="2400" b="1" dirty="0"/>
              </a:p>
              <a:p>
                <a:pPr>
                  <a:spcAft>
                    <a:spcPts val="1200"/>
                  </a:spcAft>
                </a:pPr>
                <a:r>
                  <a:rPr lang="en-US" sz="2400" dirty="0"/>
                  <a:t>At equilibrium:  	x = 0    </a:t>
                </a:r>
                <a14:m>
                  <m:oMath xmlns:m="http://schemas.openxmlformats.org/officeDocument/2006/math">
                    <m:r>
                      <a:rPr lang="en-US" sz="2400" b="0" i="1" smtClean="0">
                        <a:latin typeface="Cambria Math" panose="02040503050406030204" pitchFamily="18" charset="0"/>
                      </a:rPr>
                      <m:t>⇒ </m:t>
                    </m:r>
                  </m:oMath>
                </a14:m>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r>
                      <a:rPr lang="en-US" sz="2400" b="0" i="0" smtClean="0">
                        <a:latin typeface="Cambria Math" panose="02040503050406030204" pitchFamily="18" charset="0"/>
                      </a:rPr>
                      <m:t>=0</m:t>
                    </m:r>
                  </m:oMath>
                </a14:m>
                <a:endParaRPr lang="en-US" sz="2400" dirty="0"/>
              </a:p>
              <a:p>
                <a:pPr>
                  <a:spcAft>
                    <a:spcPts val="1200"/>
                  </a:spcAft>
                </a:pPr>
                <a:r>
                  <a:rPr lang="en-US" sz="2400" dirty="0"/>
                  <a:t>At </a:t>
                </a:r>
                <a14:m>
                  <m:oMath xmlns:m="http://schemas.openxmlformats.org/officeDocument/2006/math">
                    <m:r>
                      <m:rPr>
                        <m:sty m:val="p"/>
                      </m:rPr>
                      <a:rPr lang="en-US" sz="2400" b="0" i="0" smtClean="0">
                        <a:latin typeface="Cambria Math" panose="02040503050406030204" pitchFamily="18" charset="0"/>
                      </a:rPr>
                      <m:t>x</m:t>
                    </m:r>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max</m:t>
                        </m:r>
                      </m:sub>
                    </m:sSub>
                    <m:r>
                      <a:rPr lang="en-US" sz="2400" b="0" i="0" smtClean="0">
                        <a:latin typeface="Cambria Math" panose="02040503050406030204" pitchFamily="18" charset="0"/>
                      </a:rPr>
                      <m:t>:</m:t>
                    </m:r>
                  </m:oMath>
                </a14:m>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k</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max</m:t>
                        </m:r>
                      </m:sub>
                      <m:sup>
                        <m:r>
                          <a:rPr lang="en-US" sz="2400" b="0" i="0" smtClean="0">
                            <a:latin typeface="Cambria Math" panose="02040503050406030204" pitchFamily="18" charset="0"/>
                          </a:rPr>
                          <m:t>2</m:t>
                        </m:r>
                      </m:sup>
                    </m:sSubSup>
                  </m:oMath>
                </a14:m>
                <a:r>
                  <a:rPr lang="en-US" sz="2400" dirty="0"/>
                  <a:t>      (max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oMath>
                </a14:m>
                <a:r>
                  <a:rPr lang="en-US" sz="2400" dirty="0"/>
                  <a:t>)</a:t>
                </a:r>
              </a:p>
            </p:txBody>
          </p:sp>
        </mc:Choice>
        <mc:Fallback xmlns="">
          <p:sp>
            <p:nvSpPr>
              <p:cNvPr id="130" name="TextBox 129"/>
              <p:cNvSpPr txBox="1">
                <a:spLocks noRot="1" noChangeAspect="1" noMove="1" noResize="1" noEditPoints="1" noAdjustHandles="1" noChangeArrowheads="1" noChangeShapeType="1" noTextEdit="1"/>
              </p:cNvSpPr>
              <p:nvPr/>
            </p:nvSpPr>
            <p:spPr>
              <a:xfrm>
                <a:off x="501279" y="1121909"/>
                <a:ext cx="6449324" cy="2571666"/>
              </a:xfrm>
              <a:prstGeom prst="rect">
                <a:avLst/>
              </a:prstGeom>
              <a:blipFill>
                <a:blip r:embed="rId5"/>
                <a:stretch>
                  <a:fillRect l="-1321" t="-1887" r="-94" b="-1415"/>
                </a:stretch>
              </a:blipFill>
              <a:ln>
                <a:solidFill>
                  <a:schemeClr val="tx1"/>
                </a:solidFill>
                <a:prstDash val="solid"/>
              </a:ln>
            </p:spPr>
            <p:txBody>
              <a:bodyPr/>
              <a:lstStyle/>
              <a:p>
                <a:r>
                  <a:rPr lang="en-US">
                    <a:noFill/>
                  </a:rPr>
                  <a:t> </a:t>
                </a:r>
              </a:p>
            </p:txBody>
          </p:sp>
        </mc:Fallback>
      </mc:AlternateContent>
      <p:grpSp>
        <p:nvGrpSpPr>
          <p:cNvPr id="7" name="Group 6"/>
          <p:cNvGrpSpPr/>
          <p:nvPr/>
        </p:nvGrpSpPr>
        <p:grpSpPr>
          <a:xfrm>
            <a:off x="7543799" y="147051"/>
            <a:ext cx="3675744" cy="3385461"/>
            <a:chOff x="7413170" y="1329637"/>
            <a:chExt cx="3810000" cy="3834984"/>
          </a:xfrm>
        </p:grpSpPr>
        <p:pic>
          <p:nvPicPr>
            <p:cNvPr id="3074" name="Picture 2" descr="https://thisisphysics.wikispaces.com/file/view/Graph%201.png/484883354/400x168/Graph%201.png"/>
            <p:cNvPicPr>
              <a:picLocks noChangeAspect="1" noChangeArrowheads="1"/>
            </p:cNvPicPr>
            <p:nvPr/>
          </p:nvPicPr>
          <p:blipFill rotWithShape="1">
            <a:blip r:embed="rId6">
              <a:extLst>
                <a:ext uri="{28A0092B-C50C-407E-A947-70E740481C1C}">
                  <a14:useLocalDpi xmlns:a14="http://schemas.microsoft.com/office/drawing/2010/main" val="0"/>
                </a:ext>
              </a:extLst>
            </a:blip>
            <a:srcRect r="49086"/>
            <a:stretch/>
          </p:blipFill>
          <p:spPr bwMode="auto">
            <a:xfrm>
              <a:off x="7413170" y="1329637"/>
              <a:ext cx="3810000" cy="31429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TextBox 22"/>
                <p:cNvSpPr txBox="1"/>
                <p:nvPr/>
              </p:nvSpPr>
              <p:spPr>
                <a:xfrm>
                  <a:off x="8006366" y="4472565"/>
                  <a:ext cx="2623608" cy="69205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𝑼</m:t>
                            </m:r>
                          </m:e>
                          <m:sub>
                            <m:r>
                              <a:rPr lang="en-US" b="1" i="1" smtClean="0">
                                <a:latin typeface="Cambria Math" panose="02040503050406030204" pitchFamily="18" charset="0"/>
                              </a:rPr>
                              <m:t>𝒔𝒑</m:t>
                            </m:r>
                          </m:sub>
                        </m:sSub>
                        <m:r>
                          <a:rPr lang="en-US" b="1" i="1">
                            <a:latin typeface="Cambria Math" panose="02040503050406030204" pitchFamily="18" charset="0"/>
                          </a:rPr>
                          <m:t>=</m:t>
                        </m:r>
                        <m:f>
                          <m:fPr>
                            <m:ctrlPr>
                              <a:rPr lang="en-US" b="1" i="1" smtClean="0">
                                <a:latin typeface="Cambria Math" panose="02040503050406030204" pitchFamily="18" charset="0"/>
                              </a:rPr>
                            </m:ctrlPr>
                          </m:fPr>
                          <m:num>
                            <m:r>
                              <a:rPr lang="en-US" b="1" i="1" smtClean="0">
                                <a:latin typeface="Cambria Math" panose="02040503050406030204" pitchFamily="18" charset="0"/>
                              </a:rPr>
                              <m:t>𝟏</m:t>
                            </m:r>
                          </m:num>
                          <m:den>
                            <m:r>
                              <a:rPr lang="en-US" b="1" i="1" smtClean="0">
                                <a:latin typeface="Cambria Math" panose="02040503050406030204" pitchFamily="18" charset="0"/>
                              </a:rPr>
                              <m:t>𝟐</m:t>
                            </m:r>
                          </m:den>
                        </m:f>
                        <m:r>
                          <a:rPr lang="en-US" b="1" i="1" smtClean="0">
                            <a:latin typeface="Cambria Math" panose="02040503050406030204" pitchFamily="18" charset="0"/>
                          </a:rPr>
                          <m:t>𝒌</m:t>
                        </m:r>
                        <m:sSup>
                          <m:sSupPr>
                            <m:ctrlPr>
                              <a:rPr lang="en-US" b="1" i="1" smtClean="0">
                                <a:latin typeface="Cambria Math" panose="02040503050406030204" pitchFamily="18" charset="0"/>
                              </a:rPr>
                            </m:ctrlPr>
                          </m:sSupPr>
                          <m:e>
                            <m:r>
                              <a:rPr lang="en-US" b="1" i="1" smtClean="0">
                                <a:latin typeface="Cambria Math" panose="02040503050406030204" pitchFamily="18" charset="0"/>
                              </a:rPr>
                              <m:t>𝒙</m:t>
                            </m:r>
                          </m:e>
                          <m:sup>
                            <m:r>
                              <a:rPr lang="en-US" b="1" i="1" smtClean="0">
                                <a:latin typeface="Cambria Math" panose="02040503050406030204" pitchFamily="18" charset="0"/>
                              </a:rPr>
                              <m:t>𝟐</m:t>
                            </m:r>
                          </m:sup>
                        </m:sSup>
                      </m:oMath>
                    </m:oMathPara>
                  </a14:m>
                  <a:endParaRPr lang="en-US" sz="2000" dirty="0"/>
                </a:p>
              </p:txBody>
            </p:sp>
          </mc:Choice>
          <mc:Fallback xmlns="">
            <p:sp>
              <p:nvSpPr>
                <p:cNvPr id="23" name="TextBox 22"/>
                <p:cNvSpPr txBox="1">
                  <a:spLocks noRot="1" noChangeAspect="1" noMove="1" noResize="1" noEditPoints="1" noAdjustHandles="1" noChangeArrowheads="1" noChangeShapeType="1" noTextEdit="1"/>
                </p:cNvSpPr>
                <p:nvPr/>
              </p:nvSpPr>
              <p:spPr>
                <a:xfrm>
                  <a:off x="8006366" y="4472565"/>
                  <a:ext cx="2623608" cy="692056"/>
                </a:xfrm>
                <a:prstGeom prst="rect">
                  <a:avLst/>
                </a:prstGeom>
                <a:blipFill>
                  <a:blip r:embed="rId7"/>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10827056" y="3680264"/>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10827056" y="3680264"/>
                  <a:ext cx="359920" cy="369332"/>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 name="TextBox 8"/>
              <p:cNvSpPr txBox="1"/>
              <p:nvPr/>
            </p:nvSpPr>
            <p:spPr>
              <a:xfrm>
                <a:off x="752760" y="4301534"/>
                <a:ext cx="5946361" cy="2306272"/>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𝐔</m:t>
                          </m:r>
                        </m:e>
                        <m:sub>
                          <m:r>
                            <a:rPr lang="en-US" sz="2400" b="1" i="0" smtClean="0">
                              <a:latin typeface="Cambria Math" panose="02040503050406030204" pitchFamily="18" charset="0"/>
                            </a:rPr>
                            <m:t>𝐬𝐩</m:t>
                          </m:r>
                        </m:sub>
                      </m:sSub>
                      <m:r>
                        <a:rPr lang="en-US" sz="2400" b="0"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smtClean="0">
                          <a:latin typeface="Cambria Math" panose="02040503050406030204" pitchFamily="18" charset="0"/>
                        </a:rPr>
                        <m:t>𝐤</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𝐱</m:t>
                          </m:r>
                        </m:e>
                        <m:sup>
                          <m:r>
                            <a:rPr lang="en-US" sz="2400" b="1" i="0" smtClean="0">
                              <a:latin typeface="Cambria Math" panose="02040503050406030204" pitchFamily="18" charset="0"/>
                            </a:rPr>
                            <m:t>𝟐</m:t>
                          </m:r>
                        </m:sup>
                      </m:sSup>
                    </m:oMath>
                  </m:oMathPara>
                </a14:m>
                <a:endParaRPr lang="en-US" sz="2400" b="1" dirty="0"/>
              </a:p>
              <a:p>
                <a:pPr>
                  <a:spcAft>
                    <a:spcPts val="1200"/>
                  </a:spcAft>
                </a:pPr>
                <a:r>
                  <a:rPr lang="en-US" sz="2400" dirty="0">
                    <a:solidFill>
                      <a:schemeClr val="bg1">
                        <a:lumMod val="50000"/>
                      </a:schemeClr>
                    </a:solidFill>
                  </a:rPr>
                  <a:t>[substitute: </a:t>
                </a:r>
                <a14:m>
                  <m:oMath xmlns:m="http://schemas.openxmlformats.org/officeDocument/2006/math">
                    <m:sSup>
                      <m:sSupPr>
                        <m:ctrlPr>
                          <a:rPr lang="en-US" sz="2400" i="1">
                            <a:solidFill>
                              <a:schemeClr val="bg1">
                                <a:lumMod val="50000"/>
                              </a:schemeClr>
                            </a:solidFill>
                            <a:latin typeface="Cambria Math" panose="02040503050406030204" pitchFamily="18" charset="0"/>
                          </a:rPr>
                        </m:ctrlPr>
                      </m:sSupPr>
                      <m:e>
                        <m:r>
                          <a:rPr lang="en-US" sz="2400" i="1">
                            <a:solidFill>
                              <a:schemeClr val="bg1">
                                <a:lumMod val="50000"/>
                              </a:schemeClr>
                            </a:solidFill>
                            <a:latin typeface="Cambria Math" panose="02040503050406030204" pitchFamily="18" charset="0"/>
                          </a:rPr>
                          <m:t>𝑥</m:t>
                        </m:r>
                      </m:e>
                      <m:sup>
                        <m:r>
                          <a:rPr lang="en-US" sz="2400" i="1">
                            <a:solidFill>
                              <a:schemeClr val="bg1">
                                <a:lumMod val="50000"/>
                              </a:schemeClr>
                            </a:solidFill>
                            <a:latin typeface="Cambria Math" panose="02040503050406030204" pitchFamily="18" charset="0"/>
                          </a:rPr>
                          <m:t>2</m:t>
                        </m:r>
                      </m:sup>
                    </m:sSup>
                    <m:r>
                      <a:rPr lang="en-US" sz="2400" i="1">
                        <a:solidFill>
                          <a:schemeClr val="bg1">
                            <a:lumMod val="50000"/>
                          </a:schemeClr>
                        </a:solidFill>
                        <a:latin typeface="Cambria Math" panose="02040503050406030204" pitchFamily="18" charset="0"/>
                      </a:rPr>
                      <m:t>=</m:t>
                    </m:r>
                    <m:sSubSup>
                      <m:sSubSupPr>
                        <m:ctrlPr>
                          <a:rPr lang="en-US" sz="2400" i="1">
                            <a:solidFill>
                              <a:schemeClr val="bg1">
                                <a:lumMod val="50000"/>
                              </a:schemeClr>
                            </a:solidFill>
                            <a:latin typeface="Cambria Math" panose="02040503050406030204" pitchFamily="18" charset="0"/>
                          </a:rPr>
                        </m:ctrlPr>
                      </m:sSubSupPr>
                      <m:e>
                        <m:r>
                          <a:rPr lang="en-US" sz="2400" i="1">
                            <a:solidFill>
                              <a:schemeClr val="bg1">
                                <a:lumMod val="50000"/>
                              </a:schemeClr>
                            </a:solidFill>
                            <a:latin typeface="Cambria Math" panose="02040503050406030204" pitchFamily="18" charset="0"/>
                          </a:rPr>
                          <m:t>𝑥</m:t>
                        </m:r>
                      </m:e>
                      <m:sub>
                        <m:r>
                          <a:rPr lang="en-US" sz="2400" i="1">
                            <a:solidFill>
                              <a:schemeClr val="bg1">
                                <a:lumMod val="50000"/>
                              </a:schemeClr>
                            </a:solidFill>
                            <a:latin typeface="Cambria Math" panose="02040503050406030204" pitchFamily="18" charset="0"/>
                          </a:rPr>
                          <m:t>𝑚𝑎𝑥</m:t>
                        </m:r>
                      </m:sub>
                      <m:sup>
                        <m:r>
                          <a:rPr lang="en-US" sz="2400" i="1">
                            <a:solidFill>
                              <a:schemeClr val="bg1">
                                <a:lumMod val="50000"/>
                              </a:schemeClr>
                            </a:solidFill>
                            <a:latin typeface="Cambria Math" panose="02040503050406030204" pitchFamily="18" charset="0"/>
                          </a:rPr>
                          <m:t>2</m:t>
                        </m:r>
                      </m:sup>
                    </m:sSubSup>
                    <m:func>
                      <m:funcPr>
                        <m:ctrlPr>
                          <a:rPr lang="en-US" sz="2400" i="1">
                            <a:solidFill>
                              <a:schemeClr val="bg1">
                                <a:lumMod val="50000"/>
                              </a:schemeClr>
                            </a:solidFill>
                            <a:latin typeface="Cambria Math" panose="02040503050406030204" pitchFamily="18" charset="0"/>
                          </a:rPr>
                        </m:ctrlPr>
                      </m:funcPr>
                      <m:fName>
                        <m:sSup>
                          <m:sSupPr>
                            <m:ctrlPr>
                              <a:rPr lang="en-US" sz="2400" i="1">
                                <a:solidFill>
                                  <a:schemeClr val="bg1">
                                    <a:lumMod val="50000"/>
                                  </a:schemeClr>
                                </a:solidFill>
                                <a:latin typeface="Cambria Math" panose="02040503050406030204" pitchFamily="18" charset="0"/>
                              </a:rPr>
                            </m:ctrlPr>
                          </m:sSupPr>
                          <m:e>
                            <m:r>
                              <m:rPr>
                                <m:sty m:val="p"/>
                              </m:rPr>
                              <a:rPr lang="en-US" sz="2400">
                                <a:solidFill>
                                  <a:schemeClr val="bg1">
                                    <a:lumMod val="50000"/>
                                  </a:schemeClr>
                                </a:solidFill>
                                <a:latin typeface="Cambria Math" panose="02040503050406030204" pitchFamily="18" charset="0"/>
                              </a:rPr>
                              <m:t>cos</m:t>
                            </m:r>
                          </m:e>
                          <m:sup>
                            <m:r>
                              <a:rPr lang="en-US" sz="2400" i="1">
                                <a:solidFill>
                                  <a:schemeClr val="bg1">
                                    <a:lumMod val="50000"/>
                                  </a:schemeClr>
                                </a:solidFill>
                                <a:latin typeface="Cambria Math" panose="02040503050406030204" pitchFamily="18" charset="0"/>
                              </a:rPr>
                              <m:t>2</m:t>
                            </m:r>
                          </m:sup>
                        </m:sSup>
                      </m:fName>
                      <m:e>
                        <m:r>
                          <a:rPr lang="en-US" sz="2400" i="1">
                            <a:solidFill>
                              <a:schemeClr val="bg1">
                                <a:lumMod val="50000"/>
                              </a:schemeClr>
                            </a:solidFill>
                            <a:latin typeface="Cambria Math" panose="02040503050406030204" pitchFamily="18" charset="0"/>
                          </a:rPr>
                          <m:t>(</m:t>
                        </m:r>
                        <m:r>
                          <a:rPr lang="en-US" sz="2400" i="1">
                            <a:solidFill>
                              <a:schemeClr val="bg1">
                                <a:lumMod val="50000"/>
                              </a:schemeClr>
                            </a:solidFill>
                            <a:latin typeface="Cambria Math" panose="02040503050406030204" pitchFamily="18" charset="0"/>
                          </a:rPr>
                          <m:t>𝜔</m:t>
                        </m:r>
                        <m:r>
                          <a:rPr lang="en-US" sz="2400" i="1">
                            <a:solidFill>
                              <a:schemeClr val="bg1">
                                <a:lumMod val="50000"/>
                              </a:schemeClr>
                            </a:solidFill>
                            <a:latin typeface="Cambria Math" panose="02040503050406030204" pitchFamily="18" charset="0"/>
                          </a:rPr>
                          <m:t>𝑡</m:t>
                        </m:r>
                        <m:r>
                          <a:rPr lang="en-US" sz="2400" i="1">
                            <a:solidFill>
                              <a:schemeClr val="bg1">
                                <a:lumMod val="50000"/>
                              </a:schemeClr>
                            </a:solidFill>
                            <a:latin typeface="Cambria Math" panose="02040503050406030204" pitchFamily="18" charset="0"/>
                          </a:rPr>
                          <m:t>)</m:t>
                        </m:r>
                      </m:e>
                    </m:func>
                  </m:oMath>
                </a14:m>
                <a:r>
                  <a:rPr lang="en-US" sz="2400" dirty="0">
                    <a:solidFill>
                      <a:schemeClr val="bg1">
                        <a:lumMod val="50000"/>
                      </a:schemeClr>
                    </a:solidFill>
                  </a:rPr>
                  <a:t>]</a:t>
                </a:r>
              </a:p>
              <a:p>
                <a:pP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Sub>
                            </m:e>
                          </m:d>
                        </m:e>
                        <m:sup>
                          <m:r>
                            <a:rPr lang="en-US" sz="2400" b="0" i="1" smtClean="0">
                              <a:latin typeface="Cambria Math" panose="02040503050406030204" pitchFamily="18" charset="0"/>
                            </a:rPr>
                            <m:t>2</m:t>
                          </m:r>
                        </m:sup>
                      </m:sSup>
                      <m:func>
                        <m:funcPr>
                          <m:ctrlPr>
                            <a:rPr lang="en-US" sz="2400" b="0" i="1" smtClean="0">
                              <a:latin typeface="Cambria Math" panose="02040503050406030204" pitchFamily="18" charset="0"/>
                            </a:rPr>
                          </m:ctrlPr>
                        </m:funcPr>
                        <m:fName>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cos</m:t>
                              </m:r>
                            </m:e>
                            <m:sup>
                              <m:r>
                                <a:rPr lang="en-US" sz="2400" b="0" i="1" smtClean="0">
                                  <a:latin typeface="Cambria Math" panose="02040503050406030204" pitchFamily="18" charset="0"/>
                                </a:rPr>
                                <m:t>2</m:t>
                              </m:r>
                            </m:sup>
                          </m:sSup>
                        </m:fName>
                        <m:e>
                          <m:r>
                            <a:rPr lang="en-US" sz="2400" b="0" i="1" smtClean="0">
                              <a:latin typeface="Cambria Math" panose="02040503050406030204" pitchFamily="18" charset="0"/>
                            </a:rPr>
                            <m:t>(</m:t>
                          </m:r>
                          <m:r>
                            <a:rPr lang="en-US" sz="2400" b="0" i="1" smtClean="0">
                              <a:latin typeface="Cambria Math" panose="02040503050406030204" pitchFamily="18" charset="0"/>
                            </a:rPr>
                            <m:t>𝜔</m:t>
                          </m:r>
                          <m:r>
                            <a:rPr lang="en-US" sz="2400" b="0" i="1" smtClean="0">
                              <a:latin typeface="Cambria Math" panose="02040503050406030204" pitchFamily="18" charset="0"/>
                            </a:rPr>
                            <m:t>𝑡</m:t>
                          </m:r>
                          <m:r>
                            <a:rPr lang="en-US" sz="2400" b="0" i="1" smtClean="0">
                              <a:latin typeface="Cambria Math" panose="02040503050406030204" pitchFamily="18" charset="0"/>
                            </a:rPr>
                            <m:t>)</m:t>
                          </m:r>
                        </m:e>
                      </m:func>
                    </m:oMath>
                  </m:oMathPara>
                </a14:m>
                <a:endParaRPr lang="en-US" sz="2400" b="1" dirty="0"/>
              </a:p>
            </p:txBody>
          </p:sp>
        </mc:Choice>
        <mc:Fallback xmlns="">
          <p:sp>
            <p:nvSpPr>
              <p:cNvPr id="9" name="TextBox 8"/>
              <p:cNvSpPr txBox="1">
                <a:spLocks noRot="1" noChangeAspect="1" noMove="1" noResize="1" noEditPoints="1" noAdjustHandles="1" noChangeArrowheads="1" noChangeShapeType="1" noTextEdit="1"/>
              </p:cNvSpPr>
              <p:nvPr/>
            </p:nvSpPr>
            <p:spPr>
              <a:xfrm>
                <a:off x="752760" y="4301534"/>
                <a:ext cx="5946361" cy="2306272"/>
              </a:xfrm>
              <a:prstGeom prst="rect">
                <a:avLst/>
              </a:prstGeom>
              <a:blipFill>
                <a:blip r:embed="rId9"/>
                <a:stretch>
                  <a:fillRect l="-1431"/>
                </a:stretch>
              </a:blipFill>
              <a:ln>
                <a:solidFill>
                  <a:schemeClr val="tx1"/>
                </a:solidFill>
                <a:prstDash val="solid"/>
              </a:ln>
            </p:spPr>
            <p:txBody>
              <a:bodyPr/>
              <a:lstStyle/>
              <a:p>
                <a:r>
                  <a:rPr lang="en-US">
                    <a:noFill/>
                  </a:rPr>
                  <a:t> </a:t>
                </a:r>
              </a:p>
            </p:txBody>
          </p:sp>
        </mc:Fallback>
      </mc:AlternateContent>
      <p:grpSp>
        <p:nvGrpSpPr>
          <p:cNvPr id="10" name="Group 9"/>
          <p:cNvGrpSpPr/>
          <p:nvPr/>
        </p:nvGrpSpPr>
        <p:grpSpPr>
          <a:xfrm>
            <a:off x="7543799" y="3945796"/>
            <a:ext cx="3975113" cy="2557231"/>
            <a:chOff x="7089127" y="4164554"/>
            <a:chExt cx="3975113" cy="2557231"/>
          </a:xfrm>
        </p:grpSpPr>
        <mc:AlternateContent xmlns:mc="http://schemas.openxmlformats.org/markup-compatibility/2006" xmlns:a14="http://schemas.microsoft.com/office/drawing/2010/main">
          <mc:Choice Requires="a14">
            <p:sp>
              <p:nvSpPr>
                <p:cNvPr id="11" name="TextBox 10"/>
                <p:cNvSpPr txBox="1"/>
                <p:nvPr/>
              </p:nvSpPr>
              <p:spPr>
                <a:xfrm>
                  <a:off x="9891054" y="5680940"/>
                  <a:ext cx="359920" cy="2656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 name="TextBox 9"/>
                <p:cNvSpPr txBox="1">
                  <a:spLocks noRot="1" noChangeAspect="1" noMove="1" noResize="1" noEditPoints="1" noAdjustHandles="1" noChangeArrowheads="1" noChangeShapeType="1" noTextEdit="1"/>
                </p:cNvSpPr>
                <p:nvPr/>
              </p:nvSpPr>
              <p:spPr>
                <a:xfrm>
                  <a:off x="9891054" y="5680940"/>
                  <a:ext cx="359920" cy="265693"/>
                </a:xfrm>
                <a:prstGeom prst="rect">
                  <a:avLst/>
                </a:prstGeom>
                <a:blipFill>
                  <a:blip r:embed="rId10"/>
                  <a:stretch>
                    <a:fillRect b="-25000"/>
                  </a:stretch>
                </a:blipFill>
              </p:spPr>
              <p:txBody>
                <a:bodyPr/>
                <a:lstStyle/>
                <a:p>
                  <a:r>
                    <a:rPr lang="en-US">
                      <a:noFill/>
                    </a:rPr>
                    <a:t> </a:t>
                  </a:r>
                </a:p>
              </p:txBody>
            </p:sp>
          </mc:Fallback>
        </mc:AlternateContent>
        <p:grpSp>
          <p:nvGrpSpPr>
            <p:cNvPr id="12" name="Group 11"/>
            <p:cNvGrpSpPr/>
            <p:nvPr/>
          </p:nvGrpSpPr>
          <p:grpSpPr>
            <a:xfrm>
              <a:off x="7089127" y="4164554"/>
              <a:ext cx="3975113" cy="2557231"/>
              <a:chOff x="7089127" y="4164554"/>
              <a:chExt cx="3975113" cy="2557231"/>
            </a:xfrm>
          </p:grpSpPr>
          <mc:AlternateContent xmlns:mc="http://schemas.openxmlformats.org/markup-compatibility/2006" xmlns:a14="http://schemas.microsoft.com/office/drawing/2010/main">
            <mc:Choice Requires="a14">
              <p:sp>
                <p:nvSpPr>
                  <p:cNvPr id="13" name="TextBox 12"/>
                  <p:cNvSpPr txBox="1"/>
                  <p:nvPr/>
                </p:nvSpPr>
                <p:spPr>
                  <a:xfrm>
                    <a:off x="7089127" y="4164554"/>
                    <a:ext cx="359921" cy="3942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𝑼</m:t>
                              </m:r>
                            </m:e>
                            <m:sub>
                              <m:r>
                                <a:rPr lang="en-US" b="1" i="1" smtClean="0">
                                  <a:latin typeface="Cambria Math" panose="02040503050406030204" pitchFamily="18" charset="0"/>
                                </a:rPr>
                                <m:t>𝒔𝒑</m:t>
                              </m:r>
                            </m:sub>
                          </m:sSub>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7089127" y="4164554"/>
                    <a:ext cx="359921" cy="394210"/>
                  </a:xfrm>
                  <a:prstGeom prst="rect">
                    <a:avLst/>
                  </a:prstGeom>
                  <a:blipFill>
                    <a:blip r:embed="rId11"/>
                    <a:stretch>
                      <a:fillRect r="-41667" b="-4615"/>
                    </a:stretch>
                  </a:blipFill>
                </p:spPr>
                <p:txBody>
                  <a:bodyPr/>
                  <a:lstStyle/>
                  <a:p>
                    <a:r>
                      <a:rPr lang="en-US">
                        <a:noFill/>
                      </a:rPr>
                      <a:t> </a:t>
                    </a:r>
                  </a:p>
                </p:txBody>
              </p:sp>
            </mc:Fallback>
          </mc:AlternateContent>
          <p:grpSp>
            <p:nvGrpSpPr>
              <p:cNvPr id="14" name="Group 13"/>
              <p:cNvGrpSpPr/>
              <p:nvPr/>
            </p:nvGrpSpPr>
            <p:grpSpPr>
              <a:xfrm>
                <a:off x="7249587" y="4178149"/>
                <a:ext cx="3814653" cy="2543636"/>
                <a:chOff x="7249587" y="4178149"/>
                <a:chExt cx="3814653" cy="2543636"/>
              </a:xfrm>
            </p:grpSpPr>
            <p:grpSp>
              <p:nvGrpSpPr>
                <p:cNvPr id="15" name="Group 14"/>
                <p:cNvGrpSpPr/>
                <p:nvPr/>
              </p:nvGrpSpPr>
              <p:grpSpPr>
                <a:xfrm>
                  <a:off x="7671147" y="4178149"/>
                  <a:ext cx="2139058" cy="1849185"/>
                  <a:chOff x="7955280" y="4140828"/>
                  <a:chExt cx="2466687" cy="1849185"/>
                </a:xfrm>
              </p:grpSpPr>
              <p:pic>
                <p:nvPicPr>
                  <p:cNvPr id="17" name="Picture 2" descr="http://www.physics.umd.edu/perg/abp/think/oscil/mos17.gif"/>
                  <p:cNvPicPr>
                    <a:picLocks noChangeAspect="1" noChangeArrowheads="1"/>
                  </p:cNvPicPr>
                  <p:nvPr/>
                </p:nvPicPr>
                <p:blipFill rotWithShape="1">
                  <a:blip r:embed="rId12">
                    <a:extLst>
                      <a:ext uri="{28A0092B-C50C-407E-A947-70E740481C1C}">
                        <a14:useLocalDpi xmlns:a14="http://schemas.microsoft.com/office/drawing/2010/main" val="0"/>
                      </a:ext>
                    </a:extLst>
                  </a:blip>
                  <a:srcRect l="3803" r="18880" b="7858"/>
                  <a:stretch/>
                </p:blipFill>
                <p:spPr bwMode="auto">
                  <a:xfrm>
                    <a:off x="7955280" y="4140828"/>
                    <a:ext cx="2466687" cy="1793197"/>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p:cNvCxnSpPr/>
                  <p:nvPr/>
                </p:nvCxnSpPr>
                <p:spPr>
                  <a:xfrm flipV="1">
                    <a:off x="7955280" y="4140828"/>
                    <a:ext cx="0" cy="1849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6" name="TextBox 15"/>
                    <p:cNvSpPr txBox="1"/>
                    <p:nvPr/>
                  </p:nvSpPr>
                  <p:spPr>
                    <a:xfrm>
                      <a:off x="7249587" y="6053269"/>
                      <a:ext cx="3814653" cy="668516"/>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𝑼</m:t>
                                </m:r>
                              </m:e>
                              <m:sub>
                                <m:r>
                                  <a:rPr lang="en-US" sz="2000" b="1" i="1" smtClean="0">
                                    <a:latin typeface="Cambria Math" panose="02040503050406030204" pitchFamily="18" charset="0"/>
                                  </a:rPr>
                                  <m:t>𝒔𝒑</m:t>
                                </m:r>
                              </m:sub>
                            </m:sSub>
                            <m:r>
                              <a:rPr lang="en-US" sz="2000" b="1" i="1">
                                <a:latin typeface="Cambria Math" panose="02040503050406030204" pitchFamily="18" charset="0"/>
                              </a:rPr>
                              <m:t>=</m:t>
                            </m:r>
                            <m:f>
                              <m:fPr>
                                <m:ctrlPr>
                                  <a:rPr lang="en-US" sz="2000" b="1" i="1">
                                    <a:latin typeface="Cambria Math" panose="02040503050406030204" pitchFamily="18" charset="0"/>
                                  </a:rPr>
                                </m:ctrlPr>
                              </m:fPr>
                              <m:num>
                                <m:r>
                                  <a:rPr lang="en-US" sz="2000" b="1">
                                    <a:latin typeface="Cambria Math" panose="02040503050406030204" pitchFamily="18" charset="0"/>
                                  </a:rPr>
                                  <m:t>𝟏</m:t>
                                </m:r>
                              </m:num>
                              <m:den>
                                <m:r>
                                  <a:rPr lang="en-US" sz="2000" b="1">
                                    <a:latin typeface="Cambria Math" panose="02040503050406030204" pitchFamily="18" charset="0"/>
                                  </a:rPr>
                                  <m:t>𝟐</m:t>
                                </m:r>
                              </m:den>
                            </m:f>
                            <m:r>
                              <a:rPr lang="en-US" sz="2000" b="1" i="0" smtClean="0">
                                <a:latin typeface="Cambria Math" panose="02040503050406030204" pitchFamily="18" charset="0"/>
                              </a:rPr>
                              <m:t>𝐤</m:t>
                            </m:r>
                            <m:sSup>
                              <m:sSupPr>
                                <m:ctrlPr>
                                  <a:rPr lang="en-US" sz="2000" b="1" i="1" smtClean="0">
                                    <a:latin typeface="Cambria Math" panose="02040503050406030204" pitchFamily="18" charset="0"/>
                                  </a:rPr>
                                </m:ctrlPr>
                              </m:sSupPr>
                              <m:e>
                                <m:d>
                                  <m:dPr>
                                    <m:ctrlPr>
                                      <a:rPr lang="en-US" sz="2000" b="1" i="1" smtClean="0">
                                        <a:latin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𝒙</m:t>
                                        </m:r>
                                      </m:e>
                                      <m:sub>
                                        <m:r>
                                          <a:rPr lang="en-US" sz="2000" b="1" i="1">
                                            <a:latin typeface="Cambria Math" panose="02040503050406030204" pitchFamily="18" charset="0"/>
                                          </a:rPr>
                                          <m:t>𝒎𝒂𝒙</m:t>
                                        </m:r>
                                      </m:sub>
                                    </m:sSub>
                                  </m:e>
                                </m:d>
                              </m:e>
                              <m:sup>
                                <m:r>
                                  <a:rPr lang="en-US" sz="2000" b="1" i="1" smtClean="0">
                                    <a:latin typeface="Cambria Math" panose="02040503050406030204" pitchFamily="18" charset="0"/>
                                  </a:rPr>
                                  <m:t>𝟐</m:t>
                                </m:r>
                              </m:sup>
                            </m:sSup>
                            <m:func>
                              <m:funcPr>
                                <m:ctrlPr>
                                  <a:rPr lang="en-US" sz="2000" b="1" i="1">
                                    <a:latin typeface="Cambria Math" panose="02040503050406030204" pitchFamily="18" charset="0"/>
                                  </a:rPr>
                                </m:ctrlPr>
                              </m:funcPr>
                              <m:fName>
                                <m:r>
                                  <a:rPr lang="en-US" sz="2000" b="1" i="1" smtClean="0">
                                    <a:latin typeface="Cambria Math" panose="02040503050406030204" pitchFamily="18" charset="0"/>
                                  </a:rPr>
                                  <m:t>𝒄𝒐</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𝒔</m:t>
                                    </m:r>
                                  </m:e>
                                  <m:sup>
                                    <m:r>
                                      <a:rPr lang="en-US" sz="2000" b="1" i="1" smtClean="0">
                                        <a:latin typeface="Cambria Math" panose="02040503050406030204" pitchFamily="18" charset="0"/>
                                      </a:rPr>
                                      <m:t>𝟐</m:t>
                                    </m:r>
                                  </m:sup>
                                </m:sSup>
                              </m:fName>
                              <m:e>
                                <m:d>
                                  <m:dPr>
                                    <m:ctrlPr>
                                      <a:rPr lang="en-US" sz="2000" b="1" i="1">
                                        <a:latin typeface="Cambria Math" panose="02040503050406030204" pitchFamily="18" charset="0"/>
                                      </a:rPr>
                                    </m:ctrlPr>
                                  </m:dPr>
                                  <m:e>
                                    <m:r>
                                      <a:rPr lang="en-US" sz="2000" b="1" i="1">
                                        <a:latin typeface="Cambria Math" panose="02040503050406030204" pitchFamily="18" charset="0"/>
                                      </a:rPr>
                                      <m:t>𝝎</m:t>
                                    </m:r>
                                    <m:r>
                                      <a:rPr lang="en-US" sz="2000" b="1" i="1">
                                        <a:latin typeface="Cambria Math" panose="02040503050406030204" pitchFamily="18" charset="0"/>
                                      </a:rPr>
                                      <m:t>𝒕</m:t>
                                    </m:r>
                                  </m:e>
                                </m:d>
                              </m:e>
                            </m:func>
                          </m:oMath>
                        </m:oMathPara>
                      </a14:m>
                      <a:endParaRPr lang="en-US" sz="2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7249587" y="6053269"/>
                      <a:ext cx="3814653" cy="668516"/>
                    </a:xfrm>
                    <a:prstGeom prst="rect">
                      <a:avLst/>
                    </a:prstGeom>
                    <a:blipFill>
                      <a:blip r:embed="rId13"/>
                      <a:stretch>
                        <a:fillRect/>
                      </a:stretch>
                    </a:blipFill>
                    <a:ln>
                      <a:solidFill>
                        <a:schemeClr val="tx1"/>
                      </a:solidFill>
                      <a:prstDash val="dash"/>
                    </a:ln>
                  </p:spPr>
                  <p:txBody>
                    <a:bodyPr/>
                    <a:lstStyle/>
                    <a:p>
                      <a:r>
                        <a:rPr lang="en-US">
                          <a:noFill/>
                        </a:rPr>
                        <a:t> </a:t>
                      </a:r>
                    </a:p>
                  </p:txBody>
                </p:sp>
              </mc:Fallback>
            </mc:AlternateContent>
          </p:grpSp>
        </p:grpSp>
      </p:grpSp>
    </p:spTree>
    <p:custDataLst>
      <p:tags r:id="rId1"/>
    </p:custDataLst>
    <p:extLst>
      <p:ext uri="{BB962C8B-B14F-4D97-AF65-F5344CB8AC3E}">
        <p14:creationId xmlns:p14="http://schemas.microsoft.com/office/powerpoint/2010/main" val="232827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739" y="147051"/>
            <a:ext cx="7566380" cy="974858"/>
          </a:xfrm>
        </p:spPr>
        <p:txBody>
          <a:bodyPr>
            <a:normAutofit/>
          </a:bodyPr>
          <a:lstStyle/>
          <a:p>
            <a:r>
              <a:rPr lang="en-US" sz="3600" b="1" dirty="0"/>
              <a:t>Total Energy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33</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3211865" y="347427"/>
                <a:ext cx="8141934" cy="1851276"/>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latin typeface="Cambria Math" panose="02040503050406030204" pitchFamily="18" charset="0"/>
                  </a:rPr>
                  <a:t>Total Energy (</a:t>
                </a:r>
                <a14:m>
                  <m:oMath xmlns:m="http://schemas.openxmlformats.org/officeDocument/2006/math">
                    <m:sSub>
                      <m:sSubPr>
                        <m:ctrlPr>
                          <a:rPr lang="en-US" sz="240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tot</m:t>
                        </m:r>
                      </m:sub>
                    </m:sSub>
                  </m:oMath>
                </a14:m>
                <a:r>
                  <a:rPr lang="en-US" sz="2400" dirty="0">
                    <a:latin typeface="Cambria Math" panose="02040503050406030204" pitchFamily="18" charset="0"/>
                  </a:rPr>
                  <a:t>) = </a:t>
                </a:r>
                <a14:m>
                  <m:oMath xmlns:m="http://schemas.openxmlformats.org/officeDocument/2006/math">
                    <m:r>
                      <a:rPr lang="en-US" sz="2400" i="1" smtClean="0">
                        <a:latin typeface="Cambria Math" panose="02040503050406030204" pitchFamily="18" charset="0"/>
                      </a:rPr>
                      <m:t>𝐾</m:t>
                    </m:r>
                    <m:r>
                      <a:rPr lang="en-US" sz="2400" b="0" i="1" smtClean="0">
                        <a:latin typeface="Cambria Math" panose="02040503050406030204" pitchFamily="18" charset="0"/>
                      </a:rPr>
                      <m:t>𝐸</m:t>
                    </m:r>
                    <m:r>
                      <a:rPr lang="en-US" sz="2400" b="0" i="1" smtClean="0">
                        <a:latin typeface="Cambria Math" panose="02040503050406030204" pitchFamily="18" charset="0"/>
                      </a:rPr>
                      <m:t>+</m:t>
                    </m:r>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𝑠𝑝</m:t>
                        </m:r>
                      </m:sub>
                    </m:sSub>
                  </m:oMath>
                </a14:m>
                <a:endParaRPr lang="en-US" sz="2400" dirty="0">
                  <a:latin typeface="Cambria Math" panose="02040503050406030204" pitchFamily="18" charset="0"/>
                </a:endParaRPr>
              </a:p>
              <a:p>
                <a:pPr>
                  <a:spcAft>
                    <a:spcPts val="1200"/>
                  </a:spcAft>
                </a:pPr>
                <a:r>
                  <a:rPr lang="en-US" sz="2400" dirty="0">
                    <a:latin typeface="Cambria Math" panose="02040503050406030204" pitchFamily="18" charset="0"/>
                  </a:rPr>
                  <a:t>			</a:t>
                </a:r>
                <a14:m>
                  <m:oMath xmlns:m="http://schemas.openxmlformats.org/officeDocument/2006/math">
                    <m:r>
                      <a:rPr lang="en-US" sz="2400" b="0" i="1" smtClean="0">
                        <a:latin typeface="Cambria Math" panose="02040503050406030204" pitchFamily="18" charset="0"/>
                      </a:rPr>
                      <m:t>=</m:t>
                    </m:r>
                    <m:f>
                      <m:fPr>
                        <m:ctrlPr>
                          <a:rPr lang="en-US" sz="240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d>
                      <m:dPr>
                        <m:ctrlPr>
                          <a:rPr lang="en-US" sz="2400" i="1" smtClean="0">
                            <a:latin typeface="Cambria Math" panose="02040503050406030204" pitchFamily="18" charset="0"/>
                          </a:rPr>
                        </m:ctrlPr>
                      </m:dPr>
                      <m:e>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𝑚𝑎𝑥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e>
                    </m:d>
                    <m:r>
                      <a:rPr lang="en-US" sz="2400" b="0" i="1" smtClean="0">
                        <a:latin typeface="Cambria Math" panose="02040503050406030204" pitchFamily="18" charset="0"/>
                      </a:rPr>
                      <m:t>+</m:t>
                    </m:r>
                    <m:f>
                      <m:fPr>
                        <m:ctrlPr>
                          <a:rPr lang="en-US" sz="240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endParaRPr lang="en-US" sz="2400" dirty="0">
                  <a:latin typeface="Cambria Math" panose="02040503050406030204" pitchFamily="18" charset="0"/>
                </a:endParaRPr>
              </a:p>
              <a:p>
                <a:pPr>
                  <a:spcAft>
                    <a:spcPts val="1200"/>
                  </a:spcAft>
                </a:pPr>
                <a:r>
                  <a:rPr lang="en-US" sz="2400" b="1" dirty="0">
                    <a:latin typeface="Cambria Math" panose="02040503050406030204" pitchFamily="18" charset="0"/>
                  </a:rPr>
                  <a:t>			</a:t>
                </a:r>
                <a14:m>
                  <m:oMath xmlns:m="http://schemas.openxmlformats.org/officeDocument/2006/math">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𝟏</m:t>
                        </m:r>
                      </m:num>
                      <m:den>
                        <m:r>
                          <a:rPr lang="en-US" sz="2400" b="1" i="1" smtClean="0">
                            <a:latin typeface="Cambria Math" panose="02040503050406030204" pitchFamily="18" charset="0"/>
                          </a:rPr>
                          <m:t>𝟐</m:t>
                        </m:r>
                      </m:den>
                    </m:f>
                    <m:r>
                      <a:rPr lang="en-US" sz="2400" b="1" i="1" smtClean="0">
                        <a:latin typeface="Cambria Math" panose="02040503050406030204" pitchFamily="18" charset="0"/>
                      </a:rPr>
                      <m:t>𝒌</m:t>
                    </m:r>
                    <m:sSubSup>
                      <m:sSubSupPr>
                        <m:ctrlPr>
                          <a:rPr lang="en-US" sz="2400" b="1" i="1" smtClean="0">
                            <a:latin typeface="Cambria Math" panose="02040503050406030204" pitchFamily="18" charset="0"/>
                          </a:rPr>
                        </m:ctrlPr>
                      </m:sSubSupPr>
                      <m:e>
                        <m:r>
                          <a:rPr lang="en-US" sz="2400" b="1" i="1" smtClean="0">
                            <a:latin typeface="Cambria Math" panose="02040503050406030204" pitchFamily="18" charset="0"/>
                          </a:rPr>
                          <m:t>𝒙</m:t>
                        </m:r>
                      </m:e>
                      <m:sub>
                        <m:r>
                          <a:rPr lang="en-US" sz="2400" b="1" i="1" smtClean="0">
                            <a:latin typeface="Cambria Math" panose="02040503050406030204" pitchFamily="18" charset="0"/>
                          </a:rPr>
                          <m:t>𝒎𝒂𝒙</m:t>
                        </m:r>
                      </m:sub>
                      <m:sup>
                        <m:r>
                          <a:rPr lang="en-US" sz="2400" b="1" i="1" smtClean="0">
                            <a:latin typeface="Cambria Math" panose="02040503050406030204" pitchFamily="18" charset="0"/>
                          </a:rPr>
                          <m:t>𝟐</m:t>
                        </m:r>
                      </m:sup>
                    </m:sSubSup>
                  </m:oMath>
                </a14:m>
                <a:r>
                  <a:rPr lang="en-US" sz="2400" b="1" dirty="0">
                    <a:latin typeface="Cambria Math" panose="02040503050406030204" pitchFamily="18" charset="0"/>
                  </a:rPr>
                  <a:t>      </a:t>
                </a:r>
                <a:r>
                  <a:rPr lang="en-US" sz="2000" dirty="0">
                    <a:solidFill>
                      <a:schemeClr val="bg1">
                        <a:lumMod val="50000"/>
                      </a:schemeClr>
                    </a:solidFill>
                    <a:latin typeface="Cambria Math" panose="02040503050406030204" pitchFamily="18" charset="0"/>
                  </a:rPr>
                  <a:t>(total energy is constant)</a:t>
                </a:r>
                <a:endParaRPr lang="en-US" sz="2000" b="1" dirty="0">
                  <a:latin typeface="Cambria Math" panose="02040503050406030204" pitchFamily="18" charset="0"/>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3211865" y="347427"/>
                <a:ext cx="8141934" cy="1851276"/>
              </a:xfrm>
              <a:prstGeom prst="rect">
                <a:avLst/>
              </a:prstGeom>
              <a:blipFill>
                <a:blip r:embed="rId5"/>
                <a:stretch>
                  <a:fillRect l="-972" t="-2614"/>
                </a:stretch>
              </a:blipFill>
              <a:ln>
                <a:solidFill>
                  <a:schemeClr val="tx1"/>
                </a:solidFill>
                <a:prstDash val="solid"/>
              </a:ln>
            </p:spPr>
            <p:txBody>
              <a:bodyPr/>
              <a:lstStyle/>
              <a:p>
                <a:r>
                  <a:rPr lang="en-US">
                    <a:noFill/>
                  </a:rPr>
                  <a:t> </a:t>
                </a:r>
              </a:p>
            </p:txBody>
          </p:sp>
        </mc:Fallback>
      </mc:AlternateContent>
      <p:pic>
        <p:nvPicPr>
          <p:cNvPr id="7170" name="Picture 2" descr="http://spiff.rit.edu/classes/phys314/lectures/shm/spring_kesp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7520" y="2380741"/>
            <a:ext cx="5816230" cy="441588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thisisphysics.wikispaces.com/file/view/Graph2.png/484883608/328x221/Graph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0528" y="2823295"/>
            <a:ext cx="4755968" cy="320447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3898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85990"/>
                <a:ext cx="10515600" cy="4870359"/>
              </a:xfrm>
            </p:spPr>
            <p:txBody>
              <a:bodyPr>
                <a:normAutofit/>
              </a:bodyPr>
              <a:lstStyle/>
              <a:p>
                <a:pPr marL="0" indent="0">
                  <a:buNone/>
                </a:pPr>
                <a:r>
                  <a:rPr lang="en-US" sz="2400" dirty="0"/>
                  <a:t>The length of nylon rope from which a mountain climber is suspended has a force constant of </a:t>
                </a:r>
                <a:r>
                  <a:rPr lang="en-US" sz="2400" b="1" dirty="0"/>
                  <a:t>1.40×</a:t>
                </a:r>
                <a14:m>
                  <m:oMath xmlns:m="http://schemas.openxmlformats.org/officeDocument/2006/math">
                    <m:r>
                      <a:rPr lang="en-US" sz="2400" b="1" i="1" dirty="0" smtClean="0">
                        <a:latin typeface="Cambria Math" panose="02040503050406030204" pitchFamily="18" charset="0"/>
                      </a:rPr>
                      <m:t>𝟏</m:t>
                    </m:r>
                    <m:sSup>
                      <m:sSupPr>
                        <m:ctrlPr>
                          <a:rPr lang="en-US" sz="2400" b="1" i="1" dirty="0" smtClean="0">
                            <a:latin typeface="Cambria Math" panose="02040503050406030204" pitchFamily="18" charset="0"/>
                          </a:rPr>
                        </m:ctrlPr>
                      </m:sSupPr>
                      <m:e>
                        <m:r>
                          <a:rPr lang="en-US" sz="2400" b="1" i="1" dirty="0" smtClean="0">
                            <a:latin typeface="Cambria Math" panose="02040503050406030204" pitchFamily="18" charset="0"/>
                          </a:rPr>
                          <m:t>𝟎</m:t>
                        </m:r>
                      </m:e>
                      <m:sup>
                        <m:r>
                          <a:rPr lang="en-US" sz="2400" b="1" i="1" dirty="0" smtClean="0">
                            <a:latin typeface="Cambria Math" panose="02040503050406030204" pitchFamily="18" charset="0"/>
                          </a:rPr>
                          <m:t>𝟒</m:t>
                        </m:r>
                      </m:sup>
                    </m:sSup>
                  </m:oMath>
                </a14:m>
                <a:r>
                  <a:rPr lang="en-US" sz="2400" b="1" dirty="0"/>
                  <a:t> N/m </a:t>
                </a:r>
                <a:r>
                  <a:rPr lang="en-US" sz="2400" dirty="0"/>
                  <a:t>. </a:t>
                </a:r>
              </a:p>
              <a:p>
                <a:pPr marL="0" indent="0">
                  <a:buNone/>
                </a:pPr>
                <a:r>
                  <a:rPr lang="en-US" sz="2400" dirty="0"/>
                  <a:t>(a) What is the frequency at which he bounces, given his mass and the mass of his equipment are </a:t>
                </a:r>
                <a:r>
                  <a:rPr lang="en-US" sz="2400" b="1" dirty="0"/>
                  <a:t>90.0 kg</a:t>
                </a:r>
                <a:r>
                  <a:rPr lang="en-US" sz="2400" dirty="0"/>
                  <a:t>? </a:t>
                </a:r>
              </a:p>
              <a:p>
                <a:pPr marL="0" indent="0">
                  <a:spcAft>
                    <a:spcPts val="1200"/>
                  </a:spcAft>
                  <a:buNone/>
                </a:pPr>
                <a:r>
                  <a:rPr lang="en-US" sz="2400" dirty="0"/>
                  <a:t>(b) How much would this rope stretch to break the climber’s fall if he free-falls</a:t>
                </a:r>
                <a:r>
                  <a:rPr lang="en-US" sz="2400" b="1" dirty="0"/>
                  <a:t> 2.00 m</a:t>
                </a:r>
                <a:r>
                  <a:rPr lang="en-US" sz="2400" dirty="0"/>
                  <a:t> before the rope runs out of slack? </a:t>
                </a:r>
                <a:r>
                  <a:rPr lang="en-US" sz="2400" dirty="0">
                    <a:solidFill>
                      <a:schemeClr val="bg1">
                        <a:lumMod val="50000"/>
                      </a:schemeClr>
                    </a:solidFill>
                  </a:rPr>
                  <a:t>Hint: Use conservation of energy. </a:t>
                </a:r>
              </a:p>
              <a:p>
                <a:pPr marL="457200" indent="-457200">
                  <a:spcAft>
                    <a:spcPts val="1200"/>
                  </a:spcAft>
                  <a:buAutoNum type="alphaLcParenR"/>
                </a:pPr>
                <a14:m>
                  <m:oMath xmlns:m="http://schemas.openxmlformats.org/officeDocument/2006/math">
                    <m:r>
                      <a:rPr lang="en-US" sz="2400" b="0" i="1" smtClean="0">
                        <a:latin typeface="Cambria Math" panose="02040503050406030204" pitchFamily="18" charset="0"/>
                      </a:rPr>
                      <m:t>𝜔</m:t>
                    </m:r>
                    <m:r>
                      <a:rPr lang="en-US" sz="2400" b="0" i="1" smtClean="0">
                        <a:latin typeface="Cambria Math" panose="02040503050406030204" pitchFamily="18" charset="0"/>
                      </a:rPr>
                      <m:t>=</m:t>
                    </m:r>
                    <m:rad>
                      <m:radPr>
                        <m:degHide m:val="on"/>
                        <m:ctrlPr>
                          <a:rPr lang="en-US" sz="2400" b="0" i="1" smtClean="0">
                            <a:latin typeface="Cambria Math" panose="02040503050406030204" pitchFamily="18" charset="0"/>
                          </a:rPr>
                        </m:ctrlPr>
                      </m:radPr>
                      <m:deg/>
                      <m:e>
                        <m:r>
                          <a:rPr lang="en-US" sz="2400" b="0" i="1" smtClean="0">
                            <a:latin typeface="Cambria Math" panose="02040503050406030204" pitchFamily="18" charset="0"/>
                          </a:rPr>
                          <m:t>𝑘</m:t>
                        </m:r>
                        <m:r>
                          <a:rPr lang="en-US" sz="2400" b="0" i="1" smtClean="0">
                            <a:latin typeface="Cambria Math" panose="02040503050406030204" pitchFamily="18" charset="0"/>
                          </a:rPr>
                          <m:t>/</m:t>
                        </m:r>
                        <m:r>
                          <a:rPr lang="en-US" sz="2400" b="0" i="1" smtClean="0">
                            <a:latin typeface="Cambria Math" panose="02040503050406030204" pitchFamily="18" charset="0"/>
                          </a:rPr>
                          <m:t>𝑚</m:t>
                        </m:r>
                      </m:e>
                    </m:rad>
                    <m:r>
                      <a:rPr lang="en-US" sz="2400" b="0" i="1" smtClean="0">
                        <a:latin typeface="Cambria Math" panose="02040503050406030204" pitchFamily="18" charset="0"/>
                      </a:rPr>
                      <m:t> ⇒  2</m:t>
                    </m:r>
                    <m:r>
                      <a:rPr lang="en-US" sz="2400" b="0" i="1" smtClean="0">
                        <a:latin typeface="Cambria Math" panose="02040503050406030204" pitchFamily="18" charset="0"/>
                      </a:rPr>
                      <m:t>𝜋</m:t>
                    </m:r>
                    <m:r>
                      <a:rPr lang="en-US" sz="2400" b="0" i="1" smtClean="0">
                        <a:latin typeface="Cambria Math" panose="02040503050406030204" pitchFamily="18" charset="0"/>
                      </a:rPr>
                      <m:t>𝑓</m:t>
                    </m:r>
                    <m:r>
                      <a:rPr lang="en-U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𝑘</m:t>
                        </m:r>
                        <m:r>
                          <a:rPr lang="en-US" sz="2400" i="1">
                            <a:latin typeface="Cambria Math" panose="02040503050406030204" pitchFamily="18" charset="0"/>
                          </a:rPr>
                          <m:t>/</m:t>
                        </m:r>
                        <m:r>
                          <a:rPr lang="en-US" sz="2400" i="1">
                            <a:latin typeface="Cambria Math" panose="02040503050406030204" pitchFamily="18" charset="0"/>
                          </a:rPr>
                          <m:t>𝑚</m:t>
                        </m:r>
                      </m:e>
                    </m:rad>
                    <m:r>
                      <a:rPr lang="en-US" sz="2400" b="0" i="1" smtClean="0">
                        <a:latin typeface="Cambria Math" panose="02040503050406030204" pitchFamily="18" charset="0"/>
                      </a:rPr>
                      <m:t>  ⇒  </m:t>
                    </m:r>
                    <m:r>
                      <a:rPr lang="en-US" sz="2400" b="0" i="1" smtClean="0">
                        <a:latin typeface="Cambria Math" panose="02040503050406030204" pitchFamily="18" charset="0"/>
                      </a:rPr>
                      <m:t>𝑓</m:t>
                    </m:r>
                    <m:r>
                      <a:rPr lang="en-US" sz="2400" b="0" i="1" smtClean="0">
                        <a:latin typeface="Cambria Math" panose="02040503050406030204" pitchFamily="18" charset="0"/>
                      </a:rPr>
                      <m:t>= ?</m:t>
                    </m:r>
                  </m:oMath>
                </a14:m>
                <a:endParaRPr lang="en-US" sz="2400" dirty="0"/>
              </a:p>
              <a:p>
                <a:pPr marL="457200" indent="-457200">
                  <a:buAutoNum type="alphaLcParenR"/>
                </a:pPr>
                <a:r>
                  <a:rPr lang="en-US" sz="2400" i="1" dirty="0"/>
                  <a:t>Suppose the climber falls a total of (2+x) m</a:t>
                </a:r>
              </a:p>
              <a:p>
                <a:pPr marL="0" indent="0">
                  <a:buNone/>
                </a:pPr>
                <a:r>
                  <a:rPr lang="en-US" sz="2400" i="1" dirty="0"/>
                  <a:t>      Conservation of energy:  initial energy (i.e. gravitational PE) = final energy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𝑈</m:t>
                        </m:r>
                      </m:e>
                      <m:sub>
                        <m:r>
                          <a:rPr lang="en-US" sz="2400" b="0" i="1" dirty="0" smtClean="0">
                            <a:latin typeface="Cambria Math" panose="02040503050406030204" pitchFamily="18" charset="0"/>
                          </a:rPr>
                          <m:t>𝑠𝑝</m:t>
                        </m:r>
                      </m:sub>
                    </m:sSub>
                  </m:oMath>
                </a14:m>
                <a:r>
                  <a:rPr lang="en-US" sz="2400" i="1" dirty="0"/>
                  <a:t>)</a:t>
                </a:r>
              </a:p>
              <a:p>
                <a:pPr marL="0" indent="0">
                  <a:buNone/>
                </a:pPr>
                <a:r>
                  <a:rPr lang="en-US" sz="2400" i="1" dirty="0"/>
                  <a:t>				</a:t>
                </a:r>
                <a14:m>
                  <m:oMath xmlns:m="http://schemas.openxmlformats.org/officeDocument/2006/math">
                    <m:r>
                      <a:rPr lang="en-US" sz="2400" b="0" i="1" smtClean="0">
                        <a:latin typeface="Cambria Math" panose="02040503050406030204" pitchFamily="18" charset="0"/>
                      </a:rPr>
                      <m:t>⇒  </m:t>
                    </m:r>
                    <m:r>
                      <a:rPr lang="en-US" sz="2400" b="0" i="1" smtClean="0">
                        <a:latin typeface="Cambria Math" panose="02040503050406030204" pitchFamily="18" charset="0"/>
                      </a:rPr>
                      <m:t>𝑚𝑔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2+</m:t>
                        </m:r>
                        <m:r>
                          <a:rPr lang="en-US" sz="2400" b="0" i="1" smtClean="0">
                            <a:latin typeface="Cambria Math" panose="02040503050406030204" pitchFamily="18" charset="0"/>
                          </a:rPr>
                          <m:t>𝑥</m:t>
                        </m:r>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𝑘</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𝑥</m:t>
                        </m:r>
                      </m:e>
                      <m:sup>
                        <m:r>
                          <a:rPr lang="en-US" sz="2400" b="0" i="1" smtClean="0">
                            <a:latin typeface="Cambria Math" panose="02040503050406030204" pitchFamily="18" charset="0"/>
                          </a:rPr>
                          <m:t>2</m:t>
                        </m:r>
                      </m:sup>
                    </m:sSup>
                  </m:oMath>
                </a14:m>
                <a:r>
                  <a:rPr lang="en-US" sz="2400" i="1" dirty="0"/>
                  <a:t>     </a:t>
                </a:r>
                <a14:m>
                  <m:oMath xmlns:m="http://schemas.openxmlformats.org/officeDocument/2006/math">
                    <m:r>
                      <a:rPr lang="en-US" sz="2400" b="0" i="1" dirty="0" smtClean="0">
                        <a:latin typeface="Cambria Math" panose="02040503050406030204" pitchFamily="18" charset="0"/>
                      </a:rPr>
                      <m:t>⇒  </m:t>
                    </m:r>
                    <m:r>
                      <a:rPr lang="en-US" sz="2400" b="0" i="1" dirty="0" smtClean="0">
                        <a:latin typeface="Cambria Math" panose="02040503050406030204" pitchFamily="18" charset="0"/>
                      </a:rPr>
                      <m:t>𝑥</m:t>
                    </m:r>
                    <m:r>
                      <a:rPr lang="en-US" sz="2400" b="0" i="1" dirty="0" smtClean="0">
                        <a:latin typeface="Cambria Math" panose="02040503050406030204" pitchFamily="18" charset="0"/>
                      </a:rPr>
                      <m:t>= ?</m:t>
                    </m:r>
                  </m:oMath>
                </a14:m>
                <a:endParaRPr lang="en-US" sz="24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85990"/>
                <a:ext cx="10515600" cy="4870359"/>
              </a:xfrm>
              <a:blipFill>
                <a:blip r:embed="rId5"/>
                <a:stretch>
                  <a:fillRect l="-928" t="-1752" r="-69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870BF99F-B08F-4F3B-8557-B37C3B949DA5}" type="slidenum">
              <a:rPr lang="en-US" smtClean="0"/>
              <a:t>34</a:t>
            </a:fld>
            <a:endParaRPr lang="en-US"/>
          </a:p>
        </p:txBody>
      </p:sp>
    </p:spTree>
    <p:custDataLst>
      <p:tags r:id="rId1"/>
    </p:custDataLst>
    <p:extLst>
      <p:ext uri="{BB962C8B-B14F-4D97-AF65-F5344CB8AC3E}">
        <p14:creationId xmlns:p14="http://schemas.microsoft.com/office/powerpoint/2010/main" val="75828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60" y="419767"/>
            <a:ext cx="7566380" cy="974858"/>
          </a:xfrm>
        </p:spPr>
        <p:txBody>
          <a:bodyPr>
            <a:normAutofit/>
          </a:bodyPr>
          <a:lstStyle/>
          <a:p>
            <a:r>
              <a:rPr lang="en-US" sz="3600" b="1" dirty="0"/>
              <a:t>Summary</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35</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414409" y="1664819"/>
                <a:ext cx="4136159" cy="4070473"/>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800" i="1" smtClean="0">
                        <a:latin typeface="Cambria Math" panose="02040503050406030204" pitchFamily="18" charset="0"/>
                      </a:rPr>
                      <m:t>𝐾</m:t>
                    </m:r>
                    <m:r>
                      <a:rPr lang="en-US" sz="2800" b="0" i="1" smtClean="0">
                        <a:latin typeface="Cambria Math" panose="02040503050406030204" pitchFamily="18" charset="0"/>
                      </a:rPr>
                      <m:t>𝐸</m:t>
                    </m:r>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d>
                      <m:dPr>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i="1">
                                <a:latin typeface="Cambria Math" panose="02040503050406030204" pitchFamily="18" charset="0"/>
                              </a:rPr>
                              <m:t>𝑥</m:t>
                            </m:r>
                          </m:e>
                          <m:sub>
                            <m:r>
                              <a:rPr lang="en-US" sz="2800" i="1">
                                <a:latin typeface="Cambria Math" panose="02040503050406030204" pitchFamily="18" charset="0"/>
                              </a:rPr>
                              <m:t>𝑚𝑎𝑥</m:t>
                            </m:r>
                          </m:sub>
                          <m:sup>
                            <m:r>
                              <a:rPr lang="en-US" sz="2800" i="1">
                                <a:latin typeface="Cambria Math" panose="02040503050406030204" pitchFamily="18" charset="0"/>
                              </a:rPr>
                              <m:t>2</m:t>
                            </m:r>
                          </m:sup>
                        </m:sSubSup>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𝑥</m:t>
                            </m:r>
                          </m:e>
                          <m:sup>
                            <m:r>
                              <a:rPr lang="en-US" sz="2800" i="1">
                                <a:latin typeface="Cambria Math" panose="02040503050406030204" pitchFamily="18" charset="0"/>
                              </a:rPr>
                              <m:t>2</m:t>
                            </m:r>
                          </m:sup>
                        </m:sSup>
                      </m:e>
                    </m:d>
                  </m:oMath>
                </a14:m>
                <a:endParaRPr lang="en-US" sz="2800" i="1"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𝑠𝑝</m:t>
                        </m:r>
                      </m:sub>
                    </m:sSub>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sSup>
                      <m:sSupPr>
                        <m:ctrlPr>
                          <a:rPr lang="en-US" sz="2800" i="1">
                            <a:latin typeface="Cambria Math" panose="02040503050406030204" pitchFamily="18" charset="0"/>
                          </a:rPr>
                        </m:ctrlPr>
                      </m:sSupPr>
                      <m:e>
                        <m:r>
                          <a:rPr lang="en-US" sz="2800" i="1">
                            <a:latin typeface="Cambria Math" panose="02040503050406030204" pitchFamily="18" charset="0"/>
                          </a:rPr>
                          <m:t>𝑥</m:t>
                        </m:r>
                      </m:e>
                      <m:sup>
                        <m:r>
                          <a:rPr lang="en-US" sz="2800" i="1">
                            <a:latin typeface="Cambria Math" panose="02040503050406030204" pitchFamily="18" charset="0"/>
                          </a:rPr>
                          <m:t>2</m:t>
                        </m:r>
                      </m:sup>
                    </m:sSup>
                  </m:oMath>
                </a14:m>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𝑈</m:t>
                        </m:r>
                      </m:e>
                      <m:sub>
                        <m:r>
                          <a:rPr lang="en-US" sz="2800" b="0" i="1" smtClean="0">
                            <a:latin typeface="Cambria Math" panose="02040503050406030204" pitchFamily="18" charset="0"/>
                          </a:rPr>
                          <m:t>𝑡𝑜𝑡</m:t>
                        </m:r>
                      </m:sub>
                    </m:sSub>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r>
                      <a:rPr lang="en-US" sz="2800" i="1">
                        <a:latin typeface="Cambria Math" panose="02040503050406030204" pitchFamily="18" charset="0"/>
                      </a:rPr>
                      <m:t>𝑘</m:t>
                    </m:r>
                    <m:sSubSup>
                      <m:sSubSupPr>
                        <m:ctrlPr>
                          <a:rPr lang="en-US" sz="2800" b="0" i="1" smtClean="0">
                            <a:latin typeface="Cambria Math" panose="02040503050406030204" pitchFamily="18" charset="0"/>
                          </a:rPr>
                        </m:ctrlPr>
                      </m:sSubSupPr>
                      <m:e>
                        <m:r>
                          <a:rPr lang="en-US" sz="2800" i="1">
                            <a:latin typeface="Cambria Math" panose="02040503050406030204" pitchFamily="18" charset="0"/>
                          </a:rPr>
                          <m:t>𝑥</m:t>
                        </m:r>
                      </m:e>
                      <m:sub>
                        <m:r>
                          <a:rPr lang="en-US" sz="2800" b="0" i="1" smtClean="0">
                            <a:latin typeface="Cambria Math" panose="02040503050406030204" pitchFamily="18" charset="0"/>
                          </a:rPr>
                          <m:t>𝑚𝑎𝑥</m:t>
                        </m:r>
                      </m:sub>
                      <m:sup>
                        <m:r>
                          <a:rPr lang="en-US" sz="2800" i="1">
                            <a:latin typeface="Cambria Math" panose="02040503050406030204" pitchFamily="18" charset="0"/>
                          </a:rPr>
                          <m:t>2</m:t>
                        </m:r>
                      </m:sup>
                    </m:sSubSup>
                  </m:oMath>
                </a14:m>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endParaRPr lang="en-US" sz="28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r>
                      <a:rPr lang="en-US" sz="2800" b="0" i="1" smtClean="0">
                        <a:latin typeface="Cambria Math" panose="02040503050406030204" pitchFamily="18" charset="0"/>
                      </a:rPr>
                      <m:t>𝑘</m:t>
                    </m:r>
                    <m:r>
                      <a:rPr lang="en-US" sz="2800" b="0" i="1" smtClean="0">
                        <a:latin typeface="Cambria Math" panose="02040503050406030204" pitchFamily="18" charset="0"/>
                      </a:rPr>
                      <m:t>=</m:t>
                    </m:r>
                    <m:r>
                      <a:rPr lang="en-US" sz="2800" b="0" i="1" smtClean="0">
                        <a:latin typeface="Cambria Math" panose="02040503050406030204" pitchFamily="18" charset="0"/>
                      </a:rPr>
                      <m:t>𝑚</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oMath>
                </a14:m>
                <a:endParaRPr lang="en-US" sz="2800" i="1"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r>
                      <m:rPr>
                        <m:sty m:val="p"/>
                      </m:rPr>
                      <a:rPr lang="en-US" sz="2800" b="0" i="0" smtClean="0">
                        <a:latin typeface="Cambria Math" panose="02040503050406030204" pitchFamily="18" charset="0"/>
                      </a:rPr>
                      <m:t>v</m:t>
                    </m:r>
                    <m:r>
                      <a:rPr lang="en-US" sz="2800" b="0" i="0" smtClean="0">
                        <a:latin typeface="Cambria Math" panose="02040503050406030204" pitchFamily="18" charset="0"/>
                      </a:rPr>
                      <m:t>=</m:t>
                    </m:r>
                    <m:r>
                      <a:rPr lang="en-US" sz="2800" b="0" i="1" smtClean="0">
                        <a:latin typeface="Cambria Math" panose="02040503050406030204" pitchFamily="18" charset="0"/>
                      </a:rPr>
                      <m:t>±</m:t>
                    </m:r>
                    <m:r>
                      <a:rPr lang="en-US" sz="2800" b="0" i="1" smtClean="0">
                        <a:latin typeface="Cambria Math" panose="02040503050406030204" pitchFamily="18" charset="0"/>
                      </a:rPr>
                      <m:t>𝜔</m:t>
                    </m:r>
                    <m:rad>
                      <m:radPr>
                        <m:degHide m:val="on"/>
                        <m:ctrlPr>
                          <a:rPr lang="en-US" sz="2800" b="0" i="1" smtClean="0">
                            <a:latin typeface="Cambria Math" panose="02040503050406030204" pitchFamily="18" charset="0"/>
                          </a:rPr>
                        </m:ctrlPr>
                      </m:radPr>
                      <m:deg/>
                      <m:e>
                        <m:sSubSup>
                          <m:sSubSupPr>
                            <m:ctrlPr>
                              <a:rPr lang="en-US" sz="2800" b="0" i="1" smtClean="0">
                                <a:latin typeface="Cambria Math" panose="02040503050406030204" pitchFamily="18" charset="0"/>
                              </a:rPr>
                            </m:ctrlPr>
                          </m:sSubSupPr>
                          <m:e>
                            <m:r>
                              <a:rPr lang="en-US" sz="2800" b="0" i="1" smtClean="0">
                                <a:latin typeface="Cambria Math" panose="02040503050406030204" pitchFamily="18" charset="0"/>
                              </a:rPr>
                              <m:t>𝑥</m:t>
                            </m:r>
                          </m:e>
                          <m:sub>
                            <m:r>
                              <a:rPr lang="en-US" sz="2800" b="0" i="1" smtClean="0">
                                <a:latin typeface="Cambria Math" panose="02040503050406030204" pitchFamily="18" charset="0"/>
                              </a:rPr>
                              <m:t>𝑚𝑎𝑥</m:t>
                            </m:r>
                          </m:sub>
                          <m:sup>
                            <m:r>
                              <a:rPr lang="en-US" sz="2800" b="0" i="1" smtClean="0">
                                <a:latin typeface="Cambria Math" panose="02040503050406030204" pitchFamily="18" charset="0"/>
                              </a:rPr>
                              <m:t>2</m:t>
                            </m:r>
                          </m:sup>
                        </m:sSubSup>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2</m:t>
                            </m:r>
                          </m:sup>
                        </m:sSup>
                      </m:e>
                    </m:rad>
                  </m:oMath>
                </a14:m>
                <a:endParaRPr lang="en-US" sz="2800" dirty="0">
                  <a:latin typeface="Cambria Math" panose="02040503050406030204" pitchFamily="18" charset="0"/>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414409" y="1664819"/>
                <a:ext cx="4136159" cy="4070473"/>
              </a:xfrm>
              <a:prstGeom prst="rect">
                <a:avLst/>
              </a:prstGeom>
              <a:blipFill>
                <a:blip r:embed="rId4"/>
                <a:stretch>
                  <a:fillRect/>
                </a:stretch>
              </a:blipFill>
              <a:ln>
                <a:solidFill>
                  <a:schemeClr val="tx1"/>
                </a:solidFill>
                <a:prstDash val="solid"/>
              </a:ln>
            </p:spPr>
            <p:txBody>
              <a:bodyPr/>
              <a:lstStyle/>
              <a:p>
                <a:r>
                  <a:rPr lang="en-US">
                    <a:noFill/>
                  </a:rPr>
                  <a:t> </a:t>
                </a:r>
              </a:p>
            </p:txBody>
          </p:sp>
        </mc:Fallback>
      </mc:AlternateContent>
      <p:pic>
        <p:nvPicPr>
          <p:cNvPr id="7172" name="Picture 4" descr="https://thisisphysics.wikispaces.com/file/view/Graph2.png/484883608/328x221/Graph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4747" y="1857325"/>
            <a:ext cx="4755968" cy="3204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223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5" y="451851"/>
            <a:ext cx="7566380" cy="974858"/>
          </a:xfrm>
        </p:spPr>
        <p:txBody>
          <a:bodyPr>
            <a:normAutofit/>
          </a:bodyPr>
          <a:lstStyle/>
          <a:p>
            <a:r>
              <a:rPr lang="en-US" sz="3600" b="1" dirty="0"/>
              <a:t>Condition(s) for SHO</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36</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2296725" y="1632735"/>
                <a:ext cx="7569170" cy="3470694"/>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800" i="0" dirty="0"/>
                  <a:t>S</a:t>
                </a:r>
                <a:r>
                  <a:rPr lang="en-US" sz="2800" b="0" i="0" dirty="0"/>
                  <a:t>imple Harmonic Oscillation (SHO) </a:t>
                </a:r>
              </a:p>
              <a:p>
                <a:pPr>
                  <a:spcAft>
                    <a:spcPts val="1200"/>
                  </a:spcAft>
                </a:pPr>
                <a:r>
                  <a:rPr lang="en-US" sz="2800" dirty="0"/>
                  <a:t>	-	</a:t>
                </a:r>
                <a14:m>
                  <m:oMath xmlns:m="http://schemas.openxmlformats.org/officeDocument/2006/math">
                    <m:r>
                      <a:rPr lang="en-US" sz="2800" b="0" i="1" smtClean="0">
                        <a:latin typeface="Cambria Math" panose="02040503050406030204" pitchFamily="18" charset="0"/>
                      </a:rPr>
                      <m:t>𝑎</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r>
                      <a:rPr lang="en-US" sz="2800" b="0" i="1" smtClean="0">
                        <a:latin typeface="Cambria Math" panose="02040503050406030204" pitchFamily="18" charset="0"/>
                      </a:rPr>
                      <m:t>𝑥</m:t>
                    </m:r>
                  </m:oMath>
                </a14:m>
                <a:r>
                  <a:rPr lang="en-US" sz="2800" b="0" dirty="0"/>
                  <a:t>		</a:t>
                </a:r>
                <a14:m>
                  <m:oMath xmlns:m="http://schemas.openxmlformats.org/officeDocument/2006/math">
                    <m:r>
                      <a:rPr lang="en-US" sz="2800" b="0" i="1" smtClean="0">
                        <a:latin typeface="Cambria Math" panose="02040503050406030204" pitchFamily="18" charset="0"/>
                      </a:rPr>
                      <m:t>⇒</m:t>
                    </m:r>
                  </m:oMath>
                </a14:m>
                <a:r>
                  <a:rPr lang="en-US" sz="2800" b="0" dirty="0"/>
                  <a:t>	</a:t>
                </a:r>
                <a14:m>
                  <m:oMath xmlns:m="http://schemas.openxmlformats.org/officeDocument/2006/math">
                    <m:r>
                      <a:rPr lang="en-US" sz="2800" b="1" i="1" smtClean="0">
                        <a:latin typeface="Cambria Math" panose="02040503050406030204" pitchFamily="18" charset="0"/>
                      </a:rPr>
                      <m:t>𝒂</m:t>
                    </m:r>
                    <m:r>
                      <a:rPr lang="en-US" sz="2800" b="1" i="1" smtClean="0">
                        <a:latin typeface="Cambria Math" panose="02040503050406030204" pitchFamily="18" charset="0"/>
                      </a:rPr>
                      <m:t>∝(−</m:t>
                    </m:r>
                    <m:r>
                      <a:rPr lang="en-US" sz="2800" b="1" i="1" smtClean="0">
                        <a:latin typeface="Cambria Math" panose="02040503050406030204" pitchFamily="18" charset="0"/>
                      </a:rPr>
                      <m:t>𝒙</m:t>
                    </m:r>
                    <m:r>
                      <a:rPr lang="en-US" sz="2800" b="1" i="1" smtClean="0">
                        <a:latin typeface="Cambria Math" panose="02040503050406030204" pitchFamily="18" charset="0"/>
                      </a:rPr>
                      <m:t>)</m:t>
                    </m:r>
                  </m:oMath>
                </a14:m>
                <a:endParaRPr lang="en-US" sz="2800" b="1" dirty="0"/>
              </a:p>
              <a:p>
                <a:pPr>
                  <a:spcAft>
                    <a:spcPts val="1200"/>
                  </a:spcAft>
                </a:pPr>
                <a:r>
                  <a:rPr lang="en-US" sz="2800" dirty="0"/>
                  <a:t>	-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𝑠𝑝</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2</m:t>
                        </m:r>
                      </m:den>
                    </m:f>
                    <m:r>
                      <a:rPr lang="en-US" sz="2800" b="0" i="1" smtClean="0">
                        <a:latin typeface="Cambria Math" panose="02040503050406030204" pitchFamily="18" charset="0"/>
                      </a:rPr>
                      <m:t>𝑚</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𝜔</m:t>
                        </m:r>
                      </m:e>
                      <m:sup>
                        <m:r>
                          <a:rPr lang="en-US" sz="2800" b="0" i="1" smtClean="0">
                            <a:latin typeface="Cambria Math" panose="02040503050406030204" pitchFamily="18" charset="0"/>
                          </a:rPr>
                          <m:t>2</m:t>
                        </m:r>
                      </m:sup>
                    </m:sSup>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𝑥</m:t>
                        </m:r>
                      </m:e>
                      <m:sup>
                        <m:r>
                          <a:rPr lang="en-US" sz="2800" b="0" i="1" smtClean="0">
                            <a:latin typeface="Cambria Math" panose="02040503050406030204" pitchFamily="18" charset="0"/>
                          </a:rPr>
                          <m:t>2</m:t>
                        </m:r>
                      </m:sup>
                    </m:sSup>
                  </m:oMath>
                </a14:m>
                <a:r>
                  <a:rPr lang="en-US" sz="2800" dirty="0"/>
                  <a:t>	</a:t>
                </a:r>
                <a14:m>
                  <m:oMath xmlns:m="http://schemas.openxmlformats.org/officeDocument/2006/math">
                    <m:r>
                      <a:rPr lang="en-US" sz="2800" b="0" i="1" smtClean="0">
                        <a:latin typeface="Cambria Math" panose="02040503050406030204" pitchFamily="18" charset="0"/>
                      </a:rPr>
                      <m:t>⇒</m:t>
                    </m:r>
                  </m:oMath>
                </a14:m>
                <a:r>
                  <a:rPr lang="en-US" sz="2800" dirty="0"/>
                  <a:t>	</a:t>
                </a:r>
                <a14:m>
                  <m:oMath xmlns:m="http://schemas.openxmlformats.org/officeDocument/2006/math">
                    <m:sSub>
                      <m:sSubPr>
                        <m:ctrlPr>
                          <a:rPr lang="en-US" sz="2800" b="1" i="1" smtClean="0">
                            <a:latin typeface="Cambria Math" panose="02040503050406030204" pitchFamily="18" charset="0"/>
                          </a:rPr>
                        </m:ctrlPr>
                      </m:sSubPr>
                      <m:e>
                        <m:r>
                          <a:rPr lang="en-US" sz="2800" b="1" i="1" smtClean="0">
                            <a:latin typeface="Cambria Math" panose="02040503050406030204" pitchFamily="18" charset="0"/>
                          </a:rPr>
                          <m:t>𝑼</m:t>
                        </m:r>
                      </m:e>
                      <m:sub>
                        <m:r>
                          <a:rPr lang="en-US" sz="2800" b="1" i="1" smtClean="0">
                            <a:latin typeface="Cambria Math" panose="02040503050406030204" pitchFamily="18" charset="0"/>
                          </a:rPr>
                          <m:t>𝒔𝒑</m:t>
                        </m:r>
                      </m:sub>
                    </m:sSub>
                    <m:r>
                      <a:rPr lang="en-US" sz="2800" b="1" i="1" smtClean="0">
                        <a:latin typeface="Cambria Math" panose="02040503050406030204" pitchFamily="18" charset="0"/>
                      </a:rPr>
                      <m:t>∝</m:t>
                    </m:r>
                    <m:sSup>
                      <m:sSupPr>
                        <m:ctrlPr>
                          <a:rPr lang="en-US" sz="2800" b="1" i="1" smtClean="0">
                            <a:latin typeface="Cambria Math" panose="02040503050406030204" pitchFamily="18" charset="0"/>
                          </a:rPr>
                        </m:ctrlPr>
                      </m:sSupPr>
                      <m:e>
                        <m:r>
                          <a:rPr lang="en-US" sz="2800" b="1" i="1" smtClean="0">
                            <a:latin typeface="Cambria Math" panose="02040503050406030204" pitchFamily="18" charset="0"/>
                          </a:rPr>
                          <m:t>𝒙</m:t>
                        </m:r>
                      </m:e>
                      <m:sup>
                        <m:r>
                          <a:rPr lang="en-US" sz="2800" b="1" i="1" smtClean="0">
                            <a:latin typeface="Cambria Math" panose="02040503050406030204" pitchFamily="18" charset="0"/>
                          </a:rPr>
                          <m:t>𝟐</m:t>
                        </m:r>
                      </m:sup>
                    </m:sSup>
                  </m:oMath>
                </a14:m>
                <a:endParaRPr lang="en-US" sz="2800" b="1" dirty="0"/>
              </a:p>
              <a:p>
                <a:pPr>
                  <a:spcAft>
                    <a:spcPts val="1200"/>
                  </a:spcAft>
                </a:pPr>
                <a:endParaRPr lang="en-US" sz="2800" b="1" dirty="0"/>
              </a:p>
              <a:p>
                <a:pPr algn="ctr">
                  <a:spcAft>
                    <a:spcPts val="1200"/>
                  </a:spcAft>
                </a:pPr>
                <a:r>
                  <a:rPr lang="en-US" sz="2800" b="1" dirty="0"/>
                  <a:t>A system undergoes SHO when either of the above conditions is satisfied</a:t>
                </a:r>
              </a:p>
            </p:txBody>
          </p:sp>
        </mc:Choice>
        <mc:Fallback xmlns="">
          <p:sp>
            <p:nvSpPr>
              <p:cNvPr id="130" name="TextBox 129"/>
              <p:cNvSpPr txBox="1">
                <a:spLocks noRot="1" noChangeAspect="1" noMove="1" noResize="1" noEditPoints="1" noAdjustHandles="1" noChangeArrowheads="1" noChangeShapeType="1" noTextEdit="1"/>
              </p:cNvSpPr>
              <p:nvPr/>
            </p:nvSpPr>
            <p:spPr>
              <a:xfrm>
                <a:off x="2296725" y="1632735"/>
                <a:ext cx="7569170" cy="3470694"/>
              </a:xfrm>
              <a:prstGeom prst="rect">
                <a:avLst/>
              </a:prstGeom>
              <a:blipFill>
                <a:blip r:embed="rId4"/>
                <a:stretch>
                  <a:fillRect l="-1450" t="-1757" b="-4042"/>
                </a:stretch>
              </a:blipFill>
              <a:ln>
                <a:noFill/>
                <a:prstDash val="solid"/>
              </a:ln>
            </p:spPr>
            <p:txBody>
              <a:bodyPr/>
              <a:lstStyle/>
              <a:p>
                <a:r>
                  <a:rPr lang="en-US">
                    <a:noFill/>
                  </a:rPr>
                  <a:t> </a:t>
                </a:r>
              </a:p>
            </p:txBody>
          </p:sp>
        </mc:Fallback>
      </mc:AlternateContent>
    </p:spTree>
    <p:extLst>
      <p:ext uri="{BB962C8B-B14F-4D97-AF65-F5344CB8AC3E}">
        <p14:creationId xmlns:p14="http://schemas.microsoft.com/office/powerpoint/2010/main" val="4519773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3600" b="1" dirty="0"/>
              <a:t>Other than springs, what else undergoes SHO?</a:t>
            </a:r>
            <a:endParaRPr lang="en-US" sz="36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37</a:t>
            </a:fld>
            <a:endParaRPr lang="en-US" dirty="0"/>
          </a:p>
        </p:txBody>
      </p:sp>
      <p:sp>
        <p:nvSpPr>
          <p:cNvPr id="130" name="TextBox 129"/>
          <p:cNvSpPr txBox="1"/>
          <p:nvPr/>
        </p:nvSpPr>
        <p:spPr>
          <a:xfrm>
            <a:off x="981273" y="1568567"/>
            <a:ext cx="4681590" cy="4401205"/>
          </a:xfrm>
          <a:prstGeom prst="rect">
            <a:avLst/>
          </a:prstGeom>
          <a:noFill/>
          <a:ln>
            <a:noFill/>
            <a:prstDash val="solid"/>
          </a:ln>
        </p:spPr>
        <p:txBody>
          <a:bodyPr wrap="square" rtlCol="0">
            <a:spAutoFit/>
          </a:bodyPr>
          <a:lstStyle/>
          <a:p>
            <a:pPr>
              <a:spcAft>
                <a:spcPts val="4200"/>
              </a:spcAft>
            </a:pPr>
            <a:r>
              <a:rPr lang="en-US" sz="2800" b="1" dirty="0"/>
              <a:t>MANY systems!</a:t>
            </a:r>
          </a:p>
          <a:p>
            <a:pPr marL="457200" indent="-457200">
              <a:spcAft>
                <a:spcPts val="4200"/>
              </a:spcAft>
              <a:buFont typeface="Arial" panose="020B0604020202020204" pitchFamily="34" charset="0"/>
              <a:buChar char="•"/>
            </a:pPr>
            <a:r>
              <a:rPr lang="en-US" sz="2800" dirty="0"/>
              <a:t>Bonded atoms</a:t>
            </a:r>
          </a:p>
          <a:p>
            <a:pPr marL="457200" indent="-457200">
              <a:spcAft>
                <a:spcPts val="4200"/>
              </a:spcAft>
              <a:buFont typeface="Arial" panose="020B0604020202020204" pitchFamily="34" charset="0"/>
              <a:buChar char="•"/>
            </a:pPr>
            <a:r>
              <a:rPr lang="en-US" sz="2800" dirty="0"/>
              <a:t>Cantilevers</a:t>
            </a:r>
          </a:p>
          <a:p>
            <a:pPr marL="457200" indent="-457200">
              <a:spcAft>
                <a:spcPts val="4200"/>
              </a:spcAft>
              <a:buFont typeface="Arial" panose="020B0604020202020204" pitchFamily="34" charset="0"/>
              <a:buChar char="•"/>
            </a:pPr>
            <a:r>
              <a:rPr lang="en-US" sz="2800" dirty="0"/>
              <a:t>Liquid in U-shaped tube</a:t>
            </a:r>
          </a:p>
          <a:p>
            <a:pPr marL="457200" indent="-457200">
              <a:spcAft>
                <a:spcPts val="4200"/>
              </a:spcAft>
              <a:buFont typeface="Arial" panose="020B0604020202020204" pitchFamily="34" charset="0"/>
              <a:buChar char="•"/>
            </a:pPr>
            <a:r>
              <a:rPr lang="en-US" sz="2800" dirty="0"/>
              <a:t>Pendulum</a:t>
            </a:r>
          </a:p>
        </p:txBody>
      </p:sp>
      <p:grpSp>
        <p:nvGrpSpPr>
          <p:cNvPr id="3" name="Group 2"/>
          <p:cNvGrpSpPr/>
          <p:nvPr/>
        </p:nvGrpSpPr>
        <p:grpSpPr>
          <a:xfrm>
            <a:off x="4267200" y="1676627"/>
            <a:ext cx="7578442" cy="4941956"/>
            <a:chOff x="4267200" y="1676627"/>
            <a:chExt cx="7578442" cy="4941956"/>
          </a:xfrm>
        </p:grpSpPr>
        <p:pic>
          <p:nvPicPr>
            <p:cNvPr id="1026" name="Picture 2" descr="Image result for atomic bonds springs"/>
            <p:cNvPicPr>
              <a:picLocks noChangeAspect="1" noChangeArrowheads="1"/>
            </p:cNvPicPr>
            <p:nvPr/>
          </p:nvPicPr>
          <p:blipFill rotWithShape="1">
            <a:blip r:embed="rId3">
              <a:extLst>
                <a:ext uri="{28A0092B-C50C-407E-A947-70E740481C1C}">
                  <a14:useLocalDpi xmlns:a14="http://schemas.microsoft.com/office/drawing/2010/main" val="0"/>
                </a:ext>
              </a:extLst>
            </a:blip>
            <a:srcRect l="32947" r="29719" b="84040"/>
            <a:stretch/>
          </p:blipFill>
          <p:spPr bwMode="auto">
            <a:xfrm>
              <a:off x="4267200" y="1676627"/>
              <a:ext cx="2133599" cy="8422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vibrating cantile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7809" y="2097732"/>
              <a:ext cx="4317833" cy="14856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u-shaped tube oscil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2863" y="3476926"/>
              <a:ext cx="215265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3834" y="4193011"/>
              <a:ext cx="2140619" cy="2425572"/>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29092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155" y="337319"/>
            <a:ext cx="8603135" cy="974858"/>
          </a:xfrm>
        </p:spPr>
        <p:txBody>
          <a:bodyPr>
            <a:normAutofit/>
          </a:bodyPr>
          <a:lstStyle/>
          <a:p>
            <a:r>
              <a:rPr lang="en-US" sz="4000" b="1" dirty="0">
                <a:latin typeface="+mn-lt"/>
              </a:rPr>
              <a:t>Pendulum</a:t>
            </a:r>
            <a:r>
              <a:rPr lang="en-US" sz="4000" b="1" dirty="0"/>
              <a:t> </a:t>
            </a:r>
            <a:r>
              <a:rPr lang="en-US" sz="2800" dirty="0">
                <a:solidFill>
                  <a:schemeClr val="bg1">
                    <a:lumMod val="50000"/>
                  </a:schemeClr>
                </a:solidFill>
              </a:rPr>
              <a:t> (</a:t>
            </a:r>
            <a:r>
              <a:rPr lang="en-US" sz="2800" dirty="0" err="1">
                <a:solidFill>
                  <a:schemeClr val="bg1">
                    <a:lumMod val="50000"/>
                  </a:schemeClr>
                </a:solidFill>
              </a:rPr>
              <a:t>OpenStax</a:t>
            </a:r>
            <a:r>
              <a:rPr lang="en-US" sz="2800">
                <a:solidFill>
                  <a:schemeClr val="bg1">
                    <a:lumMod val="50000"/>
                  </a:schemeClr>
                </a:solidFill>
              </a:rPr>
              <a:t> Chapter 16.4)</a:t>
            </a:r>
            <a:br>
              <a:rPr lang="en-US" sz="4000" b="1" dirty="0"/>
            </a:br>
            <a:r>
              <a:rPr lang="en-US" sz="1600" dirty="0">
                <a:hlinkClick r:id="rId2"/>
              </a:rPr>
              <a:t>[https://phet.colorado.edu/sims/pendulum-lab/pendulum-lab_en.html]</a:t>
            </a:r>
            <a:r>
              <a:rPr lang="en-US" sz="1600" dirty="0"/>
              <a:t> </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38</a:t>
            </a:fld>
            <a:endParaRPr lang="en-US"/>
          </a:p>
        </p:txBody>
      </p:sp>
      <mc:AlternateContent xmlns:mc="http://schemas.openxmlformats.org/markup-compatibility/2006" xmlns:a14="http://schemas.microsoft.com/office/drawing/2010/main">
        <mc:Choice Requires="a14">
          <p:sp>
            <p:nvSpPr>
              <p:cNvPr id="130" name="TextBox 129"/>
              <p:cNvSpPr txBox="1"/>
              <p:nvPr/>
            </p:nvSpPr>
            <p:spPr>
              <a:xfrm>
                <a:off x="1212678" y="1312177"/>
                <a:ext cx="6229629" cy="5232202"/>
              </a:xfrm>
              <a:prstGeom prst="rect">
                <a:avLst/>
              </a:prstGeom>
              <a:no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Mass connected to a string and allowed to swing under the acceleration of gravity</a:t>
                </a:r>
              </a:p>
              <a:p>
                <a:pPr marL="342900" indent="-342900">
                  <a:spcAft>
                    <a:spcPts val="1200"/>
                  </a:spcAft>
                  <a:buFont typeface="Arial" panose="020B0604020202020204" pitchFamily="34" charset="0"/>
                  <a:buChar char="•"/>
                </a:pPr>
                <a:r>
                  <a:rPr lang="en-US" sz="2400" dirty="0"/>
                  <a:t>Forces acting on mass:</a:t>
                </a:r>
              </a:p>
              <a:p>
                <a:pPr marL="800100" lvl="1" indent="-342900">
                  <a:spcAft>
                    <a:spcPts val="1200"/>
                  </a:spcAft>
                  <a:buFontTx/>
                  <a:buChar char="-"/>
                </a:pPr>
                <a:r>
                  <a:rPr lang="en-US" sz="2400" dirty="0"/>
                  <a:t>Weight (</a:t>
                </a:r>
                <a:r>
                  <a:rPr lang="en-US" sz="2400" b="1" dirty="0"/>
                  <a:t>W</a:t>
                </a:r>
                <a:r>
                  <a:rPr lang="en-US" sz="2400" dirty="0"/>
                  <a:t>) = mg</a:t>
                </a:r>
              </a:p>
              <a:p>
                <a:pPr marL="800100" lvl="1" indent="-342900">
                  <a:spcAft>
                    <a:spcPts val="1200"/>
                  </a:spcAft>
                  <a:buFontTx/>
                  <a:buChar char="-"/>
                </a:pPr>
                <a:r>
                  <a:rPr lang="en-US" sz="2400" dirty="0"/>
                  <a:t>Tension (</a:t>
                </a:r>
                <a:r>
                  <a:rPr lang="en-US" sz="2400" b="1" dirty="0"/>
                  <a:t>T</a:t>
                </a:r>
                <a:r>
                  <a:rPr lang="en-US" sz="2400" dirty="0"/>
                  <a:t>)</a:t>
                </a:r>
              </a:p>
              <a:p>
                <a:pPr marL="342900" indent="-342900">
                  <a:spcAft>
                    <a:spcPts val="1200"/>
                  </a:spcAft>
                  <a:buFont typeface="Arial" panose="020B0604020202020204" pitchFamily="34" charset="0"/>
                  <a:buChar char="•"/>
                </a:pPr>
                <a:r>
                  <a:rPr lang="en-US" sz="2400" dirty="0"/>
                  <a:t>Net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𝐧𝐞𝐭</m:t>
                        </m:r>
                      </m:sub>
                    </m:sSub>
                  </m:oMath>
                </a14:m>
                <a:r>
                  <a:rPr lang="en-US" sz="2400" dirty="0"/>
                  <a:t>) on mass:</a:t>
                </a:r>
              </a:p>
              <a:p>
                <a:pPr marL="800100" lvl="1" indent="-342900">
                  <a:spcAft>
                    <a:spcPts val="1200"/>
                  </a:spcAft>
                  <a:buFontTx/>
                  <a:buChar char="-"/>
                </a:pPr>
                <a:r>
                  <a:rPr lang="en-US" sz="2400" dirty="0"/>
                  <a:t>Centripetal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𝐂</m:t>
                        </m:r>
                      </m:sub>
                    </m:sSub>
                  </m:oMath>
                </a14:m>
                <a:r>
                  <a:rPr lang="en-US" sz="2400" dirty="0"/>
                  <a:t>)</a:t>
                </a:r>
              </a:p>
              <a:p>
                <a:pPr marL="800100" lvl="1" indent="-342900">
                  <a:spcAft>
                    <a:spcPts val="1200"/>
                  </a:spcAft>
                  <a:buFontTx/>
                  <a:buChar char="-"/>
                </a:pPr>
                <a:r>
                  <a:rPr lang="en-US" sz="2400" dirty="0"/>
                  <a:t>Tangential force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𝐅</m:t>
                        </m:r>
                      </m:e>
                      <m:sub>
                        <m:r>
                          <a:rPr lang="en-US" sz="2400" b="1" i="0" smtClean="0">
                            <a:latin typeface="Cambria Math" panose="02040503050406030204" pitchFamily="18" charset="0"/>
                          </a:rPr>
                          <m:t>𝐭𝐚𝐧𝐠𝐞𝐧𝐭</m:t>
                        </m:r>
                      </m:sub>
                    </m:sSub>
                  </m:oMath>
                </a14:m>
                <a:r>
                  <a:rPr lang="en-US" sz="2400" dirty="0"/>
                  <a:t>)</a:t>
                </a:r>
              </a:p>
              <a:p>
                <a:pPr marL="342900" indent="-342900">
                  <a:spcAft>
                    <a:spcPts val="1200"/>
                  </a:spcAft>
                  <a:buFont typeface="Arial" panose="020B0604020202020204" pitchFamily="34" charset="0"/>
                  <a:buChar char="•"/>
                </a:pPr>
                <a:r>
                  <a:rPr lang="en-US" sz="2400" b="0" dirty="0"/>
                  <a:t>Both T and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F</m:t>
                        </m:r>
                      </m:e>
                      <m:sub>
                        <m:r>
                          <m:rPr>
                            <m:sty m:val="p"/>
                          </m:rPr>
                          <a:rPr lang="en-US" sz="2400" b="0" i="0" smtClean="0">
                            <a:latin typeface="Cambria Math" panose="02040503050406030204" pitchFamily="18" charset="0"/>
                          </a:rPr>
                          <m:t>C</m:t>
                        </m:r>
                      </m:sub>
                    </m:sSub>
                  </m:oMath>
                </a14:m>
                <a:r>
                  <a:rPr lang="en-US" sz="2400" dirty="0"/>
                  <a:t> change with </a:t>
                </a:r>
                <a14:m>
                  <m:oMath xmlns:m="http://schemas.openxmlformats.org/officeDocument/2006/math">
                    <m:r>
                      <a:rPr lang="en-US" sz="2400" b="0" i="1" smtClean="0">
                        <a:latin typeface="Cambria Math" panose="02040503050406030204" pitchFamily="18" charset="0"/>
                      </a:rPr>
                      <m:t>𝜃</m:t>
                    </m:r>
                  </m:oMath>
                </a14:m>
                <a:r>
                  <a:rPr lang="en-US" sz="2400" dirty="0"/>
                  <a:t>: max. at bottom (where v is max) and min at highest point (where v = 0)</a:t>
                </a:r>
              </a:p>
            </p:txBody>
          </p:sp>
        </mc:Choice>
        <mc:Fallback xmlns="">
          <p:sp>
            <p:nvSpPr>
              <p:cNvPr id="130" name="TextBox 129"/>
              <p:cNvSpPr txBox="1">
                <a:spLocks noRot="1" noChangeAspect="1" noMove="1" noResize="1" noEditPoints="1" noAdjustHandles="1" noChangeArrowheads="1" noChangeShapeType="1" noTextEdit="1"/>
              </p:cNvSpPr>
              <p:nvPr/>
            </p:nvSpPr>
            <p:spPr>
              <a:xfrm>
                <a:off x="1212678" y="1312177"/>
                <a:ext cx="6229629" cy="5232202"/>
              </a:xfrm>
              <a:prstGeom prst="rect">
                <a:avLst/>
              </a:prstGeom>
              <a:blipFill>
                <a:blip r:embed="rId5"/>
                <a:stretch>
                  <a:fillRect l="-1270" t="-813" r="-684" b="-2207"/>
                </a:stretch>
              </a:blipFill>
              <a:ln>
                <a:solidFill>
                  <a:schemeClr val="tx1"/>
                </a:solidFill>
                <a:prstDash val="solid"/>
              </a:ln>
            </p:spPr>
            <p:txBody>
              <a:bodyPr/>
              <a:lstStyle/>
              <a:p>
                <a:r>
                  <a:rPr lang="en-US">
                    <a:noFill/>
                  </a:rPr>
                  <a:t> </a:t>
                </a:r>
              </a:p>
            </p:txBody>
          </p:sp>
        </mc:Fallback>
      </mc:AlternateContent>
      <p:grpSp>
        <p:nvGrpSpPr>
          <p:cNvPr id="5" name="Group 4"/>
          <p:cNvGrpSpPr/>
          <p:nvPr/>
        </p:nvGrpSpPr>
        <p:grpSpPr>
          <a:xfrm>
            <a:off x="8325843" y="439036"/>
            <a:ext cx="3298355" cy="3737422"/>
            <a:chOff x="6936508" y="1289390"/>
            <a:chExt cx="3298355" cy="3737422"/>
          </a:xfrm>
        </p:grpSpPr>
        <p:pic>
          <p:nvPicPr>
            <p:cNvPr id="1032"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9176082" y="2858019"/>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9176082" y="2858019"/>
                  <a:ext cx="545433" cy="400110"/>
                </a:xfrm>
                <a:prstGeom prst="rect">
                  <a:avLst/>
                </a:prstGeom>
                <a:blipFill>
                  <a:blip r:embed="rId7"/>
                  <a:stretch>
                    <a:fillRect/>
                  </a:stretch>
                </a:blipFill>
              </p:spPr>
              <p:txBody>
                <a:bodyPr/>
                <a:lstStyle/>
                <a:p>
                  <a:r>
                    <a:rPr lang="en-US">
                      <a:noFill/>
                    </a:rPr>
                    <a:t> </a:t>
                  </a:r>
                </a:p>
              </p:txBody>
            </p:sp>
          </mc:Fallback>
        </mc:AlternateContent>
        <p:sp>
          <p:nvSpPr>
            <p:cNvPr id="10" name="TextBox 9"/>
            <p:cNvSpPr txBox="1"/>
            <p:nvPr/>
          </p:nvSpPr>
          <p:spPr>
            <a:xfrm>
              <a:off x="9512966" y="4378522"/>
              <a:ext cx="545433" cy="400110"/>
            </a:xfrm>
            <a:prstGeom prst="rect">
              <a:avLst/>
            </a:prstGeom>
            <a:noFill/>
          </p:spPr>
          <p:txBody>
            <a:bodyPr wrap="square" rtlCol="0">
              <a:spAutoFit/>
            </a:bodyPr>
            <a:lstStyle/>
            <a:p>
              <a:r>
                <a:rPr lang="en-US" sz="2000" b="1" i="0" dirty="0">
                  <a:latin typeface="+mj-lt"/>
                </a:rPr>
                <a:t>m</a:t>
              </a:r>
              <a:endParaRPr lang="en-US" sz="2000" b="1" dirty="0"/>
            </a:p>
          </p:txBody>
        </p:sp>
        <mc:AlternateContent xmlns:mc="http://schemas.openxmlformats.org/markup-compatibility/2006" xmlns:a14="http://schemas.microsoft.com/office/drawing/2010/main">
          <mc:Choice Requires="a14">
            <p:sp>
              <p:nvSpPr>
                <p:cNvPr id="11" name="TextBox 10"/>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8117301" y="3179074"/>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8117301" y="3179074"/>
                  <a:ext cx="545433" cy="400110"/>
                </a:xfrm>
                <a:prstGeom prst="rect">
                  <a:avLst/>
                </a:prstGeom>
                <a:blipFill>
                  <a:blip r:embed="rId9"/>
                  <a:stretch>
                    <a:fillRect/>
                  </a:stretch>
                </a:blipFill>
              </p:spPr>
              <p:txBody>
                <a:bodyPr/>
                <a:lstStyle/>
                <a:p>
                  <a:r>
                    <a:rPr lang="en-US">
                      <a:noFill/>
                    </a:rPr>
                    <a:t> </a:t>
                  </a:r>
                </a:p>
              </p:txBody>
            </p:sp>
          </mc:Fallback>
        </mc:AlternateContent>
      </p:grpSp>
      <p:grpSp>
        <p:nvGrpSpPr>
          <p:cNvPr id="17" name="Group 16"/>
          <p:cNvGrpSpPr/>
          <p:nvPr/>
        </p:nvGrpSpPr>
        <p:grpSpPr>
          <a:xfrm>
            <a:off x="8325843" y="4105136"/>
            <a:ext cx="934447" cy="2571080"/>
            <a:chOff x="5257796" y="3914655"/>
            <a:chExt cx="934447" cy="2571080"/>
          </a:xfrm>
        </p:grpSpPr>
        <p:grpSp>
          <p:nvGrpSpPr>
            <p:cNvPr id="16" name="Group 15"/>
            <p:cNvGrpSpPr/>
            <p:nvPr/>
          </p:nvGrpSpPr>
          <p:grpSpPr>
            <a:xfrm>
              <a:off x="5257796" y="3914655"/>
              <a:ext cx="567490" cy="2195974"/>
              <a:chOff x="5257796" y="3914655"/>
              <a:chExt cx="567490" cy="2195974"/>
            </a:xfrm>
          </p:grpSpPr>
          <p:cxnSp>
            <p:nvCxnSpPr>
              <p:cNvPr id="21" name="Straight Arrow Connector 20"/>
              <p:cNvCxnSpPr/>
              <p:nvPr/>
            </p:nvCxnSpPr>
            <p:spPr>
              <a:xfrm>
                <a:off x="5642809" y="4971640"/>
                <a:ext cx="0" cy="1138989"/>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257796" y="3914655"/>
                <a:ext cx="397042" cy="1077303"/>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5456317" y="4796589"/>
                <a:ext cx="368969" cy="36896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257796" y="6085625"/>
              <a:ext cx="934447" cy="400110"/>
            </a:xfrm>
            <a:prstGeom prst="rect">
              <a:avLst/>
            </a:prstGeom>
            <a:noFill/>
          </p:spPr>
          <p:txBody>
            <a:bodyPr wrap="square" rtlCol="0">
              <a:spAutoFit/>
            </a:bodyPr>
            <a:lstStyle/>
            <a:p>
              <a:r>
                <a:rPr lang="en-US" sz="2000" b="1" i="0" dirty="0">
                  <a:latin typeface="+mj-lt"/>
                </a:rPr>
                <a:t>W=mg</a:t>
              </a:r>
              <a:endParaRPr lang="en-US" sz="2000" b="1" dirty="0"/>
            </a:p>
          </p:txBody>
        </p:sp>
        <p:sp>
          <p:nvSpPr>
            <p:cNvPr id="26" name="TextBox 25"/>
            <p:cNvSpPr txBox="1"/>
            <p:nvPr/>
          </p:nvSpPr>
          <p:spPr>
            <a:xfrm>
              <a:off x="5488393" y="4214936"/>
              <a:ext cx="336894" cy="400110"/>
            </a:xfrm>
            <a:prstGeom prst="rect">
              <a:avLst/>
            </a:prstGeom>
            <a:noFill/>
          </p:spPr>
          <p:txBody>
            <a:bodyPr wrap="square" rtlCol="0">
              <a:spAutoFit/>
            </a:bodyPr>
            <a:lstStyle/>
            <a:p>
              <a:r>
                <a:rPr lang="en-US" sz="2000" b="1" i="0" dirty="0">
                  <a:latin typeface="+mj-lt"/>
                </a:rPr>
                <a:t>T</a:t>
              </a:r>
              <a:endParaRPr lang="en-US" sz="2000" b="1" dirty="0"/>
            </a:p>
          </p:txBody>
        </p:sp>
      </p:grpSp>
    </p:spTree>
    <p:extLst>
      <p:ext uri="{BB962C8B-B14F-4D97-AF65-F5344CB8AC3E}">
        <p14:creationId xmlns:p14="http://schemas.microsoft.com/office/powerpoint/2010/main" val="38330500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7058302" y="2792628"/>
            <a:ext cx="4371584" cy="3132172"/>
            <a:chOff x="7660605" y="3187124"/>
            <a:chExt cx="3647256" cy="2613202"/>
          </a:xfrm>
        </p:grpSpPr>
        <p:cxnSp>
          <p:nvCxnSpPr>
            <p:cNvPr id="28" name="Straight Arrow Connector 27"/>
            <p:cNvCxnSpPr/>
            <p:nvPr/>
          </p:nvCxnSpPr>
          <p:spPr>
            <a:xfrm flipV="1">
              <a:off x="7927922" y="4452057"/>
              <a:ext cx="2786904" cy="925910"/>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061153" y="3253434"/>
              <a:ext cx="962059" cy="2546892"/>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0373414" y="4231682"/>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0373414" y="4231682"/>
                  <a:ext cx="934447" cy="400110"/>
                </a:xfrm>
                <a:prstGeom prst="rect">
                  <a:avLst/>
                </a:prstGeom>
                <a:blipFill>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7660605" y="3187124"/>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660605" y="3187124"/>
                  <a:ext cx="336894" cy="400110"/>
                </a:xfrm>
                <a:prstGeom prst="rect">
                  <a:avLst/>
                </a:prstGeom>
                <a:blipFill>
                  <a:blip r:embed="rId6"/>
                  <a:stretch>
                    <a:fillRect/>
                  </a:stretch>
                </a:blipFill>
                <a:ln>
                  <a:noFill/>
                </a:ln>
              </p:spPr>
              <p:txBody>
                <a:bodyPr/>
                <a:lstStyle/>
                <a:p>
                  <a:r>
                    <a:rPr lang="en-US">
                      <a:noFill/>
                    </a:rPr>
                    <a:t> </a:t>
                  </a:r>
                </a:p>
              </p:txBody>
            </p:sp>
          </mc:Fallback>
        </mc:AlternateContent>
      </p:grpSp>
      <p:sp>
        <p:nvSpPr>
          <p:cNvPr id="2" name="Title 1"/>
          <p:cNvSpPr>
            <a:spLocks noGrp="1"/>
          </p:cNvSpPr>
          <p:nvPr>
            <p:ph type="title"/>
          </p:nvPr>
        </p:nvSpPr>
        <p:spPr>
          <a:xfrm>
            <a:off x="845664" y="451851"/>
            <a:ext cx="8603135" cy="974858"/>
          </a:xfrm>
        </p:spPr>
        <p:txBody>
          <a:bodyPr>
            <a:normAutofit/>
          </a:bodyPr>
          <a:lstStyle/>
          <a:p>
            <a:r>
              <a:rPr lang="en-US" sz="4000" b="1" dirty="0"/>
              <a:t>Pendulum: Forces</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39</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707805" y="1556417"/>
                <a:ext cx="6218553" cy="464742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Define axes:    </a:t>
                </a:r>
                <a14:m>
                  <m:oMath xmlns:m="http://schemas.openxmlformats.org/officeDocument/2006/math">
                    <m:r>
                      <a:rPr lang="en-US" sz="2400" b="1" i="1" smtClean="0">
                        <a:latin typeface="Cambria Math" panose="02040503050406030204" pitchFamily="18" charset="0"/>
                      </a:rPr>
                      <m:t>𝒓</m:t>
                    </m:r>
                  </m:oMath>
                </a14:m>
                <a:r>
                  <a:rPr lang="en-US" sz="2400" dirty="0"/>
                  <a:t> and </a:t>
                </a:r>
                <a14:m>
                  <m:oMath xmlns:m="http://schemas.openxmlformats.org/officeDocument/2006/math">
                    <m:r>
                      <a:rPr lang="en-US" sz="2400" b="1" i="1" smtClean="0">
                        <a:latin typeface="Cambria Math" panose="02040503050406030204" pitchFamily="18" charset="0"/>
                      </a:rPr>
                      <m:t>𝜽</m:t>
                    </m:r>
                  </m:oMath>
                </a14:m>
                <a:r>
                  <a:rPr lang="en-US" sz="2400" dirty="0"/>
                  <a:t> axes  ;   origin at </a:t>
                </a:r>
                <a:r>
                  <a:rPr lang="en-US" sz="2400" i="1" dirty="0"/>
                  <a:t>m</a:t>
                </a:r>
              </a:p>
              <a:p>
                <a:pPr>
                  <a:spcAft>
                    <a:spcPts val="1200"/>
                  </a:spcAft>
                </a:pPr>
                <a:r>
                  <a:rPr lang="en-US" sz="2400" dirty="0"/>
                  <a:t>	i.e. axes move and rotate along with m</a:t>
                </a:r>
              </a:p>
              <a:p>
                <a:pPr marL="342900" indent="-342900">
                  <a:spcAft>
                    <a:spcPts val="1200"/>
                  </a:spcAft>
                  <a:buFont typeface="Arial" panose="020B0604020202020204" pitchFamily="34" charset="0"/>
                  <a:buChar char="•"/>
                </a:pPr>
                <a:r>
                  <a:rPr lang="en-US" sz="2400" dirty="0"/>
                  <a:t>Find components of T and W:</a:t>
                </a:r>
              </a:p>
              <a:p>
                <a:pPr marL="800100" lvl="1" indent="-342900">
                  <a:spcAft>
                    <a:spcPts val="1200"/>
                  </a:spcAft>
                  <a:buFontTx/>
                  <a:buChar char="-"/>
                </a:pPr>
                <a:r>
                  <a:rPr lang="en-US" sz="2400" dirty="0"/>
                  <a:t>T points entirely along </a:t>
                </a:r>
                <a14:m>
                  <m:oMath xmlns:m="http://schemas.openxmlformats.org/officeDocument/2006/math">
                    <m:r>
                      <a:rPr lang="en-US" sz="2400" b="1" i="1" smtClean="0">
                        <a:latin typeface="Cambria Math" panose="02040503050406030204" pitchFamily="18" charset="0"/>
                      </a:rPr>
                      <m:t>𝒓</m:t>
                    </m:r>
                  </m:oMath>
                </a14:m>
                <a:endParaRPr lang="en-US" sz="2400" dirty="0"/>
              </a:p>
              <a:p>
                <a:pPr lvl="1">
                  <a:spcAft>
                    <a:spcPts val="1200"/>
                  </a:spcAft>
                </a:pPr>
                <a:r>
                  <a:rPr lang="en-US" sz="2400" b="1" dirty="0"/>
                  <a:t>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𝑇</m:t>
                        </m:r>
                      </m:e>
                      <m:sub>
                        <m:r>
                          <a:rPr lang="en-US" sz="2400" i="1" dirty="0" smtClean="0">
                            <a:latin typeface="Cambria Math" panose="02040503050406030204" pitchFamily="18" charset="0"/>
                          </a:rPr>
                          <m:t>𝑟</m:t>
                        </m:r>
                      </m:sub>
                    </m:sSub>
                    <m:r>
                      <a:rPr lang="en-US" sz="2400" b="0" i="1" dirty="0" smtClean="0">
                        <a:latin typeface="Cambria Math" panose="02040503050406030204" pitchFamily="18" charset="0"/>
                      </a:rPr>
                      <m:t>=</m:t>
                    </m:r>
                    <m:r>
                      <a:rPr lang="en-US" sz="2400" b="0" i="1" dirty="0" smtClean="0">
                        <a:latin typeface="Cambria Math" panose="02040503050406030204" pitchFamily="18" charset="0"/>
                      </a:rPr>
                      <m:t>𝑇</m:t>
                    </m:r>
                  </m:oMath>
                </a14:m>
                <a:r>
                  <a:rPr lang="en-US" sz="2400" dirty="0"/>
                  <a:t> </a:t>
                </a:r>
              </a:p>
              <a:p>
                <a:pPr lvl="1">
                  <a:spcAft>
                    <a:spcPts val="1200"/>
                  </a:spcAft>
                </a:pPr>
                <a:r>
                  <a:rPr lang="en-US" sz="2400" b="0" dirty="0"/>
                  <a:t>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𝑇</m:t>
                        </m:r>
                      </m:e>
                      <m:sub>
                        <m:r>
                          <a:rPr lang="en-US" sz="2400" b="0" i="1" smtClean="0">
                            <a:latin typeface="Cambria Math" panose="02040503050406030204" pitchFamily="18" charset="0"/>
                          </a:rPr>
                          <m:t>𝜃</m:t>
                        </m:r>
                      </m:sub>
                    </m:sSub>
                    <m:r>
                      <a:rPr lang="en-US" sz="2400" b="0" i="1" smtClean="0">
                        <a:latin typeface="Cambria Math" panose="02040503050406030204" pitchFamily="18" charset="0"/>
                      </a:rPr>
                      <m:t>=0</m:t>
                    </m:r>
                  </m:oMath>
                </a14:m>
                <a:endParaRPr lang="en-US" sz="2400" dirty="0"/>
              </a:p>
              <a:p>
                <a:pPr marL="800100" lvl="1" indent="-342900">
                  <a:spcAft>
                    <a:spcPts val="1200"/>
                  </a:spcAft>
                  <a:buFontTx/>
                  <a:buChar char="-"/>
                </a:pPr>
                <a:r>
                  <a:rPr lang="en-US" sz="2400" dirty="0"/>
                  <a:t>W has components along both </a:t>
                </a:r>
                <a14:m>
                  <m:oMath xmlns:m="http://schemas.openxmlformats.org/officeDocument/2006/math">
                    <m:r>
                      <a:rPr lang="en-US" sz="2400" b="1" i="1" dirty="0" smtClean="0">
                        <a:latin typeface="Cambria Math" panose="02040503050406030204" pitchFamily="18" charset="0"/>
                      </a:rPr>
                      <m:t>𝒓</m:t>
                    </m:r>
                  </m:oMath>
                </a14:m>
                <a:r>
                  <a:rPr lang="en-US" sz="2400" dirty="0"/>
                  <a:t> and </a:t>
                </a:r>
                <a14:m>
                  <m:oMath xmlns:m="http://schemas.openxmlformats.org/officeDocument/2006/math">
                    <m:r>
                      <a:rPr lang="en-US" sz="2400" b="1" i="1" dirty="0" smtClean="0">
                        <a:latin typeface="Cambria Math" panose="02040503050406030204" pitchFamily="18" charset="0"/>
                      </a:rPr>
                      <m:t>𝜽</m:t>
                    </m:r>
                  </m:oMath>
                </a14:m>
                <a:endParaRPr lang="en-US" sz="2400" b="1" i="0" dirty="0">
                  <a:latin typeface="+mj-lt"/>
                </a:endParaRPr>
              </a:p>
              <a:p>
                <a:pPr lvl="1">
                  <a:spcAft>
                    <a:spcPts val="1200"/>
                  </a:spcAft>
                </a:pPr>
                <a:r>
                  <a:rPr lang="en-US" sz="2400" dirty="0">
                    <a:latin typeface="+mj-lt"/>
                  </a:rPr>
                  <a:t>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𝑊</m:t>
                        </m:r>
                      </m:e>
                      <m:sub>
                        <m:r>
                          <a:rPr lang="en-US" sz="2400" b="0" i="1" smtClean="0">
                            <a:latin typeface="Cambria Math" panose="02040503050406030204" pitchFamily="18" charset="0"/>
                          </a:rPr>
                          <m:t>𝑟</m:t>
                        </m:r>
                      </m:sub>
                    </m:sSub>
                    <m:r>
                      <a:rPr lang="en-US" sz="2400" b="0" i="1" smtClean="0">
                        <a:latin typeface="Cambria Math" panose="02040503050406030204" pitchFamily="18" charset="0"/>
                      </a:rPr>
                      <m:t>=−</m:t>
                    </m:r>
                    <m:r>
                      <a:rPr lang="en-US" sz="2400" b="0" i="1" smtClean="0">
                        <a:latin typeface="Cambria Math" panose="02040503050406030204" pitchFamily="18" charset="0"/>
                      </a:rPr>
                      <m:t>𝑊</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𝜃</m:t>
                        </m:r>
                      </m:e>
                    </m:func>
                  </m:oMath>
                </a14:m>
                <a:r>
                  <a:rPr lang="en-US" sz="2400" b="1" i="0" dirty="0">
                    <a:latin typeface="+mj-lt"/>
                  </a:rPr>
                  <a:t>   </a:t>
                </a:r>
                <a:endParaRPr lang="en-US" sz="2400" i="1" dirty="0">
                  <a:latin typeface="Cambria Math" panose="02040503050406030204" pitchFamily="18" charset="0"/>
                </a:endParaRPr>
              </a:p>
              <a:p>
                <a:pPr lvl="1">
                  <a:spcAft>
                    <a:spcPts val="1200"/>
                  </a:spcAft>
                </a:pPr>
                <a:r>
                  <a:rPr lang="en-US" sz="2400" i="1" dirty="0">
                    <a:latin typeface="Cambria Math" panose="02040503050406030204" pitchFamily="18" charset="0"/>
                  </a:rPr>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𝑊</m:t>
                        </m:r>
                      </m:e>
                      <m:sub>
                        <m:r>
                          <a:rPr lang="en-US" sz="2400" b="0" i="1" smtClean="0">
                            <a:latin typeface="Cambria Math" panose="02040503050406030204" pitchFamily="18" charset="0"/>
                          </a:rPr>
                          <m:t>𝜃</m:t>
                        </m:r>
                      </m:sub>
                    </m:sSub>
                    <m:r>
                      <a:rPr lang="en-US" sz="2400" i="1">
                        <a:latin typeface="Cambria Math" panose="02040503050406030204" pitchFamily="18" charset="0"/>
                      </a:rPr>
                      <m:t>=</m:t>
                    </m:r>
                    <m:r>
                      <a:rPr lang="en-US" sz="2400" b="0" i="1" smtClean="0">
                        <a:latin typeface="Cambria Math" panose="02040503050406030204" pitchFamily="18" charset="0"/>
                      </a:rPr>
                      <m:t>−</m:t>
                    </m:r>
                    <m:r>
                      <a:rPr lang="en-US" sz="2400" i="1">
                        <a:latin typeface="Cambria Math" panose="02040503050406030204" pitchFamily="18" charset="0"/>
                      </a:rPr>
                      <m:t>𝑊</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sin</m:t>
                        </m:r>
                      </m:fName>
                      <m:e>
                        <m:r>
                          <a:rPr lang="en-US" sz="2400" i="1">
                            <a:latin typeface="Cambria Math" panose="02040503050406030204" pitchFamily="18" charset="0"/>
                          </a:rPr>
                          <m:t>𝜃</m:t>
                        </m:r>
                      </m:e>
                    </m:func>
                  </m:oMath>
                </a14:m>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707805" y="1556417"/>
                <a:ext cx="6218553" cy="4647426"/>
              </a:xfrm>
              <a:prstGeom prst="rect">
                <a:avLst/>
              </a:prstGeom>
              <a:blipFill>
                <a:blip r:embed="rId7"/>
                <a:stretch>
                  <a:fillRect l="-1275" t="-1048"/>
                </a:stretch>
              </a:blipFill>
              <a:ln>
                <a:noFill/>
                <a:prstDash val="solid"/>
              </a:ln>
            </p:spPr>
            <p:txBody>
              <a:bodyPr/>
              <a:lstStyle/>
              <a:p>
                <a:r>
                  <a:rPr lang="en-US">
                    <a:noFill/>
                  </a:rPr>
                  <a:t> </a:t>
                </a:r>
              </a:p>
            </p:txBody>
          </p:sp>
        </mc:Fallback>
      </mc:AlternateContent>
      <p:grpSp>
        <p:nvGrpSpPr>
          <p:cNvPr id="17" name="Group 16"/>
          <p:cNvGrpSpPr/>
          <p:nvPr/>
        </p:nvGrpSpPr>
        <p:grpSpPr>
          <a:xfrm>
            <a:off x="7772267" y="3465095"/>
            <a:ext cx="1206046" cy="3192381"/>
            <a:chOff x="5133357" y="3568389"/>
            <a:chExt cx="1006216" cy="2663435"/>
          </a:xfrm>
        </p:grpSpPr>
        <p:grpSp>
          <p:nvGrpSpPr>
            <p:cNvPr id="16" name="Group 15"/>
            <p:cNvGrpSpPr/>
            <p:nvPr/>
          </p:nvGrpSpPr>
          <p:grpSpPr>
            <a:xfrm>
              <a:off x="5133357" y="3568389"/>
              <a:ext cx="522836" cy="2663435"/>
              <a:chOff x="5133357" y="3568389"/>
              <a:chExt cx="522836" cy="2663435"/>
            </a:xfrm>
          </p:grpSpPr>
          <p:cxnSp>
            <p:nvCxnSpPr>
              <p:cNvPr id="21" name="Straight Arrow Connector 20"/>
              <p:cNvCxnSpPr/>
              <p:nvPr/>
            </p:nvCxnSpPr>
            <p:spPr>
              <a:xfrm flipH="1">
                <a:off x="5654436" y="4958256"/>
                <a:ext cx="1757" cy="1273568"/>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133357" y="3568389"/>
                <a:ext cx="521482" cy="1423569"/>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5707918" y="5885572"/>
              <a:ext cx="431655" cy="333816"/>
            </a:xfrm>
            <a:prstGeom prst="rect">
              <a:avLst/>
            </a:prstGeom>
            <a:noFill/>
          </p:spPr>
          <p:txBody>
            <a:bodyPr wrap="square" rtlCol="0">
              <a:spAutoFit/>
            </a:bodyPr>
            <a:lstStyle/>
            <a:p>
              <a:r>
                <a:rPr lang="en-US" sz="2000" b="1" dirty="0">
                  <a:solidFill>
                    <a:srgbClr val="0070C0"/>
                  </a:solidFill>
                  <a:latin typeface="+mj-lt"/>
                </a:rPr>
                <a:t>W</a:t>
              </a:r>
              <a:endParaRPr lang="en-US" sz="2000" b="1" dirty="0">
                <a:solidFill>
                  <a:srgbClr val="0070C0"/>
                </a:solidFill>
              </a:endParaRPr>
            </a:p>
          </p:txBody>
        </p:sp>
        <p:sp>
          <p:nvSpPr>
            <p:cNvPr id="26" name="TextBox 25"/>
            <p:cNvSpPr txBox="1"/>
            <p:nvPr/>
          </p:nvSpPr>
          <p:spPr>
            <a:xfrm>
              <a:off x="5435272" y="4043601"/>
              <a:ext cx="336894" cy="400110"/>
            </a:xfrm>
            <a:prstGeom prst="rect">
              <a:avLst/>
            </a:prstGeom>
            <a:noFill/>
          </p:spPr>
          <p:txBody>
            <a:bodyPr wrap="square" rtlCol="0">
              <a:spAutoFit/>
            </a:bodyPr>
            <a:lstStyle/>
            <a:p>
              <a:r>
                <a:rPr lang="en-US" sz="2000" b="1" i="0" dirty="0">
                  <a:solidFill>
                    <a:srgbClr val="0070C0"/>
                  </a:solidFill>
                  <a:latin typeface="+mj-lt"/>
                </a:rPr>
                <a:t>T</a:t>
              </a:r>
              <a:endParaRPr lang="en-US" sz="2000" b="1" dirty="0">
                <a:solidFill>
                  <a:srgbClr val="0070C0"/>
                </a:solidFill>
              </a:endParaRPr>
            </a:p>
          </p:txBody>
        </p:sp>
      </p:grpSp>
      <p:grpSp>
        <p:nvGrpSpPr>
          <p:cNvPr id="9" name="Group 8"/>
          <p:cNvGrpSpPr/>
          <p:nvPr/>
        </p:nvGrpSpPr>
        <p:grpSpPr>
          <a:xfrm>
            <a:off x="8962270" y="648879"/>
            <a:ext cx="3115209" cy="2187680"/>
            <a:chOff x="7565840" y="573423"/>
            <a:chExt cx="3681677" cy="2585487"/>
          </a:xfrm>
        </p:grpSpPr>
        <p:grpSp>
          <p:nvGrpSpPr>
            <p:cNvPr id="7" name="Group 6"/>
            <p:cNvGrpSpPr/>
            <p:nvPr/>
          </p:nvGrpSpPr>
          <p:grpSpPr>
            <a:xfrm>
              <a:off x="7565840" y="573423"/>
              <a:ext cx="3681677" cy="2585487"/>
              <a:chOff x="7565840" y="573423"/>
              <a:chExt cx="3681677" cy="2585487"/>
            </a:xfrm>
          </p:grpSpPr>
          <p:grpSp>
            <p:nvGrpSpPr>
              <p:cNvPr id="5" name="Group 4"/>
              <p:cNvGrpSpPr/>
              <p:nvPr/>
            </p:nvGrpSpPr>
            <p:grpSpPr>
              <a:xfrm>
                <a:off x="7565840" y="573423"/>
                <a:ext cx="2454451" cy="2368332"/>
                <a:chOff x="6936508" y="1289390"/>
                <a:chExt cx="3298355" cy="3737422"/>
              </a:xfrm>
            </p:grpSpPr>
            <p:pic>
              <p:nvPicPr>
                <p:cNvPr id="1032" name="Picture 8" descr="Image result for pendulum"/>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8181748" y="2983740"/>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8181748" y="2983740"/>
                      <a:ext cx="545433" cy="400110"/>
                    </a:xfrm>
                    <a:prstGeom prst="rect">
                      <a:avLst/>
                    </a:prstGeom>
                    <a:blipFill>
                      <a:blip r:embed="rId9"/>
                      <a:stretch>
                        <a:fillRect b="-7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10"/>
                      <a:stretch>
                        <a:fillRect b="-77143"/>
                      </a:stretch>
                    </a:blipFill>
                  </p:spPr>
                  <p:txBody>
                    <a:bodyPr/>
                    <a:lstStyle/>
                    <a:p>
                      <a:r>
                        <a:rPr lang="en-US">
                          <a:noFill/>
                        </a:rPr>
                        <a:t> </a:t>
                      </a:r>
                    </a:p>
                  </p:txBody>
                </p:sp>
              </mc:Fallback>
            </mc:AlternateContent>
          </p:grpSp>
          <p:grpSp>
            <p:nvGrpSpPr>
              <p:cNvPr id="18" name="Group 17"/>
              <p:cNvGrpSpPr/>
              <p:nvPr/>
            </p:nvGrpSpPr>
            <p:grpSpPr>
              <a:xfrm>
                <a:off x="9139258" y="1401330"/>
                <a:ext cx="2108259" cy="1757580"/>
                <a:chOff x="5150587" y="3659770"/>
                <a:chExt cx="2108259" cy="1757580"/>
              </a:xfrm>
            </p:grpSpPr>
            <p:grpSp>
              <p:nvGrpSpPr>
                <p:cNvPr id="19" name="Group 18"/>
                <p:cNvGrpSpPr/>
                <p:nvPr/>
              </p:nvGrpSpPr>
              <p:grpSpPr>
                <a:xfrm>
                  <a:off x="5150587" y="3905541"/>
                  <a:ext cx="1498363" cy="1511809"/>
                  <a:chOff x="5150587" y="3905541"/>
                  <a:chExt cx="1498363" cy="1511809"/>
                </a:xfrm>
              </p:grpSpPr>
              <p:cxnSp>
                <p:nvCxnSpPr>
                  <p:cNvPr id="24" name="Straight Arrow Connector 23"/>
                  <p:cNvCxnSpPr/>
                  <p:nvPr/>
                </p:nvCxnSpPr>
                <p:spPr>
                  <a:xfrm flipV="1">
                    <a:off x="5150587" y="4550878"/>
                    <a:ext cx="1498363" cy="585149"/>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5231258" y="3905541"/>
                    <a:ext cx="605068" cy="1511809"/>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TextBox 19"/>
                    <p:cNvSpPr txBox="1"/>
                    <p:nvPr/>
                  </p:nvSpPr>
                  <p:spPr>
                    <a:xfrm>
                      <a:off x="6324399" y="4386491"/>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324399" y="4386491"/>
                      <a:ext cx="934447" cy="400110"/>
                    </a:xfrm>
                    <a:prstGeom prst="rect">
                      <a:avLst/>
                    </a:prstGeom>
                    <a:blipFill>
                      <a:blip r:embed="rId11"/>
                      <a:stretch>
                        <a:fillRect b="-1071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312132" y="3659770"/>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312132" y="3659770"/>
                      <a:ext cx="336894" cy="400110"/>
                    </a:xfrm>
                    <a:prstGeom prst="rect">
                      <a:avLst/>
                    </a:prstGeom>
                    <a:blipFill>
                      <a:blip r:embed="rId12"/>
                      <a:stretch>
                        <a:fillRect r="-4255" b="-3571"/>
                      </a:stretch>
                    </a:blipFill>
                    <a:ln>
                      <a:noFill/>
                    </a:ln>
                  </p:spPr>
                  <p:txBody>
                    <a:bodyPr/>
                    <a:lstStyle/>
                    <a:p>
                      <a:r>
                        <a:rPr lang="en-US">
                          <a:noFill/>
                        </a:rPr>
                        <a:t> </a:t>
                      </a:r>
                    </a:p>
                  </p:txBody>
                </p:sp>
              </mc:Fallback>
            </mc:AlternateContent>
          </p:grpSp>
        </p:grpSp>
        <p:sp>
          <p:nvSpPr>
            <p:cNvPr id="8" name="Rectangle 7"/>
            <p:cNvSpPr/>
            <p:nvPr/>
          </p:nvSpPr>
          <p:spPr>
            <a:xfrm rot="20461115">
              <a:off x="9595795" y="2399847"/>
              <a:ext cx="228555" cy="2285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8" name="Group 147"/>
          <p:cNvGrpSpPr/>
          <p:nvPr/>
        </p:nvGrpSpPr>
        <p:grpSpPr>
          <a:xfrm>
            <a:off x="7490106" y="4667026"/>
            <a:ext cx="890682" cy="2006491"/>
            <a:chOff x="8122318" y="4667009"/>
            <a:chExt cx="743105" cy="1674034"/>
          </a:xfrm>
        </p:grpSpPr>
        <p:grpSp>
          <p:nvGrpSpPr>
            <p:cNvPr id="147" name="Group 146"/>
            <p:cNvGrpSpPr/>
            <p:nvPr/>
          </p:nvGrpSpPr>
          <p:grpSpPr>
            <a:xfrm>
              <a:off x="8315196" y="5018333"/>
              <a:ext cx="550227" cy="1322710"/>
              <a:chOff x="8315196" y="5018333"/>
              <a:chExt cx="550227" cy="1322710"/>
            </a:xfrm>
          </p:grpSpPr>
          <p:sp>
            <p:nvSpPr>
              <p:cNvPr id="54" name="Rectangle 53"/>
              <p:cNvSpPr/>
              <p:nvPr/>
            </p:nvSpPr>
            <p:spPr>
              <a:xfrm rot="20081823">
                <a:off x="8389207" y="5163680"/>
                <a:ext cx="189944" cy="1899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Arrow Connector 37"/>
              <p:cNvCxnSpPr/>
              <p:nvPr/>
            </p:nvCxnSpPr>
            <p:spPr>
              <a:xfrm flipH="1">
                <a:off x="8315196" y="5018333"/>
                <a:ext cx="550227" cy="182457"/>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323790" y="5181592"/>
                <a:ext cx="541633" cy="1159451"/>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6" name="TextBox 55"/>
                <p:cNvSpPr txBox="1"/>
                <p:nvPr/>
              </p:nvSpPr>
              <p:spPr>
                <a:xfrm>
                  <a:off x="8227481" y="4667009"/>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𝜃</m:t>
                            </m:r>
                          </m:sub>
                        </m:sSub>
                      </m:oMath>
                    </m:oMathPara>
                  </a14:m>
                  <a:endParaRPr lang="en-US" sz="2000" dirty="0">
                    <a:solidFill>
                      <a:srgbClr val="00B05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227481" y="4667009"/>
                  <a:ext cx="336894" cy="400110"/>
                </a:xfrm>
                <a:prstGeom prst="rect">
                  <a:avLst/>
                </a:prstGeom>
                <a:blipFill>
                  <a:blip r:embed="rId13"/>
                  <a:stretch>
                    <a:fillRect r="-2238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122318" y="5556219"/>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𝑟</m:t>
                            </m:r>
                          </m:sub>
                        </m:sSub>
                      </m:oMath>
                    </m:oMathPara>
                  </a14:m>
                  <a:endParaRPr lang="en-US" sz="2000" dirty="0">
                    <a:solidFill>
                      <a:srgbClr val="00B05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122318" y="5556219"/>
                  <a:ext cx="336894" cy="400110"/>
                </a:xfrm>
                <a:prstGeom prst="rect">
                  <a:avLst/>
                </a:prstGeom>
                <a:blipFill>
                  <a:blip r:embed="rId14"/>
                  <a:stretch>
                    <a:fillRect r="-12121"/>
                  </a:stretch>
                </a:blipFill>
                <a:ln>
                  <a:noFill/>
                </a:ln>
              </p:spPr>
              <p:txBody>
                <a:bodyPr/>
                <a:lstStyle/>
                <a:p>
                  <a:r>
                    <a:rPr lang="en-US">
                      <a:noFill/>
                    </a:rPr>
                    <a:t> </a:t>
                  </a:r>
                </a:p>
              </p:txBody>
            </p:sp>
          </mc:Fallback>
        </mc:AlternateContent>
      </p:grpSp>
      <p:grpSp>
        <p:nvGrpSpPr>
          <p:cNvPr id="157" name="Group 156"/>
          <p:cNvGrpSpPr/>
          <p:nvPr/>
        </p:nvGrpSpPr>
        <p:grpSpPr>
          <a:xfrm>
            <a:off x="7180168" y="3010155"/>
            <a:ext cx="1868719" cy="3309906"/>
            <a:chOff x="7180168" y="3010155"/>
            <a:chExt cx="1868719" cy="3309906"/>
          </a:xfrm>
        </p:grpSpPr>
        <p:grpSp>
          <p:nvGrpSpPr>
            <p:cNvPr id="153" name="Group 152"/>
            <p:cNvGrpSpPr/>
            <p:nvPr/>
          </p:nvGrpSpPr>
          <p:grpSpPr>
            <a:xfrm>
              <a:off x="7180168" y="3010155"/>
              <a:ext cx="1868719" cy="3003843"/>
              <a:chOff x="7889167" y="3405189"/>
              <a:chExt cx="1559091" cy="2506136"/>
            </a:xfrm>
          </p:grpSpPr>
          <p:cxnSp>
            <p:nvCxnSpPr>
              <p:cNvPr id="152" name="Straight Connector 151"/>
              <p:cNvCxnSpPr/>
              <p:nvPr/>
            </p:nvCxnSpPr>
            <p:spPr>
              <a:xfrm>
                <a:off x="8235591" y="3405189"/>
                <a:ext cx="28997" cy="104802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3" name="TextBox 62"/>
                  <p:cNvSpPr txBox="1"/>
                  <p:nvPr/>
                </p:nvSpPr>
                <p:spPr>
                  <a:xfrm>
                    <a:off x="8513811" y="5541993"/>
                    <a:ext cx="93444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8513811" y="5541993"/>
                    <a:ext cx="934447" cy="369332"/>
                  </a:xfrm>
                  <a:prstGeom prst="rect">
                    <a:avLst/>
                  </a:prstGeom>
                  <a:blipFill>
                    <a:blip r:embed="rId1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63"/>
                  <p:cNvSpPr txBox="1"/>
                  <p:nvPr/>
                </p:nvSpPr>
                <p:spPr>
                  <a:xfrm>
                    <a:off x="7889167" y="3999283"/>
                    <a:ext cx="93444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7889167" y="3999283"/>
                    <a:ext cx="934447" cy="369332"/>
                  </a:xfrm>
                  <a:prstGeom prst="rect">
                    <a:avLst/>
                  </a:prstGeom>
                  <a:blipFill>
                    <a:blip r:embed="rId16"/>
                    <a:stretch>
                      <a:fillRect/>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9" name="TextBox 68"/>
                <p:cNvSpPr txBox="1"/>
                <p:nvPr/>
              </p:nvSpPr>
              <p:spPr>
                <a:xfrm>
                  <a:off x="8051038" y="5950729"/>
                  <a:ext cx="461485"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dirty="0" smtClean="0">
                            <a:solidFill>
                              <a:schemeClr val="tx1"/>
                            </a:solidFill>
                            <a:latin typeface="Cambria Math" panose="02040503050406030204" pitchFamily="18" charset="0"/>
                          </a:rPr>
                          <m:t>θ</m:t>
                        </m:r>
                      </m:oMath>
                    </m:oMathPara>
                  </a14:m>
                  <a:endParaRPr lang="en-US" dirty="0">
                    <a:solidFill>
                      <a:schemeClr val="tx1"/>
                    </a:solidFill>
                  </a:endParaRPr>
                </a:p>
              </p:txBody>
            </p:sp>
          </mc:Choice>
          <mc:Fallback xmlns="">
            <p:sp>
              <p:nvSpPr>
                <p:cNvPr id="69" name="TextBox 68"/>
                <p:cNvSpPr txBox="1">
                  <a:spLocks noRot="1" noChangeAspect="1" noMove="1" noResize="1" noEditPoints="1" noAdjustHandles="1" noChangeArrowheads="1" noChangeShapeType="1" noTextEdit="1"/>
                </p:cNvSpPr>
                <p:nvPr/>
              </p:nvSpPr>
              <p:spPr>
                <a:xfrm>
                  <a:off x="8051038" y="5950729"/>
                  <a:ext cx="461485" cy="369332"/>
                </a:xfrm>
                <a:prstGeom prst="rect">
                  <a:avLst/>
                </a:prstGeom>
                <a:blipFill>
                  <a:blip r:embed="rId17"/>
                  <a:stretch>
                    <a:fillRect/>
                  </a:stretch>
                </a:blipFill>
                <a:ln>
                  <a:noFill/>
                </a:ln>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39078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869633" y="524352"/>
                <a:ext cx="4477282" cy="594360"/>
              </a:xfrm>
              <a:prstGeom prst="rect">
                <a:avLst/>
              </a:prstGeom>
              <a:blipFill>
                <a:blip r:embed="rId5"/>
                <a:stretch>
                  <a:fillRect l="-4632" t="-1632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49451" y="1214559"/>
                <a:ext cx="6021757" cy="4872616"/>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a:t>
                </a:r>
                <a14:m>
                  <m:oMath xmlns:m="http://schemas.openxmlformats.org/officeDocument/2006/math">
                    <m:r>
                      <a:rPr lang="en-US" sz="2400" b="0" i="1" smtClean="0">
                        <a:latin typeface="Cambria Math" panose="02040503050406030204" pitchFamily="18" charset="0"/>
                      </a:rPr>
                      <m:t>𝜙</m:t>
                    </m:r>
                  </m:oMath>
                </a14:m>
                <a:r>
                  <a:rPr lang="en-US" sz="2400" dirty="0"/>
                  <a:t> from </a:t>
                </a:r>
                <a14:m>
                  <m:oMath xmlns:m="http://schemas.openxmlformats.org/officeDocument/2006/math">
                    <m:r>
                      <a:rPr lang="en-US" sz="2400" i="1" dirty="0" smtClean="0">
                        <a:latin typeface="Cambria Math" panose="02040503050406030204" pitchFamily="18" charset="0"/>
                      </a:rPr>
                      <m:t>𝑥</m:t>
                    </m:r>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r>
                  <a:rPr lang="en-US" sz="2400" dirty="0"/>
                  <a:t> graphs</a:t>
                </a:r>
              </a:p>
              <a:p>
                <a:pPr marL="800100" lvl="1" indent="-342900">
                  <a:spcAft>
                    <a:spcPts val="1200"/>
                  </a:spcAft>
                  <a:buFontTx/>
                  <a:buChar char="-"/>
                </a:pPr>
                <a:r>
                  <a:rPr lang="en-US" sz="2400" dirty="0"/>
                  <a:t>Find T (in s)</a:t>
                </a:r>
              </a:p>
              <a:p>
                <a:pPr marL="800100" lvl="1" indent="-342900">
                  <a:spcAft>
                    <a:spcPts val="1200"/>
                  </a:spcAft>
                  <a:buFontTx/>
                  <a:buChar char="-"/>
                </a:pPr>
                <a:r>
                  <a:rPr lang="en-US" sz="2400" dirty="0"/>
                  <a:t>Find the shift </a:t>
                </a:r>
                <a14:m>
                  <m:oMath xmlns:m="http://schemas.openxmlformats.org/officeDocument/2006/math">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oMath>
                </a14:m>
                <a:r>
                  <a:rPr lang="en-US" sz="2400" dirty="0"/>
                  <a:t> (in s) of any one point on </a:t>
                </a:r>
                <a14:m>
                  <m:oMath xmlns:m="http://schemas.openxmlformats.org/officeDocument/2006/math">
                    <m:r>
                      <a:rPr lang="en-US" sz="2400" b="0" i="1" smtClean="0">
                        <a:latin typeface="Cambria Math" panose="02040503050406030204" pitchFamily="18" charset="0"/>
                      </a:rPr>
                      <m:t>𝑥</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oMath>
                </a14:m>
                <a:r>
                  <a:rPr lang="en-US" sz="2400" dirty="0"/>
                  <a:t> compared to </a:t>
                </a:r>
                <a14:m>
                  <m:oMath xmlns:m="http://schemas.openxmlformats.org/officeDocument/2006/math">
                    <m:r>
                      <a:rPr lang="en-US" sz="2400" i="1" dirty="0" smtClean="0">
                        <a:latin typeface="Cambria Math" panose="02040503050406030204" pitchFamily="18" charset="0"/>
                      </a:rPr>
                      <m:t>𝑥</m:t>
                    </m:r>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r>
                  <a:rPr lang="en-US" sz="2400" dirty="0"/>
                  <a:t> of </a:t>
                </a:r>
                <a14:m>
                  <m:oMath xmlns:m="http://schemas.openxmlformats.org/officeDocument/2006/math">
                    <m:r>
                      <a:rPr lang="en-US" sz="2400" i="1" dirty="0" smtClean="0">
                        <a:latin typeface="Cambria Math" panose="02040503050406030204" pitchFamily="18" charset="0"/>
                      </a:rPr>
                      <m:t>𝜙</m:t>
                    </m:r>
                    <m:r>
                      <a:rPr lang="en-US" sz="2400" i="1" dirty="0" smtClean="0">
                        <a:latin typeface="Cambria Math" panose="02040503050406030204" pitchFamily="18" charset="0"/>
                      </a:rPr>
                      <m:t>=0</m:t>
                    </m:r>
                  </m:oMath>
                </a14:m>
                <a:endParaRPr lang="en-US" sz="2400" dirty="0"/>
              </a:p>
              <a:p>
                <a:pPr marL="800100" lvl="1" indent="-342900">
                  <a:spcAft>
                    <a:spcPts val="1200"/>
                  </a:spcAft>
                  <a:buFontTx/>
                  <a:buChar char="-"/>
                </a:pPr>
                <a:r>
                  <a:rPr lang="en-US" sz="2400" dirty="0"/>
                  <a:t>Find the ratio of the shift </a:t>
                </a:r>
                <a14:m>
                  <m:oMath xmlns:m="http://schemas.openxmlformats.org/officeDocument/2006/math">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oMath>
                </a14:m>
                <a:r>
                  <a:rPr lang="en-US" sz="2400" dirty="0"/>
                  <a:t> to T; then convert to radians by multiplying by </a:t>
                </a:r>
                <a14:m>
                  <m:oMath xmlns:m="http://schemas.openxmlformats.org/officeDocument/2006/math">
                    <m:r>
                      <a:rPr lang="en-US" sz="2400" i="1" dirty="0" smtClean="0">
                        <a:latin typeface="Cambria Math" panose="02040503050406030204" pitchFamily="18" charset="0"/>
                      </a:rPr>
                      <m:t>2</m:t>
                    </m:r>
                    <m:r>
                      <a:rPr lang="en-US" sz="2400" i="1" dirty="0" smtClean="0">
                        <a:latin typeface="Cambria Math" panose="02040503050406030204" pitchFamily="18" charset="0"/>
                      </a:rPr>
                      <m:t>𝜋</m:t>
                    </m:r>
                  </m:oMath>
                </a14:m>
                <a:endParaRPr lang="en-US" sz="2400" dirty="0"/>
              </a:p>
              <a:p>
                <a:pPr lvl="1" algn="ctr">
                  <a:spcAft>
                    <a:spcPts val="1200"/>
                  </a:spcAft>
                </a:pPr>
                <a:r>
                  <a:rPr lang="en-US" sz="2400" dirty="0"/>
                  <a:t>i.e.    </a:t>
                </a:r>
                <a14:m>
                  <m:oMath xmlns:m="http://schemas.openxmlformats.org/officeDocument/2006/math">
                    <m:r>
                      <a:rPr lang="en-US" sz="2400" i="1">
                        <a:latin typeface="Cambria Math" panose="02040503050406030204" pitchFamily="18" charset="0"/>
                      </a:rPr>
                      <m:t>𝜙</m:t>
                    </m:r>
                    <m:r>
                      <a:rPr lang="en-US" sz="2400" i="1">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Δ</m:t>
                        </m:r>
                        <m:r>
                          <a:rPr lang="en-US" sz="2400" i="1">
                            <a:latin typeface="Cambria Math" panose="02040503050406030204" pitchFamily="18" charset="0"/>
                          </a:rPr>
                          <m:t>𝑡</m:t>
                        </m:r>
                      </m:num>
                      <m:den>
                        <m:r>
                          <a:rPr lang="en-US" sz="2400" i="1">
                            <a:latin typeface="Cambria Math" panose="02040503050406030204" pitchFamily="18" charset="0"/>
                          </a:rPr>
                          <m:t>𝑇</m:t>
                        </m:r>
                      </m:den>
                    </m:f>
                    <m:r>
                      <a:rPr lang="en-US" sz="2400" i="1">
                        <a:latin typeface="Cambria Math" panose="02040503050406030204" pitchFamily="18" charset="0"/>
                      </a:rPr>
                      <m:t>×2</m:t>
                    </m:r>
                    <m:r>
                      <a:rPr lang="en-US" sz="2400" i="1">
                        <a:latin typeface="Cambria Math" panose="02040503050406030204" pitchFamily="18" charset="0"/>
                      </a:rPr>
                      <m:t>𝜋</m:t>
                    </m:r>
                  </m:oMath>
                </a14:m>
                <a:endParaRPr lang="en-US" sz="2400" dirty="0"/>
              </a:p>
              <a:p>
                <a:pPr marL="800100" lvl="1" indent="-342900">
                  <a:spcAft>
                    <a:spcPts val="1200"/>
                  </a:spcAft>
                  <a:buFontTx/>
                  <a:buChar char="-"/>
                </a:pPr>
                <a:r>
                  <a:rPr lang="en-US" sz="2400" dirty="0"/>
                  <a:t>Assign +</a:t>
                </a:r>
                <a:r>
                  <a:rPr lang="en-US" sz="2400" dirty="0" err="1"/>
                  <a:t>ve</a:t>
                </a:r>
                <a:r>
                  <a:rPr lang="en-US" sz="2400" dirty="0"/>
                  <a:t> or –</a:t>
                </a:r>
                <a:r>
                  <a:rPr lang="en-US" sz="2400" dirty="0" err="1"/>
                  <a:t>ve</a:t>
                </a:r>
                <a:r>
                  <a:rPr lang="en-US" sz="2400" dirty="0"/>
                  <a:t> sign based on direction of shift (+</a:t>
                </a:r>
                <a:r>
                  <a:rPr lang="en-US" sz="2400" dirty="0" err="1"/>
                  <a:t>ve</a:t>
                </a:r>
                <a14:m>
                  <m:oMath xmlns:m="http://schemas.openxmlformats.org/officeDocument/2006/math">
                    <m:r>
                      <a:rPr lang="en-US" sz="2400" i="1" dirty="0" smtClean="0">
                        <a:latin typeface="Cambria Math" panose="02040503050406030204" pitchFamily="18" charset="0"/>
                      </a:rPr>
                      <m:t>→</m:t>
                    </m:r>
                  </m:oMath>
                </a14:m>
                <a:r>
                  <a:rPr lang="en-US" sz="2400" dirty="0"/>
                  <a:t>left; -</a:t>
                </a:r>
                <a:r>
                  <a:rPr lang="en-US" sz="2400" dirty="0" err="1"/>
                  <a:t>ve</a:t>
                </a:r>
                <a14:m>
                  <m:oMath xmlns:m="http://schemas.openxmlformats.org/officeDocument/2006/math">
                    <m:r>
                      <a:rPr lang="en-US" sz="2400" i="1" dirty="0" smtClean="0">
                        <a:latin typeface="Cambria Math" panose="02040503050406030204" pitchFamily="18" charset="0"/>
                      </a:rPr>
                      <m:t>→</m:t>
                    </m:r>
                  </m:oMath>
                </a14:m>
                <a:r>
                  <a:rPr lang="en-US" sz="2400" dirty="0"/>
                  <a:t>right)</a:t>
                </a:r>
              </a:p>
              <a:p>
                <a:pPr lvl="1" algn="ctr">
                  <a:spcAft>
                    <a:spcPts val="1200"/>
                  </a:spcAft>
                </a:pPr>
                <a:r>
                  <a:rPr lang="en-US" sz="2400" dirty="0">
                    <a:solidFill>
                      <a:schemeClr val="bg1">
                        <a:lumMod val="50000"/>
                      </a:schemeClr>
                    </a:solidFill>
                  </a:rPr>
                  <a:t>[see example on right]</a:t>
                </a:r>
                <a:r>
                  <a:rPr lang="en-US" sz="2400" dirty="0"/>
                  <a:t>	 </a:t>
                </a:r>
              </a:p>
            </p:txBody>
          </p:sp>
        </mc:Choice>
        <mc:Fallback xmlns="">
          <p:sp>
            <p:nvSpPr>
              <p:cNvPr id="7" name="TextBox 6"/>
              <p:cNvSpPr txBox="1">
                <a:spLocks noRot="1" noChangeAspect="1" noMove="1" noResize="1" noEditPoints="1" noAdjustHandles="1" noChangeArrowheads="1" noChangeShapeType="1" noTextEdit="1"/>
              </p:cNvSpPr>
              <p:nvPr/>
            </p:nvSpPr>
            <p:spPr>
              <a:xfrm>
                <a:off x="449451" y="1214559"/>
                <a:ext cx="6021757" cy="4872616"/>
              </a:xfrm>
              <a:prstGeom prst="rect">
                <a:avLst/>
              </a:prstGeom>
              <a:blipFill>
                <a:blip r:embed="rId6"/>
                <a:stretch>
                  <a:fillRect l="-1417" t="-1000" b="-1750"/>
                </a:stretch>
              </a:blipFill>
            </p:spPr>
            <p:txBody>
              <a:bodyPr/>
              <a:lstStyle/>
              <a:p>
                <a:r>
                  <a:rPr lang="en-US">
                    <a:noFill/>
                  </a:rPr>
                  <a:t> </a:t>
                </a:r>
              </a:p>
            </p:txBody>
          </p:sp>
        </mc:Fallback>
      </mc:AlternateContent>
      <p:grpSp>
        <p:nvGrpSpPr>
          <p:cNvPr id="12" name="Group 11"/>
          <p:cNvGrpSpPr/>
          <p:nvPr/>
        </p:nvGrpSpPr>
        <p:grpSpPr>
          <a:xfrm>
            <a:off x="6496022" y="1041996"/>
            <a:ext cx="3697832" cy="2456064"/>
            <a:chOff x="6744006" y="1041996"/>
            <a:chExt cx="3697832" cy="2456064"/>
          </a:xfrm>
        </p:grpSpPr>
        <p:grpSp>
          <p:nvGrpSpPr>
            <p:cNvPr id="54" name="Group 53"/>
            <p:cNvGrpSpPr/>
            <p:nvPr/>
          </p:nvGrpSpPr>
          <p:grpSpPr>
            <a:xfrm>
              <a:off x="6744006" y="1041996"/>
              <a:ext cx="3697832" cy="2456064"/>
              <a:chOff x="8179009" y="1509723"/>
              <a:chExt cx="3697832" cy="2456064"/>
            </a:xfrm>
          </p:grpSpPr>
          <p:grpSp>
            <p:nvGrpSpPr>
              <p:cNvPr id="55" name="Group 54"/>
              <p:cNvGrpSpPr/>
              <p:nvPr/>
            </p:nvGrpSpPr>
            <p:grpSpPr>
              <a:xfrm>
                <a:off x="8467494" y="1887690"/>
                <a:ext cx="3409347" cy="2078097"/>
                <a:chOff x="6782800" y="1731181"/>
                <a:chExt cx="4590174" cy="2797846"/>
              </a:xfrm>
            </p:grpSpPr>
            <p:grpSp>
              <p:nvGrpSpPr>
                <p:cNvPr id="57" name="Group 56"/>
                <p:cNvGrpSpPr/>
                <p:nvPr/>
              </p:nvGrpSpPr>
              <p:grpSpPr>
                <a:xfrm>
                  <a:off x="6782800" y="1731181"/>
                  <a:ext cx="4590174" cy="2797846"/>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p:cxnSp>
              <p:nvCxnSpPr>
                <p:cNvPr id="58" name="Straight Arrow Connector 57"/>
                <p:cNvCxnSpPr/>
                <p:nvPr/>
              </p:nvCxnSpPr>
              <p:spPr>
                <a:xfrm>
                  <a:off x="8322590" y="2275683"/>
                  <a:ext cx="1270861"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8708097" y="1895188"/>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708097" y="1895188"/>
                      <a:ext cx="499845" cy="369332"/>
                    </a:xfrm>
                    <a:prstGeom prst="rect">
                      <a:avLst/>
                    </a:prstGeom>
                    <a:blipFill>
                      <a:blip r:embed="rId10"/>
                      <a:stretch>
                        <a:fillRect b="-2444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8179009" y="1509723"/>
                    <a:ext cx="3697832" cy="369332"/>
                  </a:xfrm>
                  <a:prstGeom prst="rect">
                    <a:avLst/>
                  </a:prstGeom>
                  <a:noFill/>
                </p:spPr>
                <p:txBody>
                  <a:bodyPr wrap="square" rtlCol="0">
                    <a:spAutoFit/>
                  </a:bodyPr>
                  <a:lstStyle/>
                  <a:p>
                    <a:r>
                      <a:rPr lang="en-US" b="0" dirty="0"/>
                      <a:t>Phase shift in upper graph:  </a:t>
                    </a:r>
                    <a14:m>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a14:m>
                    <a:endParaRPr lang="en-US" dirty="0"/>
                  </a:p>
                </p:txBody>
              </p:sp>
            </mc:Choice>
            <mc:Fallback xmlns="">
              <p:sp>
                <p:nvSpPr>
                  <p:cNvPr id="56" name="TextBox 55"/>
                  <p:cNvSpPr txBox="1">
                    <a:spLocks noRot="1" noChangeAspect="1" noMove="1" noResize="1" noEditPoints="1" noAdjustHandles="1" noChangeArrowheads="1" noChangeShapeType="1" noTextEdit="1"/>
                  </p:cNvSpPr>
                  <p:nvPr/>
                </p:nvSpPr>
                <p:spPr>
                  <a:xfrm>
                    <a:off x="8179009" y="1509723"/>
                    <a:ext cx="3697832" cy="369332"/>
                  </a:xfrm>
                  <a:prstGeom prst="rect">
                    <a:avLst/>
                  </a:prstGeom>
                  <a:blipFill>
                    <a:blip r:embed="rId11"/>
                    <a:stretch>
                      <a:fillRect l="-1485" t="-9836" b="-24590"/>
                    </a:stretch>
                  </a:blipFill>
                </p:spPr>
                <p:txBody>
                  <a:bodyPr/>
                  <a:lstStyle/>
                  <a:p>
                    <a:r>
                      <a:rPr lang="en-US">
                        <a:noFill/>
                      </a:rPr>
                      <a:t> </a:t>
                    </a:r>
                  </a:p>
                </p:txBody>
              </p:sp>
            </mc:Fallback>
          </mc:AlternateContent>
        </p:grpSp>
        <p:sp>
          <p:nvSpPr>
            <p:cNvPr id="10" name="Oval 9"/>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p:nvPr/>
        </p:nvGrpSpPr>
        <p:grpSpPr>
          <a:xfrm>
            <a:off x="6778892" y="4081422"/>
            <a:ext cx="3176885" cy="2078097"/>
            <a:chOff x="7026876" y="4081422"/>
            <a:chExt cx="3176885" cy="2078097"/>
          </a:xfrm>
        </p:grpSpPr>
        <p:grpSp>
          <p:nvGrpSpPr>
            <p:cNvPr id="66" name="Group 65"/>
            <p:cNvGrpSpPr/>
            <p:nvPr/>
          </p:nvGrpSpPr>
          <p:grpSpPr>
            <a:xfrm>
              <a:off x="7026876" y="4081422"/>
              <a:ext cx="3176885" cy="2078097"/>
              <a:chOff x="6782797" y="1731181"/>
              <a:chExt cx="4277197" cy="2797846"/>
            </a:xfrm>
          </p:grpSpPr>
          <p:grpSp>
            <p:nvGrpSpPr>
              <p:cNvPr id="68" name="Group 67"/>
              <p:cNvGrpSpPr/>
              <p:nvPr/>
            </p:nvGrpSpPr>
            <p:grpSpPr>
              <a:xfrm>
                <a:off x="6782797" y="1731181"/>
                <a:ext cx="4277197" cy="2797846"/>
                <a:chOff x="1713644" y="1702641"/>
                <a:chExt cx="4454217" cy="2977847"/>
              </a:xfrm>
            </p:grpSpPr>
            <p:grpSp>
              <p:nvGrpSpPr>
                <p:cNvPr id="71" name="Group 70"/>
                <p:cNvGrpSpPr/>
                <p:nvPr/>
              </p:nvGrpSpPr>
              <p:grpSpPr>
                <a:xfrm>
                  <a:off x="2006433" y="2149861"/>
                  <a:ext cx="4161428" cy="2530627"/>
                  <a:chOff x="2006433" y="2149861"/>
                  <a:chExt cx="4161428" cy="2530627"/>
                </a:xfrm>
              </p:grpSpPr>
              <p:pic>
                <p:nvPicPr>
                  <p:cNvPr id="74"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Arrow Connector 7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72" name="TextBox 71"/>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3" name="TextBox 72"/>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2"/>
                      <a:stretch>
                        <a:fillRect b="-34146"/>
                      </a:stretch>
                    </a:blipFill>
                  </p:spPr>
                  <p:txBody>
                    <a:bodyPr/>
                    <a:lstStyle/>
                    <a:p>
                      <a:r>
                        <a:rPr lang="en-US">
                          <a:noFill/>
                        </a:rPr>
                        <a:t> </a:t>
                      </a:r>
                    </a:p>
                  </p:txBody>
                </p:sp>
              </mc:Fallback>
            </mc:AlternateContent>
          </p:grpSp>
          <p:cxnSp>
            <p:nvCxnSpPr>
              <p:cNvPr id="69" name="Straight Arrow Connector 68"/>
              <p:cNvCxnSpPr/>
              <p:nvPr/>
            </p:nvCxnSpPr>
            <p:spPr>
              <a:xfrm>
                <a:off x="8019338" y="2211225"/>
                <a:ext cx="1270861"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TextBox 69"/>
                  <p:cNvSpPr txBox="1"/>
                  <p:nvPr/>
                </p:nvSpPr>
                <p:spPr>
                  <a:xfrm>
                    <a:off x="8404845" y="1830730"/>
                    <a:ext cx="49984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8404845" y="1830730"/>
                    <a:ext cx="499846" cy="369332"/>
                  </a:xfrm>
                  <a:prstGeom prst="rect">
                    <a:avLst/>
                  </a:prstGeom>
                  <a:blipFill>
                    <a:blip r:embed="rId13"/>
                    <a:stretch>
                      <a:fillRect b="-24444"/>
                    </a:stretch>
                  </a:blipFill>
                </p:spPr>
                <p:txBody>
                  <a:bodyPr/>
                  <a:lstStyle/>
                  <a:p>
                    <a:r>
                      <a:rPr lang="en-US">
                        <a:noFill/>
                      </a:rPr>
                      <a:t> </a:t>
                    </a:r>
                  </a:p>
                </p:txBody>
              </p:sp>
            </mc:Fallback>
          </mc:AlternateContent>
        </p:grpSp>
        <p:sp>
          <p:nvSpPr>
            <p:cNvPr id="76" name="Oval 75"/>
            <p:cNvSpPr/>
            <p:nvPr/>
          </p:nvSpPr>
          <p:spPr>
            <a:xfrm>
              <a:off x="7645138" y="5202969"/>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7383892" y="1673704"/>
            <a:ext cx="371260" cy="5080591"/>
            <a:chOff x="7631876" y="1673704"/>
            <a:chExt cx="371260" cy="5080591"/>
          </a:xfrm>
        </p:grpSpPr>
        <p:grpSp>
          <p:nvGrpSpPr>
            <p:cNvPr id="36" name="Group 35"/>
            <p:cNvGrpSpPr/>
            <p:nvPr/>
          </p:nvGrpSpPr>
          <p:grpSpPr>
            <a:xfrm>
              <a:off x="7681539" y="1673704"/>
              <a:ext cx="264453" cy="4610802"/>
              <a:chOff x="7706013" y="1824391"/>
              <a:chExt cx="230237" cy="4124394"/>
            </a:xfrm>
          </p:grpSpPr>
          <p:cxnSp>
            <p:nvCxnSpPr>
              <p:cNvPr id="25" name="Straight Connector 24"/>
              <p:cNvCxnSpPr/>
              <p:nvPr/>
            </p:nvCxnSpPr>
            <p:spPr>
              <a:xfrm>
                <a:off x="7936250" y="1831598"/>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706013" y="1824391"/>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cxnSp>
          <p:nvCxnSpPr>
            <p:cNvPr id="79" name="Straight Arrow Connector 78"/>
            <p:cNvCxnSpPr/>
            <p:nvPr/>
          </p:nvCxnSpPr>
          <p:spPr>
            <a:xfrm>
              <a:off x="7706013" y="6356350"/>
              <a:ext cx="2399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p:cNvSpPr txBox="1"/>
                <p:nvPr/>
              </p:nvSpPr>
              <p:spPr>
                <a:xfrm>
                  <a:off x="7631876" y="6384963"/>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r>
                          <a:rPr lang="en-US" b="1" i="0" smtClean="0">
                            <a:solidFill>
                              <a:schemeClr val="accent1"/>
                            </a:solidFill>
                            <a:latin typeface="Cambria Math" panose="02040503050406030204" pitchFamily="18" charset="0"/>
                          </a:rPr>
                          <m:t>𝐭</m:t>
                        </m:r>
                      </m:oMath>
                    </m:oMathPara>
                  </a14:m>
                  <a:endParaRPr lang="en-US" b="1" dirty="0">
                    <a:solidFill>
                      <a:schemeClr val="accent1"/>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7631876" y="6384963"/>
                  <a:ext cx="371260" cy="369332"/>
                </a:xfrm>
                <a:prstGeom prst="rect">
                  <a:avLst/>
                </a:prstGeom>
                <a:blipFill>
                  <a:blip r:embed="rId14"/>
                  <a:stretch>
                    <a:fillRect r="-1147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6" name="TextBox 85"/>
              <p:cNvSpPr txBox="1"/>
              <p:nvPr/>
            </p:nvSpPr>
            <p:spPr>
              <a:xfrm>
                <a:off x="10116086" y="4270043"/>
                <a:ext cx="1637488" cy="1718932"/>
              </a:xfrm>
              <a:prstGeom prst="rect">
                <a:avLst/>
              </a:prstGeom>
              <a:noFill/>
              <a:ln>
                <a:solidFill>
                  <a:schemeClr val="tx1"/>
                </a:solidFill>
              </a:ln>
            </p:spPr>
            <p:txBody>
              <a:bodyPr wrap="square" rtlCol="0">
                <a:spAutoFit/>
              </a:bodyPr>
              <a:lstStyle/>
              <a:p>
                <a:pPr algn="ctr"/>
                <a:r>
                  <a:rPr lang="en-US" dirty="0"/>
                  <a:t>Phase shift in lower graph:</a:t>
                </a:r>
              </a:p>
              <a:p>
                <a:pPr algn="ctr"/>
                <a:endParaRPr lang="en-US" dirty="0"/>
              </a:p>
              <a:p>
                <a:pPr 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𝜋</m:t>
                          </m:r>
                          <m:r>
                            <m:rPr>
                              <m:sty m:val="p"/>
                            </m:rPr>
                            <a:rPr lang="en-US">
                              <a:latin typeface="Cambria Math" panose="02040503050406030204" pitchFamily="18" charset="0"/>
                            </a:rPr>
                            <m:t>Δ</m:t>
                          </m:r>
                          <m:r>
                            <a:rPr lang="en-US" i="1">
                              <a:latin typeface="Cambria Math" panose="02040503050406030204" pitchFamily="18" charset="0"/>
                            </a:rPr>
                            <m:t>𝑡</m:t>
                          </m:r>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86" name="TextBox 85"/>
              <p:cNvSpPr txBox="1">
                <a:spLocks noRot="1" noChangeAspect="1" noMove="1" noResize="1" noEditPoints="1" noAdjustHandles="1" noChangeArrowheads="1" noChangeShapeType="1" noTextEdit="1"/>
              </p:cNvSpPr>
              <p:nvPr/>
            </p:nvSpPr>
            <p:spPr>
              <a:xfrm>
                <a:off x="10116086" y="4270043"/>
                <a:ext cx="1637488" cy="1718932"/>
              </a:xfrm>
              <a:prstGeom prst="rect">
                <a:avLst/>
              </a:prstGeom>
              <a:blipFill>
                <a:blip r:embed="rId15"/>
                <a:stretch>
                  <a:fillRect t="-1408" b="-4225"/>
                </a:stretch>
              </a:blipFill>
              <a:ln>
                <a:solidFill>
                  <a:schemeClr val="tx1"/>
                </a:solidFill>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4</a:t>
            </a:fld>
            <a:endParaRPr lang="en-US"/>
          </a:p>
        </p:txBody>
      </p:sp>
    </p:spTree>
    <p:custDataLst>
      <p:tags r:id="rId1"/>
    </p:custDataLst>
    <p:extLst>
      <p:ext uri="{BB962C8B-B14F-4D97-AF65-F5344CB8AC3E}">
        <p14:creationId xmlns:p14="http://schemas.microsoft.com/office/powerpoint/2010/main" val="119698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Forces [2]</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40</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75806" y="1454753"/>
                <a:ext cx="6218553" cy="4378378"/>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r>
                  <a:rPr lang="en-US" sz="2400" dirty="0"/>
                  <a:t>Net Forces in </a:t>
                </a:r>
                <a14:m>
                  <m:oMath xmlns:m="http://schemas.openxmlformats.org/officeDocument/2006/math">
                    <m:r>
                      <a:rPr lang="en-US" sz="2400" b="0" i="1" smtClean="0">
                        <a:latin typeface="Cambria Math" panose="02040503050406030204" pitchFamily="18" charset="0"/>
                      </a:rPr>
                      <m:t>𝑟</m:t>
                    </m:r>
                  </m:oMath>
                </a14:m>
                <a:r>
                  <a:rPr lang="en-US" sz="2400" dirty="0"/>
                  <a:t> and </a:t>
                </a:r>
                <a14:m>
                  <m:oMath xmlns:m="http://schemas.openxmlformats.org/officeDocument/2006/math">
                    <m:r>
                      <a:rPr lang="en-US" sz="2400" b="0" i="1" smtClean="0">
                        <a:latin typeface="Cambria Math" panose="02040503050406030204" pitchFamily="18" charset="0"/>
                      </a:rPr>
                      <m:t>𝜃</m:t>
                    </m:r>
                  </m:oMath>
                </a14:m>
                <a:r>
                  <a:rPr lang="en-US" sz="2400" dirty="0"/>
                  <a:t> directions:</a:t>
                </a:r>
              </a:p>
              <a:p>
                <a:pPr>
                  <a:spcAft>
                    <a:spcPts val="1200"/>
                  </a:spcAft>
                </a:pP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F</m:t>
                        </m:r>
                      </m:e>
                      <m:sub>
                        <m:r>
                          <m:rPr>
                            <m:sty m:val="p"/>
                          </m:rPr>
                          <a:rPr lang="en-US" sz="2400" b="0" i="0" smtClean="0">
                            <a:latin typeface="Cambria Math" panose="02040503050406030204" pitchFamily="18" charset="0"/>
                          </a:rPr>
                          <m:t>ne</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t</m:t>
                            </m:r>
                          </m:e>
                          <m:sub>
                            <m:r>
                              <m:rPr>
                                <m:sty m:val="p"/>
                              </m:rPr>
                              <a:rPr lang="en-US" sz="2400" b="0" i="0" smtClean="0">
                                <a:latin typeface="Cambria Math" panose="02040503050406030204" pitchFamily="18" charset="0"/>
                              </a:rPr>
                              <m:t>r</m:t>
                            </m:r>
                          </m:sub>
                        </m:sSub>
                      </m:sub>
                    </m:sSub>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T</m:t>
                        </m:r>
                      </m:e>
                      <m:sub>
                        <m:r>
                          <m:rPr>
                            <m:sty m:val="p"/>
                          </m:rPr>
                          <a:rPr lang="en-US" sz="2400" b="0" i="0" smtClean="0">
                            <a:latin typeface="Cambria Math" panose="02040503050406030204" pitchFamily="18" charset="0"/>
                          </a:rPr>
                          <m:t>r</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W</m:t>
                        </m:r>
                      </m:e>
                      <m:sub>
                        <m:r>
                          <m:rPr>
                            <m:sty m:val="p"/>
                          </m:rPr>
                          <a:rPr lang="en-US" sz="2400" b="0" i="0" smtClean="0">
                            <a:latin typeface="Cambria Math" panose="02040503050406030204" pitchFamily="18" charset="0"/>
                          </a:rPr>
                          <m:t>r</m:t>
                        </m:r>
                      </m:sub>
                    </m:sSub>
                  </m:oMath>
                </a14:m>
                <a:r>
                  <a:rPr lang="en-US" sz="2400" dirty="0"/>
                  <a:t> = </a:t>
                </a:r>
                <a14:m>
                  <m:oMath xmlns:m="http://schemas.openxmlformats.org/officeDocument/2006/math">
                    <m:r>
                      <a:rPr lang="en-US" sz="2400" b="1" i="0" smtClean="0">
                        <a:latin typeface="Cambria Math" panose="02040503050406030204" pitchFamily="18" charset="0"/>
                      </a:rPr>
                      <m:t>𝐓</m:t>
                    </m:r>
                    <m:r>
                      <a:rPr lang="en-US" sz="2400" b="1" i="0" smtClean="0">
                        <a:latin typeface="Cambria Math" panose="02040503050406030204" pitchFamily="18" charset="0"/>
                      </a:rPr>
                      <m:t>−</m:t>
                    </m:r>
                    <m:r>
                      <a:rPr lang="en-US" sz="2400" b="1" i="0" smtClean="0">
                        <a:latin typeface="Cambria Math" panose="02040503050406030204" pitchFamily="18" charset="0"/>
                      </a:rPr>
                      <m:t>𝐖</m:t>
                    </m:r>
                    <m:func>
                      <m:funcPr>
                        <m:ctrlPr>
                          <a:rPr lang="en-US" sz="2400" b="1" i="1" smtClean="0">
                            <a:latin typeface="Cambria Math" panose="02040503050406030204" pitchFamily="18" charset="0"/>
                          </a:rPr>
                        </m:ctrlPr>
                      </m:funcPr>
                      <m:fName>
                        <m:r>
                          <a:rPr lang="en-US" sz="2400" b="1" i="0" smtClean="0">
                            <a:latin typeface="Cambria Math" panose="02040503050406030204" pitchFamily="18" charset="0"/>
                          </a:rPr>
                          <m:t>𝐜𝐨𝐬</m:t>
                        </m:r>
                      </m:fName>
                      <m:e>
                        <m:r>
                          <a:rPr lang="en-US" sz="2400" b="1" i="0" smtClean="0">
                            <a:latin typeface="Cambria Math" panose="02040503050406030204" pitchFamily="18" charset="0"/>
                          </a:rPr>
                          <m:t>𝛉</m:t>
                        </m:r>
                      </m:e>
                    </m:func>
                  </m:oMath>
                </a14:m>
                <a:endParaRPr lang="en-US" sz="2400" b="1" dirty="0"/>
              </a:p>
              <a:p>
                <a:pPr>
                  <a:spcAft>
                    <a:spcPts val="1200"/>
                  </a:spcAft>
                </a:pPr>
                <a:r>
                  <a:rPr lang="en-US" sz="2400" dirty="0"/>
                  <a:t>		(i.e. centripetal force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𝐹</m:t>
                        </m:r>
                      </m:e>
                      <m:sub>
                        <m:r>
                          <a:rPr lang="en-US" sz="2400" b="0" i="1" smtClean="0">
                            <a:latin typeface="Cambria Math" panose="02040503050406030204" pitchFamily="18" charset="0"/>
                          </a:rPr>
                          <m:t>𝐶</m:t>
                        </m:r>
                      </m:sub>
                    </m:sSub>
                  </m:oMath>
                </a14:m>
                <a:r>
                  <a:rPr lang="en-US" sz="2400" dirty="0"/>
                  <a:t>)</a:t>
                </a:r>
              </a:p>
              <a:p>
                <a:pPr>
                  <a:spcAft>
                    <a:spcPts val="1200"/>
                  </a:spcAft>
                </a:pPr>
                <a:r>
                  <a:rPr lang="en-US" sz="2400" dirty="0"/>
                  <a:t>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a:rPr lang="en-US" sz="2400" b="0" i="1" smtClean="0">
                                <a:latin typeface="Cambria Math" panose="02040503050406030204" pitchFamily="18" charset="0"/>
                              </a:rPr>
                              <m:t>𝜃</m:t>
                            </m:r>
                          </m:sub>
                        </m:sSub>
                      </m:sub>
                    </m:sSub>
                  </m:oMath>
                </a14:m>
                <a:r>
                  <a:rPr lang="en-US" sz="2400" dirty="0"/>
                  <a:t> =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a:rPr lang="en-US" sz="2400" b="0" i="1" smtClean="0">
                            <a:latin typeface="Cambria Math" panose="02040503050406030204" pitchFamily="18" charset="0"/>
                          </a:rPr>
                          <m:t>𝜃</m:t>
                        </m:r>
                      </m:sub>
                    </m:sSub>
                    <m:r>
                      <a:rPr lang="en-US" sz="240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W</m:t>
                        </m:r>
                      </m:e>
                      <m:sub>
                        <m:r>
                          <a:rPr lang="en-US" sz="2400" b="0" i="1" smtClean="0">
                            <a:latin typeface="Cambria Math" panose="02040503050406030204" pitchFamily="18" charset="0"/>
                          </a:rPr>
                          <m:t>𝜃</m:t>
                        </m:r>
                      </m:sub>
                    </m:sSub>
                  </m:oMath>
                </a14:m>
                <a:r>
                  <a:rPr lang="en-US" sz="2400" dirty="0"/>
                  <a:t> = </a:t>
                </a:r>
                <a14:m>
                  <m:oMath xmlns:m="http://schemas.openxmlformats.org/officeDocument/2006/math">
                    <m:r>
                      <a:rPr lang="en-US" sz="2400" i="1" dirty="0" smtClean="0">
                        <a:latin typeface="Cambria Math" panose="02040503050406030204" pitchFamily="18" charset="0"/>
                      </a:rPr>
                      <m:t>−</m:t>
                    </m:r>
                    <m:r>
                      <a:rPr lang="en-US" sz="2400" b="1">
                        <a:latin typeface="Cambria Math" panose="02040503050406030204" pitchFamily="18" charset="0"/>
                      </a:rPr>
                      <m:t>𝐖</m:t>
                    </m:r>
                    <m:func>
                      <m:funcPr>
                        <m:ctrlPr>
                          <a:rPr lang="en-US" sz="2400" b="1" i="1">
                            <a:latin typeface="Cambria Math" panose="02040503050406030204" pitchFamily="18" charset="0"/>
                          </a:rPr>
                        </m:ctrlPr>
                      </m:funcPr>
                      <m:fName>
                        <m:r>
                          <a:rPr lang="en-US" sz="2400" b="1">
                            <a:latin typeface="Cambria Math" panose="02040503050406030204" pitchFamily="18" charset="0"/>
                          </a:rPr>
                          <m:t>𝐬𝐢𝐧</m:t>
                        </m:r>
                      </m:fName>
                      <m:e>
                        <m:r>
                          <a:rPr lang="en-US" sz="2400" b="1">
                            <a:latin typeface="Cambria Math" panose="02040503050406030204" pitchFamily="18" charset="0"/>
                          </a:rPr>
                          <m:t>𝛉</m:t>
                        </m:r>
                      </m:e>
                    </m:func>
                  </m:oMath>
                </a14:m>
                <a:endParaRPr lang="en-US" sz="2400" b="1" dirty="0"/>
              </a:p>
              <a:p>
                <a:pPr>
                  <a:spcAft>
                    <a:spcPts val="3000"/>
                  </a:spcAft>
                </a:pPr>
                <a:r>
                  <a:rPr lang="en-US" sz="2400" dirty="0"/>
                  <a:t>		(i.e. tangential force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𝐹</m:t>
                        </m:r>
                      </m:e>
                      <m:sub>
                        <m:r>
                          <a:rPr lang="en-US" sz="2400" b="0" i="1" smtClean="0">
                            <a:latin typeface="Cambria Math" panose="02040503050406030204" pitchFamily="18" charset="0"/>
                          </a:rPr>
                          <m:t>𝑡𝑎𝑛𝑔𝑒𝑛𝑡</m:t>
                        </m:r>
                      </m:sub>
                    </m:sSub>
                  </m:oMath>
                </a14:m>
                <a:r>
                  <a:rPr lang="en-US" sz="2400" dirty="0"/>
                  <a:t>)</a:t>
                </a: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F</m:t>
                        </m:r>
                      </m:e>
                      <m:sub>
                        <m:r>
                          <m:rPr>
                            <m:sty m:val="p"/>
                          </m:rPr>
                          <a:rPr lang="en-US" sz="2400" b="0" i="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t</m:t>
                            </m:r>
                          </m:e>
                          <m:sub>
                            <m:r>
                              <m:rPr>
                                <m:sty m:val="p"/>
                              </m:rPr>
                              <a:rPr lang="en-US" sz="2400" b="0" i="0">
                                <a:latin typeface="Cambria Math" panose="02040503050406030204" pitchFamily="18" charset="0"/>
                              </a:rPr>
                              <m:t>θ</m:t>
                            </m:r>
                          </m:sub>
                        </m:sSub>
                      </m:sub>
                    </m:sSub>
                  </m:oMath>
                </a14:m>
                <a:r>
                  <a:rPr lang="en-US" sz="2400" dirty="0"/>
                  <a:t> =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endParaRPr lang="en-US" sz="2400" dirty="0"/>
              </a:p>
              <a:p>
                <a:pPr>
                  <a:spcAft>
                    <a:spcPts val="1200"/>
                  </a:spcAft>
                </a:pPr>
                <a:r>
                  <a:rPr lang="en-US" sz="2400" dirty="0"/>
                  <a:t>The mass speeds up because of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i.e. </a:t>
                </a: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creates </a:t>
                </a:r>
                <a:r>
                  <a:rPr lang="en-US" sz="2400" b="1" dirty="0"/>
                  <a:t>angular acceleration (</a:t>
                </a:r>
                <a14:m>
                  <m:oMath xmlns:m="http://schemas.openxmlformats.org/officeDocument/2006/math">
                    <m:r>
                      <a:rPr lang="en-US" sz="2400" b="1" i="0" smtClean="0">
                        <a:latin typeface="Cambria Math" panose="02040503050406030204" pitchFamily="18" charset="0"/>
                      </a:rPr>
                      <m:t>𝛂</m:t>
                    </m:r>
                  </m:oMath>
                </a14:m>
                <a:r>
                  <a:rPr lang="en-US" sz="2400" b="1" dirty="0"/>
                  <a:t>) </a:t>
                </a:r>
              </a:p>
            </p:txBody>
          </p:sp>
        </mc:Choice>
        <mc:Fallback xmlns="">
          <p:sp>
            <p:nvSpPr>
              <p:cNvPr id="130" name="TextBox 129"/>
              <p:cNvSpPr txBox="1">
                <a:spLocks noRot="1" noChangeAspect="1" noMove="1" noResize="1" noEditPoints="1" noAdjustHandles="1" noChangeArrowheads="1" noChangeShapeType="1" noTextEdit="1"/>
              </p:cNvSpPr>
              <p:nvPr/>
            </p:nvSpPr>
            <p:spPr>
              <a:xfrm>
                <a:off x="1075806" y="1454753"/>
                <a:ext cx="6218553" cy="4378378"/>
              </a:xfrm>
              <a:prstGeom prst="rect">
                <a:avLst/>
              </a:prstGeom>
              <a:blipFill>
                <a:blip r:embed="rId4"/>
                <a:stretch>
                  <a:fillRect l="-1469" t="-1114" b="-2228"/>
                </a:stretch>
              </a:blipFill>
              <a:ln>
                <a:noFill/>
                <a:prstDash val="solid"/>
              </a:ln>
            </p:spPr>
            <p:txBody>
              <a:bodyPr/>
              <a:lstStyle/>
              <a:p>
                <a:r>
                  <a:rPr lang="en-US">
                    <a:noFill/>
                  </a:rPr>
                  <a:t> </a:t>
                </a:r>
              </a:p>
            </p:txBody>
          </p:sp>
        </mc:Fallback>
      </mc:AlternateContent>
      <p:grpSp>
        <p:nvGrpSpPr>
          <p:cNvPr id="32" name="Group 31"/>
          <p:cNvGrpSpPr/>
          <p:nvPr/>
        </p:nvGrpSpPr>
        <p:grpSpPr>
          <a:xfrm>
            <a:off x="7130826" y="-54910"/>
            <a:ext cx="4096641" cy="3777039"/>
            <a:chOff x="6711064" y="-598937"/>
            <a:chExt cx="4096641" cy="3777039"/>
          </a:xfrm>
        </p:grpSpPr>
        <p:grpSp>
          <p:nvGrpSpPr>
            <p:cNvPr id="6" name="Group 5"/>
            <p:cNvGrpSpPr/>
            <p:nvPr/>
          </p:nvGrpSpPr>
          <p:grpSpPr>
            <a:xfrm>
              <a:off x="7627301" y="537909"/>
              <a:ext cx="3180404" cy="2640193"/>
              <a:chOff x="7058302" y="2792628"/>
              <a:chExt cx="4371584" cy="3560814"/>
            </a:xfrm>
          </p:grpSpPr>
          <p:grpSp>
            <p:nvGrpSpPr>
              <p:cNvPr id="13" name="Group 12"/>
              <p:cNvGrpSpPr/>
              <p:nvPr/>
            </p:nvGrpSpPr>
            <p:grpSpPr>
              <a:xfrm>
                <a:off x="7058302" y="2792628"/>
                <a:ext cx="4371584" cy="3132172"/>
                <a:chOff x="7660605" y="3187124"/>
                <a:chExt cx="3647256" cy="2613202"/>
              </a:xfrm>
            </p:grpSpPr>
            <p:cxnSp>
              <p:nvCxnSpPr>
                <p:cNvPr id="28" name="Straight Arrow Connector 27"/>
                <p:cNvCxnSpPr/>
                <p:nvPr/>
              </p:nvCxnSpPr>
              <p:spPr>
                <a:xfrm flipV="1">
                  <a:off x="7927922" y="4452057"/>
                  <a:ext cx="2786904" cy="925910"/>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061153" y="3253434"/>
                  <a:ext cx="962059" cy="2546892"/>
                </a:xfrm>
                <a:prstGeom prst="straightConnector1">
                  <a:avLst/>
                </a:prstGeom>
                <a:ln w="57150">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0373414" y="4231682"/>
                      <a:ext cx="934447"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𝜽</m:t>
                            </m:r>
                          </m:oMath>
                        </m:oMathPara>
                      </a14:m>
                      <a:endParaRPr lang="en-US" sz="2000" b="1" dirty="0">
                        <a:solidFill>
                          <a:srgbClr val="00B05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0373414" y="4231682"/>
                      <a:ext cx="934447" cy="400110"/>
                    </a:xfrm>
                    <a:prstGeom prst="rect">
                      <a:avLst/>
                    </a:prstGeom>
                    <a:blipFill>
                      <a:blip r:embed="rId5"/>
                      <a:stretch>
                        <a:fillRect b="-5172"/>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7660605" y="3187124"/>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00B050"/>
                                </a:solidFill>
                                <a:latin typeface="Cambria Math" panose="02040503050406030204" pitchFamily="18" charset="0"/>
                              </a:rPr>
                              <m:t>𝒓</m:t>
                            </m:r>
                          </m:oMath>
                        </m:oMathPara>
                      </a14:m>
                      <a:endParaRPr lang="en-US" sz="2000" b="1" dirty="0">
                        <a:solidFill>
                          <a:srgbClr val="00B05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660605" y="3187124"/>
                      <a:ext cx="336894" cy="400110"/>
                    </a:xfrm>
                    <a:prstGeom prst="rect">
                      <a:avLst/>
                    </a:prstGeom>
                    <a:blipFill>
                      <a:blip r:embed="rId6"/>
                      <a:stretch>
                        <a:fillRect r="-2083"/>
                      </a:stretch>
                    </a:blipFill>
                    <a:ln>
                      <a:noFill/>
                    </a:ln>
                  </p:spPr>
                  <p:txBody>
                    <a:bodyPr/>
                    <a:lstStyle/>
                    <a:p>
                      <a:r>
                        <a:rPr lang="en-US">
                          <a:noFill/>
                        </a:rPr>
                        <a:t> </a:t>
                      </a:r>
                    </a:p>
                  </p:txBody>
                </p:sp>
              </mc:Fallback>
            </mc:AlternateContent>
          </p:grpSp>
          <p:grpSp>
            <p:nvGrpSpPr>
              <p:cNvPr id="17" name="Group 16"/>
              <p:cNvGrpSpPr/>
              <p:nvPr/>
            </p:nvGrpSpPr>
            <p:grpSpPr>
              <a:xfrm>
                <a:off x="7921417" y="3880132"/>
                <a:ext cx="680192" cy="1291251"/>
                <a:chOff x="5257796" y="3914655"/>
                <a:chExt cx="567491" cy="1077303"/>
              </a:xfrm>
            </p:grpSpPr>
            <p:cxnSp>
              <p:nvCxnSpPr>
                <p:cNvPr id="22" name="Straight Arrow Connector 21"/>
                <p:cNvCxnSpPr/>
                <p:nvPr/>
              </p:nvCxnSpPr>
              <p:spPr>
                <a:xfrm flipH="1" flipV="1">
                  <a:off x="5257796" y="3914655"/>
                  <a:ext cx="397042" cy="1077303"/>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488393" y="4214936"/>
                  <a:ext cx="336894" cy="400110"/>
                </a:xfrm>
                <a:prstGeom prst="rect">
                  <a:avLst/>
                </a:prstGeom>
                <a:noFill/>
              </p:spPr>
              <p:txBody>
                <a:bodyPr wrap="square" rtlCol="0">
                  <a:spAutoFit/>
                </a:bodyPr>
                <a:lstStyle/>
                <a:p>
                  <a:r>
                    <a:rPr lang="en-US" sz="2000" b="1" i="0" dirty="0">
                      <a:solidFill>
                        <a:srgbClr val="0070C0"/>
                      </a:solidFill>
                      <a:latin typeface="+mj-lt"/>
                    </a:rPr>
                    <a:t>T</a:t>
                  </a:r>
                  <a:endParaRPr lang="en-US" sz="2000" b="1" dirty="0">
                    <a:solidFill>
                      <a:srgbClr val="0070C0"/>
                    </a:solidFill>
                  </a:endParaRPr>
                </a:p>
              </p:txBody>
            </p:sp>
          </p:grpSp>
          <p:grpSp>
            <p:nvGrpSpPr>
              <p:cNvPr id="148" name="Group 147"/>
              <p:cNvGrpSpPr/>
              <p:nvPr/>
            </p:nvGrpSpPr>
            <p:grpSpPr>
              <a:xfrm>
                <a:off x="7595470" y="5088115"/>
                <a:ext cx="1499867" cy="1265327"/>
                <a:chOff x="8210210" y="5018333"/>
                <a:chExt cx="1251352" cy="1055675"/>
              </a:xfrm>
            </p:grpSpPr>
            <p:grpSp>
              <p:nvGrpSpPr>
                <p:cNvPr id="147" name="Group 146"/>
                <p:cNvGrpSpPr/>
                <p:nvPr/>
              </p:nvGrpSpPr>
              <p:grpSpPr>
                <a:xfrm>
                  <a:off x="8315196" y="5018333"/>
                  <a:ext cx="936321" cy="1055675"/>
                  <a:chOff x="8315196" y="5018333"/>
                  <a:chExt cx="936321" cy="1055675"/>
                </a:xfrm>
              </p:grpSpPr>
              <p:cxnSp>
                <p:nvCxnSpPr>
                  <p:cNvPr id="38" name="Straight Arrow Connector 37"/>
                  <p:cNvCxnSpPr/>
                  <p:nvPr/>
                </p:nvCxnSpPr>
                <p:spPr>
                  <a:xfrm flipH="1">
                    <a:off x="8315196" y="5018333"/>
                    <a:ext cx="550227" cy="182457"/>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874151" y="5052178"/>
                    <a:ext cx="377366" cy="102183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6" name="TextBox 55"/>
                    <p:cNvSpPr txBox="1"/>
                    <p:nvPr/>
                  </p:nvSpPr>
                  <p:spPr>
                    <a:xfrm>
                      <a:off x="8210210" y="5247377"/>
                      <a:ext cx="336896"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𝜃</m:t>
                                </m:r>
                              </m:sub>
                            </m:sSub>
                          </m:oMath>
                        </m:oMathPara>
                      </a14:m>
                      <a:endParaRPr lang="en-US" sz="2000" dirty="0">
                        <a:solidFill>
                          <a:srgbClr val="00B05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210210" y="5247377"/>
                      <a:ext cx="336896" cy="400110"/>
                    </a:xfrm>
                    <a:prstGeom prst="rect">
                      <a:avLst/>
                    </a:prstGeom>
                    <a:blipFill>
                      <a:blip r:embed="rId7"/>
                      <a:stretch>
                        <a:fillRect r="-70833" b="-1551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9124668" y="5563092"/>
                      <a:ext cx="336894" cy="400110"/>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dirty="0" smtClean="0">
                                    <a:solidFill>
                                      <a:srgbClr val="FF0000"/>
                                    </a:solidFill>
                                    <a:latin typeface="Cambria Math" panose="02040503050406030204" pitchFamily="18" charset="0"/>
                                  </a:rPr>
                                </m:ctrlPr>
                              </m:sSubPr>
                              <m:e>
                                <m:r>
                                  <m:rPr>
                                    <m:sty m:val="p"/>
                                  </m:rPr>
                                  <a:rPr lang="en-US" sz="2000" b="0" i="0" dirty="0" smtClean="0">
                                    <a:solidFill>
                                      <a:srgbClr val="FF0000"/>
                                    </a:solidFill>
                                    <a:latin typeface="Cambria Math" panose="02040503050406030204" pitchFamily="18" charset="0"/>
                                  </a:rPr>
                                  <m:t>W</m:t>
                                </m:r>
                              </m:e>
                              <m:sub>
                                <m:r>
                                  <a:rPr lang="en-US" sz="2000" b="0" i="1" dirty="0" smtClean="0">
                                    <a:solidFill>
                                      <a:srgbClr val="FF0000"/>
                                    </a:solidFill>
                                    <a:latin typeface="Cambria Math" panose="02040503050406030204" pitchFamily="18" charset="0"/>
                                  </a:rPr>
                                  <m:t>𝑟</m:t>
                                </m:r>
                              </m:sub>
                            </m:sSub>
                          </m:oMath>
                        </m:oMathPara>
                      </a14:m>
                      <a:endParaRPr lang="en-US" sz="2000" dirty="0">
                        <a:solidFill>
                          <a:srgbClr val="00B05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9124668" y="5563092"/>
                      <a:ext cx="336894" cy="400110"/>
                    </a:xfrm>
                    <a:prstGeom prst="rect">
                      <a:avLst/>
                    </a:prstGeom>
                    <a:blipFill>
                      <a:blip r:embed="rId8"/>
                      <a:stretch>
                        <a:fillRect r="-54167" b="-10345"/>
                      </a:stretch>
                    </a:blipFill>
                    <a:ln>
                      <a:noFill/>
                    </a:ln>
                  </p:spPr>
                  <p:txBody>
                    <a:bodyPr/>
                    <a:lstStyle/>
                    <a:p>
                      <a:r>
                        <a:rPr lang="en-US">
                          <a:noFill/>
                        </a:rPr>
                        <a:t> </a:t>
                      </a:r>
                    </a:p>
                  </p:txBody>
                </p:sp>
              </mc:Fallback>
            </mc:AlternateContent>
          </p:grpSp>
        </p:grpSp>
        <p:sp>
          <p:nvSpPr>
            <p:cNvPr id="15" name="Arc 14"/>
            <p:cNvSpPr/>
            <p:nvPr/>
          </p:nvSpPr>
          <p:spPr>
            <a:xfrm rot="7347491">
              <a:off x="6711064" y="-598937"/>
              <a:ext cx="2886215" cy="2886215"/>
            </a:xfrm>
            <a:prstGeom prst="arc">
              <a:avLst>
                <a:gd name="adj1" fmla="val 16063722"/>
                <a:gd name="adj2" fmla="val 655022"/>
              </a:avLst>
            </a:prstGeom>
            <a:ln w="1270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33" name="Group 32"/>
          <p:cNvGrpSpPr/>
          <p:nvPr/>
        </p:nvGrpSpPr>
        <p:grpSpPr>
          <a:xfrm>
            <a:off x="7479901" y="2975759"/>
            <a:ext cx="4098282" cy="3380592"/>
            <a:chOff x="6868767" y="2727457"/>
            <a:chExt cx="4098282" cy="3380592"/>
          </a:xfrm>
        </p:grpSpPr>
        <p:grpSp>
          <p:nvGrpSpPr>
            <p:cNvPr id="44" name="Group 43"/>
            <p:cNvGrpSpPr/>
            <p:nvPr/>
          </p:nvGrpSpPr>
          <p:grpSpPr>
            <a:xfrm>
              <a:off x="7884970" y="4233910"/>
              <a:ext cx="3082079" cy="1874139"/>
              <a:chOff x="7092073" y="3331777"/>
              <a:chExt cx="4236432" cy="2527642"/>
            </a:xfrm>
          </p:grpSpPr>
          <p:grpSp>
            <p:nvGrpSpPr>
              <p:cNvPr id="46" name="Group 45"/>
              <p:cNvGrpSpPr/>
              <p:nvPr/>
            </p:nvGrpSpPr>
            <p:grpSpPr>
              <a:xfrm>
                <a:off x="7899367" y="3331777"/>
                <a:ext cx="3429138" cy="1796329"/>
                <a:chOff x="5239399" y="3457160"/>
                <a:chExt cx="2860964" cy="1498696"/>
              </a:xfrm>
            </p:grpSpPr>
            <p:cxnSp>
              <p:nvCxnSpPr>
                <p:cNvPr id="53" name="Straight Arrow Connector 52"/>
                <p:cNvCxnSpPr/>
                <p:nvPr/>
              </p:nvCxnSpPr>
              <p:spPr>
                <a:xfrm flipH="1" flipV="1">
                  <a:off x="5239399" y="3878553"/>
                  <a:ext cx="397042" cy="1077303"/>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5246609" y="3457160"/>
                      <a:ext cx="2853754" cy="48369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dirty="0" smtClean="0">
                                    <a:solidFill>
                                      <a:schemeClr val="accent2"/>
                                    </a:solidFill>
                                    <a:latin typeface="Cambria Math" panose="02040503050406030204" pitchFamily="18" charset="0"/>
                                  </a:rPr>
                                </m:ctrlPr>
                              </m:sSubPr>
                              <m:e>
                                <m:sSub>
                                  <m:sSubPr>
                                    <m:ctrlPr>
                                      <a:rPr lang="en-US" sz="2000" b="1" i="1" dirty="0" smtClean="0">
                                        <a:solidFill>
                                          <a:schemeClr val="accent2"/>
                                        </a:solidFill>
                                        <a:latin typeface="Cambria Math" panose="02040503050406030204" pitchFamily="18" charset="0"/>
                                      </a:rPr>
                                    </m:ctrlPr>
                                  </m:sSubPr>
                                  <m:e>
                                    <m:r>
                                      <a:rPr lang="en-US" sz="2000" b="1" i="0" dirty="0" smtClean="0">
                                        <a:solidFill>
                                          <a:schemeClr val="accent2"/>
                                        </a:solidFill>
                                        <a:latin typeface="Cambria Math" panose="02040503050406030204" pitchFamily="18" charset="0"/>
                                      </a:rPr>
                                      <m:t>𝐅</m:t>
                                    </m:r>
                                  </m:e>
                                  <m:sub>
                                    <m:r>
                                      <a:rPr lang="en-US" sz="2000" b="1" i="0" dirty="0" smtClean="0">
                                        <a:solidFill>
                                          <a:schemeClr val="accent2"/>
                                        </a:solidFill>
                                        <a:latin typeface="Cambria Math" panose="02040503050406030204" pitchFamily="18" charset="0"/>
                                      </a:rPr>
                                      <m:t>𝐧𝐞𝐭</m:t>
                                    </m:r>
                                  </m:sub>
                                </m:sSub>
                              </m:e>
                              <m:sub>
                                <m:r>
                                  <a:rPr lang="en-US" sz="2000" b="1" i="0" dirty="0" smtClean="0">
                                    <a:solidFill>
                                      <a:schemeClr val="accent2"/>
                                    </a:solidFill>
                                    <a:latin typeface="Cambria Math" panose="02040503050406030204" pitchFamily="18" charset="0"/>
                                  </a:rPr>
                                  <m:t>𝐫</m:t>
                                </m:r>
                              </m:sub>
                            </m:sSub>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𝐓</m:t>
                            </m:r>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𝐖𝐜𝐨𝐬</m:t>
                            </m:r>
                            <m:r>
                              <a:rPr lang="en-US" sz="2000" b="1" i="0" dirty="0" smtClean="0">
                                <a:solidFill>
                                  <a:schemeClr val="accent2"/>
                                </a:solidFill>
                                <a:latin typeface="Cambria Math" panose="02040503050406030204" pitchFamily="18" charset="0"/>
                              </a:rPr>
                              <m:t> </m:t>
                            </m:r>
                            <m:r>
                              <a:rPr lang="en-US" sz="2000" b="1" i="0" dirty="0" smtClean="0">
                                <a:solidFill>
                                  <a:schemeClr val="accent2"/>
                                </a:solidFill>
                                <a:latin typeface="Cambria Math" panose="02040503050406030204" pitchFamily="18" charset="0"/>
                              </a:rPr>
                              <m:t>𝛉</m:t>
                            </m:r>
                          </m:oMath>
                        </m:oMathPara>
                      </a14:m>
                      <a:endParaRPr lang="en-US" sz="2000" b="1" dirty="0">
                        <a:solidFill>
                          <a:schemeClr val="accent2"/>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5246609" y="3457160"/>
                      <a:ext cx="2853754" cy="483692"/>
                    </a:xfrm>
                    <a:prstGeom prst="rect">
                      <a:avLst/>
                    </a:prstGeom>
                    <a:blipFill>
                      <a:blip r:embed="rId9"/>
                      <a:stretch>
                        <a:fillRect b="-1408"/>
                      </a:stretch>
                    </a:blipFill>
                  </p:spPr>
                  <p:txBody>
                    <a:bodyPr/>
                    <a:lstStyle/>
                    <a:p>
                      <a:r>
                        <a:rPr lang="en-US">
                          <a:noFill/>
                        </a:rPr>
                        <a:t> </a:t>
                      </a:r>
                    </a:p>
                  </p:txBody>
                </p:sp>
              </mc:Fallback>
            </mc:AlternateContent>
          </p:grpSp>
          <p:grpSp>
            <p:nvGrpSpPr>
              <p:cNvPr id="47" name="Group 46"/>
              <p:cNvGrpSpPr/>
              <p:nvPr/>
            </p:nvGrpSpPr>
            <p:grpSpPr>
              <a:xfrm>
                <a:off x="7092073" y="5088119"/>
                <a:ext cx="2935074" cy="771300"/>
                <a:chOff x="7790234" y="5018333"/>
                <a:chExt cx="2448762" cy="643503"/>
              </a:xfrm>
            </p:grpSpPr>
            <p:cxnSp>
              <p:nvCxnSpPr>
                <p:cNvPr id="51" name="Straight Arrow Connector 50"/>
                <p:cNvCxnSpPr/>
                <p:nvPr/>
              </p:nvCxnSpPr>
              <p:spPr>
                <a:xfrm flipH="1">
                  <a:off x="8315196" y="5018333"/>
                  <a:ext cx="550227" cy="182457"/>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790234" y="5176483"/>
                      <a:ext cx="2448762" cy="485353"/>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1" i="1" dirty="0" smtClean="0">
                                    <a:solidFill>
                                      <a:schemeClr val="accent2"/>
                                    </a:solidFill>
                                    <a:latin typeface="Cambria Math" panose="02040503050406030204" pitchFamily="18" charset="0"/>
                                  </a:rPr>
                                </m:ctrlPr>
                              </m:sSubPr>
                              <m:e>
                                <m:sSub>
                                  <m:sSubPr>
                                    <m:ctrlPr>
                                      <a:rPr lang="en-US" sz="2000" b="1" i="1" dirty="0" smtClean="0">
                                        <a:solidFill>
                                          <a:schemeClr val="accent2"/>
                                        </a:solidFill>
                                        <a:latin typeface="Cambria Math" panose="02040503050406030204" pitchFamily="18" charset="0"/>
                                      </a:rPr>
                                    </m:ctrlPr>
                                  </m:sSubPr>
                                  <m:e>
                                    <m:r>
                                      <a:rPr lang="en-US" sz="2000" b="1" i="0" dirty="0" smtClean="0">
                                        <a:solidFill>
                                          <a:schemeClr val="accent2"/>
                                        </a:solidFill>
                                        <a:latin typeface="Cambria Math" panose="02040503050406030204" pitchFamily="18" charset="0"/>
                                      </a:rPr>
                                      <m:t>𝐅</m:t>
                                    </m:r>
                                  </m:e>
                                  <m:sub>
                                    <m:r>
                                      <a:rPr lang="en-US" sz="2000" b="1" i="0" dirty="0" smtClean="0">
                                        <a:solidFill>
                                          <a:schemeClr val="accent2"/>
                                        </a:solidFill>
                                        <a:latin typeface="Cambria Math" panose="02040503050406030204" pitchFamily="18" charset="0"/>
                                      </a:rPr>
                                      <m:t>𝐧𝐞𝐭</m:t>
                                    </m:r>
                                  </m:sub>
                                </m:sSub>
                              </m:e>
                              <m:sub>
                                <m:r>
                                  <a:rPr lang="en-US" sz="2000" b="1" i="1" dirty="0" smtClean="0">
                                    <a:solidFill>
                                      <a:schemeClr val="accent2"/>
                                    </a:solidFill>
                                    <a:latin typeface="Cambria Math" panose="02040503050406030204" pitchFamily="18" charset="0"/>
                                  </a:rPr>
                                  <m:t>𝜽</m:t>
                                </m:r>
                              </m:sub>
                            </m:sSub>
                            <m:r>
                              <a:rPr lang="en-US" sz="2000" b="1" i="0" dirty="0" smtClean="0">
                                <a:solidFill>
                                  <a:schemeClr val="accent2"/>
                                </a:solidFill>
                                <a:latin typeface="Cambria Math" panose="02040503050406030204" pitchFamily="18" charset="0"/>
                              </a:rPr>
                              <m:t>=−</m:t>
                            </m:r>
                            <m:r>
                              <a:rPr lang="en-US" sz="2000" b="1" i="0" dirty="0" smtClean="0">
                                <a:solidFill>
                                  <a:schemeClr val="accent2"/>
                                </a:solidFill>
                                <a:latin typeface="Cambria Math" panose="02040503050406030204" pitchFamily="18" charset="0"/>
                              </a:rPr>
                              <m:t>𝐖𝐬𝐢𝐧</m:t>
                            </m:r>
                            <m:r>
                              <a:rPr lang="en-US" sz="2000" b="1" i="0" dirty="0" smtClean="0">
                                <a:solidFill>
                                  <a:schemeClr val="accent2"/>
                                </a:solidFill>
                                <a:latin typeface="Cambria Math" panose="02040503050406030204" pitchFamily="18" charset="0"/>
                              </a:rPr>
                              <m:t> </m:t>
                            </m:r>
                            <m:r>
                              <a:rPr lang="en-US" sz="2000" b="1" i="1" dirty="0" smtClean="0">
                                <a:solidFill>
                                  <a:schemeClr val="accent2"/>
                                </a:solidFill>
                                <a:latin typeface="Cambria Math" panose="02040503050406030204" pitchFamily="18" charset="0"/>
                              </a:rPr>
                              <m:t>𝜽</m:t>
                            </m:r>
                          </m:oMath>
                        </m:oMathPara>
                      </a14:m>
                      <a:endParaRPr lang="en-US" sz="2000" b="1" dirty="0">
                        <a:solidFill>
                          <a:schemeClr val="accent2"/>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790234" y="5176483"/>
                      <a:ext cx="2448762" cy="485353"/>
                    </a:xfrm>
                    <a:prstGeom prst="rect">
                      <a:avLst/>
                    </a:prstGeom>
                    <a:blipFill>
                      <a:blip r:embed="rId10"/>
                      <a:stretch>
                        <a:fillRect b="-4225"/>
                      </a:stretch>
                    </a:blipFill>
                    <a:ln>
                      <a:noFill/>
                    </a:ln>
                  </p:spPr>
                  <p:txBody>
                    <a:bodyPr/>
                    <a:lstStyle/>
                    <a:p>
                      <a:r>
                        <a:rPr lang="en-US">
                          <a:noFill/>
                        </a:rPr>
                        <a:t> </a:t>
                      </a:r>
                    </a:p>
                  </p:txBody>
                </p:sp>
              </mc:Fallback>
            </mc:AlternateContent>
          </p:grpSp>
        </p:grpSp>
        <p:sp>
          <p:nvSpPr>
            <p:cNvPr id="65" name="Arc 64"/>
            <p:cNvSpPr/>
            <p:nvPr/>
          </p:nvSpPr>
          <p:spPr>
            <a:xfrm rot="7347491">
              <a:off x="6868767" y="2727457"/>
              <a:ext cx="2886215" cy="2886215"/>
            </a:xfrm>
            <a:prstGeom prst="arc">
              <a:avLst>
                <a:gd name="adj1" fmla="val 16063722"/>
                <a:gd name="adj2" fmla="val 655022"/>
              </a:avLst>
            </a:prstGeom>
            <a:ln w="1270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spTree>
    <p:extLst>
      <p:ext uri="{BB962C8B-B14F-4D97-AF65-F5344CB8AC3E}">
        <p14:creationId xmlns:p14="http://schemas.microsoft.com/office/powerpoint/2010/main" val="1241631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Forces [3]</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41</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102638" y="1393586"/>
                <a:ext cx="5628827" cy="522495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sSub>
                      <m:sSubPr>
                        <m:ctrlPr>
                          <a:rPr lang="en-US" sz="2400" i="1" smtClean="0">
                            <a:latin typeface="Cambria Math" panose="02040503050406030204" pitchFamily="18" charset="0"/>
                          </a:rPr>
                        </m:ctrlPr>
                      </m:sSubPr>
                      <m:e>
                        <m:r>
                          <m:rPr>
                            <m:sty m:val="p"/>
                          </m:rPr>
                          <a:rPr lang="en-US" sz="2400" b="0" i="0">
                            <a:latin typeface="Cambria Math" panose="02040503050406030204" pitchFamily="18" charset="0"/>
                          </a:rPr>
                          <m:t>F</m:t>
                        </m:r>
                      </m:e>
                      <m:sub>
                        <m:r>
                          <m:rPr>
                            <m:sty m:val="p"/>
                          </m:rPr>
                          <a:rPr lang="en-US" sz="2400" b="0" i="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t</m:t>
                            </m:r>
                          </m:e>
                          <m:sub>
                            <m:r>
                              <m:rPr>
                                <m:sty m:val="p"/>
                              </m:rPr>
                              <a:rPr lang="en-US" sz="2400" b="0" i="0">
                                <a:latin typeface="Cambria Math" panose="02040503050406030204" pitchFamily="18" charset="0"/>
                              </a:rPr>
                              <m:t>θ</m:t>
                            </m:r>
                          </m:sub>
                        </m:sSub>
                      </m:sub>
                    </m:sSub>
                  </m:oMath>
                </a14:m>
                <a:r>
                  <a:rPr lang="en-US" sz="2400" dirty="0"/>
                  <a:t> =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endParaRPr lang="en-US" sz="2400" dirty="0"/>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F</m:t>
                        </m:r>
                      </m:e>
                      <m:sub>
                        <m:r>
                          <m:rPr>
                            <m:sty m:val="p"/>
                          </m:rPr>
                          <a:rPr lang="en-US" sz="2400">
                            <a:latin typeface="Cambria Math" panose="02040503050406030204" pitchFamily="18" charset="0"/>
                          </a:rPr>
                          <m:t>ne</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t</m:t>
                            </m:r>
                          </m:e>
                          <m:sub>
                            <m:r>
                              <m:rPr>
                                <m:sty m:val="p"/>
                              </m:rPr>
                              <a:rPr lang="en-US" sz="2400">
                                <a:latin typeface="Cambria Math" panose="02040503050406030204" pitchFamily="18" charset="0"/>
                              </a:rPr>
                              <m:t>θ</m:t>
                            </m:r>
                          </m:sub>
                        </m:sSub>
                      </m:sub>
                    </m:sSub>
                  </m:oMath>
                </a14:m>
                <a:r>
                  <a:rPr lang="en-US" sz="2400" dirty="0"/>
                  <a:t> creates </a:t>
                </a:r>
                <a:r>
                  <a:rPr lang="en-US" sz="2400" b="1" dirty="0"/>
                  <a:t>angular acceleration (</a:t>
                </a:r>
                <a14:m>
                  <m:oMath xmlns:m="http://schemas.openxmlformats.org/officeDocument/2006/math">
                    <m:r>
                      <a:rPr lang="en-US" sz="2400" b="1" i="0" smtClean="0">
                        <a:latin typeface="Cambria Math" panose="02040503050406030204" pitchFamily="18" charset="0"/>
                      </a:rPr>
                      <m:t>𝛂</m:t>
                    </m:r>
                  </m:oMath>
                </a14:m>
                <a:r>
                  <a:rPr lang="en-US" sz="2400" b="1" dirty="0"/>
                  <a:t>)</a:t>
                </a:r>
              </a:p>
              <a:p>
                <a:pPr marL="342900" indent="-342900">
                  <a:spcAft>
                    <a:spcPts val="600"/>
                  </a:spcAft>
                  <a:buFont typeface="Arial" panose="020B0604020202020204" pitchFamily="34" charset="0"/>
                  <a:buChar char="•"/>
                </a:pPr>
                <a:r>
                  <a:rPr lang="en-US" sz="2400" b="0" dirty="0"/>
                  <a:t>Relating linear and angular quantities:</a:t>
                </a:r>
              </a:p>
              <a:p>
                <a:pPr>
                  <a:spcAft>
                    <a:spcPts val="1200"/>
                  </a:spcAft>
                </a:pPr>
                <a:r>
                  <a:rPr lang="en-US" sz="2400" b="0" dirty="0"/>
                  <a:t>	Arc-length:  		</a:t>
                </a:r>
                <a14:m>
                  <m:oMath xmlns:m="http://schemas.openxmlformats.org/officeDocument/2006/math">
                    <m:r>
                      <a:rPr lang="en-US" sz="2400" b="0" i="1" smtClean="0">
                        <a:latin typeface="Cambria Math" panose="02040503050406030204" pitchFamily="18" charset="0"/>
                      </a:rPr>
                      <m:t>𝜃</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𝑠</m:t>
                        </m:r>
                      </m:num>
                      <m:den>
                        <m:r>
                          <a:rPr lang="en-US" sz="2400" i="1">
                            <a:latin typeface="Cambria Math" panose="02040503050406030204" pitchFamily="18" charset="0"/>
                          </a:rPr>
                          <m:t>𝑟</m:t>
                        </m:r>
                      </m:den>
                    </m:f>
                  </m:oMath>
                </a14:m>
                <a:endParaRPr lang="en-US" sz="2400" b="0" i="1" dirty="0">
                  <a:latin typeface="Cambria Math" panose="02040503050406030204" pitchFamily="18" charset="0"/>
                </a:endParaRPr>
              </a:p>
              <a:p>
                <a:pPr>
                  <a:spcAft>
                    <a:spcPts val="1200"/>
                  </a:spcAft>
                </a:pPr>
                <a:r>
                  <a:rPr lang="en-US" sz="2400" b="0" dirty="0"/>
                  <a:t>	</a:t>
                </a:r>
                <a:r>
                  <a:rPr lang="en-US" sz="2400" dirty="0"/>
                  <a:t>Linear velocity: 	</a:t>
                </a:r>
                <a14:m>
                  <m:oMath xmlns:m="http://schemas.openxmlformats.org/officeDocument/2006/math">
                    <m:r>
                      <a:rPr lang="en-US" sz="2400" b="0" i="1" smtClean="0">
                        <a:latin typeface="Cambria Math" panose="02040503050406030204" pitchFamily="18" charset="0"/>
                      </a:rPr>
                      <m:t>𝜔</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𝑣</m:t>
                        </m:r>
                      </m:num>
                      <m:den>
                        <m:r>
                          <a:rPr lang="en-US" sz="2400" i="1">
                            <a:latin typeface="Cambria Math" panose="02040503050406030204" pitchFamily="18" charset="0"/>
                          </a:rPr>
                          <m:t>𝑟</m:t>
                        </m:r>
                      </m:den>
                    </m:f>
                  </m:oMath>
                </a14:m>
                <a:endParaRPr lang="en-US" sz="2400" b="0" i="1" dirty="0">
                  <a:latin typeface="Cambria Math" panose="02040503050406030204" pitchFamily="18" charset="0"/>
                </a:endParaRPr>
              </a:p>
              <a:p>
                <a:pPr>
                  <a:spcAft>
                    <a:spcPts val="1200"/>
                  </a:spcAft>
                </a:pPr>
                <a:r>
                  <a:rPr lang="en-US" sz="2400" b="0" dirty="0"/>
                  <a:t>	Linear acceleration:	</a:t>
                </a:r>
                <a14:m>
                  <m:oMath xmlns:m="http://schemas.openxmlformats.org/officeDocument/2006/math">
                    <m:r>
                      <a:rPr lang="en-US" sz="2400" b="0" i="1" smtClean="0">
                        <a:latin typeface="Cambria Math" panose="02040503050406030204" pitchFamily="18" charset="0"/>
                      </a:rPr>
                      <m:t>𝛼</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𝑎</m:t>
                        </m:r>
                      </m:num>
                      <m:den>
                        <m:r>
                          <a:rPr lang="en-US" sz="2400" b="0" i="1" smtClean="0">
                            <a:latin typeface="Cambria Math" panose="02040503050406030204" pitchFamily="18" charset="0"/>
                          </a:rPr>
                          <m:t>𝑟</m:t>
                        </m:r>
                      </m:den>
                    </m:f>
                  </m:oMath>
                </a14:m>
                <a:endParaRPr lang="en-US" sz="2400" dirty="0"/>
              </a:p>
              <a:p>
                <a:pPr marL="342900" indent="-342900">
                  <a:spcAft>
                    <a:spcPts val="1200"/>
                  </a:spcAft>
                  <a:buFont typeface="Arial" panose="020B0604020202020204" pitchFamily="34" charset="0"/>
                  <a:buChar char="•"/>
                </a:pPr>
                <a:r>
                  <a:rPr lang="en-US" sz="2400" dirty="0"/>
                  <a:t>Therefore: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𝐹</m:t>
                        </m:r>
                      </m:e>
                      <m:sub>
                        <m:r>
                          <a:rPr lang="en-US" sz="2400" i="1">
                            <a:latin typeface="Cambria Math" panose="02040503050406030204" pitchFamily="18" charset="0"/>
                          </a:rPr>
                          <m:t>𝑛𝑒</m:t>
                        </m:r>
                        <m:sSub>
                          <m:sSubPr>
                            <m:ctrlPr>
                              <a:rPr lang="en-US" sz="2400" i="1">
                                <a:latin typeface="Cambria Math" panose="02040503050406030204" pitchFamily="18" charset="0"/>
                              </a:rPr>
                            </m:ctrlPr>
                          </m:sSubPr>
                          <m:e>
                            <m:r>
                              <a:rPr lang="en-US" sz="2400" i="1">
                                <a:latin typeface="Cambria Math" panose="02040503050406030204" pitchFamily="18" charset="0"/>
                              </a:rPr>
                              <m:t>𝑡</m:t>
                            </m:r>
                          </m:e>
                          <m:sub>
                            <m:r>
                              <a:rPr lang="en-US" sz="2400" i="1">
                                <a:latin typeface="Cambria Math" panose="02040503050406030204" pitchFamily="18" charset="0"/>
                              </a:rPr>
                              <m:t>𝜃</m:t>
                            </m:r>
                          </m:sub>
                        </m:sSub>
                      </m:sub>
                    </m:sSub>
                    <m:r>
                      <a:rPr lang="en-US" sz="2400" b="0" i="1" smtClean="0">
                        <a:latin typeface="Cambria Math" panose="02040503050406030204" pitchFamily="18" charset="0"/>
                      </a:rPr>
                      <m:t>=</m:t>
                    </m:r>
                    <m:r>
                      <a:rPr lang="en-US" sz="2400" b="0" i="1" smtClean="0">
                        <a:latin typeface="Cambria Math" panose="02040503050406030204" pitchFamily="18" charset="0"/>
                      </a:rPr>
                      <m:t>𝑚𝑎</m:t>
                    </m:r>
                    <m:r>
                      <a:rPr lang="en-US" sz="2400" b="0" i="1" smtClean="0">
                        <a:latin typeface="Cambria Math" panose="02040503050406030204" pitchFamily="18" charset="0"/>
                      </a:rPr>
                      <m:t>=</m:t>
                    </m:r>
                    <m:r>
                      <a:rPr lang="en-US" sz="2400" b="0" i="1" smtClean="0">
                        <a:latin typeface="Cambria Math" panose="02040503050406030204" pitchFamily="18" charset="0"/>
                      </a:rPr>
                      <m:t>𝑚𝑟</m:t>
                    </m:r>
                    <m:r>
                      <a:rPr lang="en-US" sz="2400" b="0" i="1" smtClean="0">
                        <a:latin typeface="Cambria Math" panose="02040503050406030204" pitchFamily="18" charset="0"/>
                      </a:rPr>
                      <m:t>𝛼</m:t>
                    </m:r>
                  </m:oMath>
                </a14:m>
                <a:endParaRPr lang="en-US" sz="2400" i="1" dirty="0"/>
              </a:p>
              <a:p>
                <a:pPr>
                  <a:spcAft>
                    <a:spcPts val="1200"/>
                  </a:spcAft>
                </a:pPr>
                <a:r>
                  <a:rPr lang="en-US" sz="2400" b="0" dirty="0"/>
                  <a:t>		</a:t>
                </a:r>
                <a14:m>
                  <m:oMath xmlns:m="http://schemas.openxmlformats.org/officeDocument/2006/math">
                    <m:r>
                      <a:rPr lang="en-US" sz="2400" b="0" i="0" smtClean="0">
                        <a:latin typeface="Cambria Math" panose="02040503050406030204" pitchFamily="18" charset="0"/>
                      </a:rPr>
                      <m:t>⇒</m:t>
                    </m:r>
                    <m:r>
                      <m:rPr>
                        <m:sty m:val="p"/>
                      </m:rPr>
                      <a:rPr lang="en-US" sz="2400" b="0" i="0" smtClean="0">
                        <a:latin typeface="Cambria Math" panose="02040503050406030204" pitchFamily="18" charset="0"/>
                      </a:rPr>
                      <m:t>mrα</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m:rPr>
                            <m:sty m:val="p"/>
                          </m:rPr>
                          <a:rPr lang="en-US" sz="2400" b="0" i="0" smtClean="0">
                            <a:latin typeface="Cambria Math" panose="02040503050406030204" pitchFamily="18" charset="0"/>
                          </a:rPr>
                          <m:t>θ</m:t>
                        </m:r>
                      </m:e>
                    </m:func>
                  </m:oMath>
                </a14:m>
                <a:endParaRPr lang="en-US" sz="2400" dirty="0"/>
              </a:p>
              <a:p>
                <a:pPr>
                  <a:spcAft>
                    <a:spcPts val="1200"/>
                  </a:spcAft>
                </a:pPr>
                <a:r>
                  <a:rPr lang="en-US" sz="2400" dirty="0"/>
                  <a:t>		</a:t>
                </a:r>
                <a14:m>
                  <m:oMath xmlns:m="http://schemas.openxmlformats.org/officeDocument/2006/math">
                    <m:r>
                      <a:rPr lang="en-US" sz="2400">
                        <a:latin typeface="Cambria Math" panose="02040503050406030204" pitchFamily="18" charset="0"/>
                      </a:rPr>
                      <m:t>⇒</m:t>
                    </m:r>
                    <m:r>
                      <a:rPr lang="en-US" sz="2400" b="0" i="0" smtClean="0">
                        <a:latin typeface="Cambria Math" panose="02040503050406030204" pitchFamily="18" charset="0"/>
                      </a:rPr>
                      <m:t>   </m:t>
                    </m:r>
                    <m:r>
                      <a:rPr lang="en-US" sz="2400" b="1" i="0">
                        <a:latin typeface="Cambria Math" panose="02040503050406030204" pitchFamily="18" charset="0"/>
                      </a:rPr>
                      <m:t>𝛂</m:t>
                    </m:r>
                    <m:r>
                      <a:rPr lang="en-US" sz="2400" b="1" i="0">
                        <a:latin typeface="Cambria Math" panose="02040503050406030204" pitchFamily="18" charset="0"/>
                      </a:rPr>
                      <m:t>=−</m:t>
                    </m:r>
                    <m:f>
                      <m:fPr>
                        <m:ctrlPr>
                          <a:rPr lang="en-US" sz="2400" b="1" i="1" smtClean="0">
                            <a:latin typeface="Cambria Math" panose="02040503050406030204" pitchFamily="18" charset="0"/>
                          </a:rPr>
                        </m:ctrlPr>
                      </m:fPr>
                      <m:num>
                        <m:r>
                          <a:rPr lang="en-US" sz="2400" b="1" i="0">
                            <a:latin typeface="Cambria Math" panose="02040503050406030204" pitchFamily="18" charset="0"/>
                          </a:rPr>
                          <m:t>𝐠</m:t>
                        </m:r>
                      </m:num>
                      <m:den>
                        <m:r>
                          <a:rPr lang="en-US" sz="2400" b="1" i="0" smtClean="0">
                            <a:latin typeface="Cambria Math" panose="02040503050406030204" pitchFamily="18" charset="0"/>
                          </a:rPr>
                          <m:t>𝐫</m:t>
                        </m:r>
                      </m:den>
                    </m:f>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r>
                          <a:rPr lang="en-US" sz="2400" b="1" i="0">
                            <a:latin typeface="Cambria Math" panose="02040503050406030204" pitchFamily="18" charset="0"/>
                          </a:rPr>
                          <m:t>𝛉</m:t>
                        </m:r>
                      </m:e>
                    </m:func>
                  </m:oMath>
                </a14:m>
                <a:endParaRPr lang="en-US" sz="2400" b="1"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102638" y="1393586"/>
                <a:ext cx="5628827" cy="5224956"/>
              </a:xfrm>
              <a:prstGeom prst="rect">
                <a:avLst/>
              </a:prstGeom>
              <a:blipFill>
                <a:blip r:embed="rId5"/>
                <a:stretch>
                  <a:fillRect l="-1517" t="-817"/>
                </a:stretch>
              </a:blipFill>
              <a:ln>
                <a:noFill/>
                <a:prstDash val="solid"/>
              </a:ln>
            </p:spPr>
            <p:txBody>
              <a:bodyPr/>
              <a:lstStyle/>
              <a:p>
                <a:r>
                  <a:rPr lang="en-US">
                    <a:noFill/>
                  </a:rPr>
                  <a:t> </a:t>
                </a:r>
              </a:p>
            </p:txBody>
          </p:sp>
        </mc:Fallback>
      </mc:AlternateContent>
      <p:grpSp>
        <p:nvGrpSpPr>
          <p:cNvPr id="3" name="Group 2"/>
          <p:cNvGrpSpPr/>
          <p:nvPr/>
        </p:nvGrpSpPr>
        <p:grpSpPr>
          <a:xfrm>
            <a:off x="7283106" y="1754777"/>
            <a:ext cx="3938587" cy="4287992"/>
            <a:chOff x="7283106" y="1754777"/>
            <a:chExt cx="3938587" cy="4287992"/>
          </a:xfrm>
        </p:grpSpPr>
        <p:grpSp>
          <p:nvGrpSpPr>
            <p:cNvPr id="7" name="Group 6"/>
            <p:cNvGrpSpPr/>
            <p:nvPr/>
          </p:nvGrpSpPr>
          <p:grpSpPr>
            <a:xfrm>
              <a:off x="7283106" y="1754777"/>
              <a:ext cx="3938587" cy="4287992"/>
              <a:chOff x="7283106" y="451851"/>
              <a:chExt cx="3938587" cy="4287992"/>
            </a:xfrm>
          </p:grpSpPr>
          <p:grpSp>
            <p:nvGrpSpPr>
              <p:cNvPr id="34" name="Group 33"/>
              <p:cNvGrpSpPr/>
              <p:nvPr/>
            </p:nvGrpSpPr>
            <p:grpSpPr>
              <a:xfrm>
                <a:off x="7283106" y="451851"/>
                <a:ext cx="3298355" cy="3737422"/>
                <a:chOff x="6936508" y="1289390"/>
                <a:chExt cx="3298355" cy="3737422"/>
              </a:xfrm>
            </p:grpSpPr>
            <p:pic>
              <p:nvPicPr>
                <p:cNvPr id="35" name="Picture 8" descr="Image result for pendulu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6508" y="1289390"/>
                  <a:ext cx="3298355" cy="373742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6" name="TextBox 35"/>
                    <p:cNvSpPr txBox="1"/>
                    <p:nvPr/>
                  </p:nvSpPr>
                  <p:spPr>
                    <a:xfrm>
                      <a:off x="9176082" y="2858019"/>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36" name="TextBox 35"/>
                    <p:cNvSpPr txBox="1">
                      <a:spLocks noRot="1" noChangeAspect="1" noMove="1" noResize="1" noEditPoints="1" noAdjustHandles="1" noChangeArrowheads="1" noChangeShapeType="1" noTextEdit="1"/>
                    </p:cNvSpPr>
                    <p:nvPr/>
                  </p:nvSpPr>
                  <p:spPr>
                    <a:xfrm>
                      <a:off x="9176082" y="2858019"/>
                      <a:ext cx="545433" cy="400110"/>
                    </a:xfrm>
                    <a:prstGeom prst="rect">
                      <a:avLst/>
                    </a:prstGeom>
                    <a:blipFill>
                      <a:blip r:embed="rId7"/>
                      <a:stretch>
                        <a:fillRect/>
                      </a:stretch>
                    </a:blipFill>
                  </p:spPr>
                  <p:txBody>
                    <a:bodyPr/>
                    <a:lstStyle/>
                    <a:p>
                      <a:r>
                        <a:rPr lang="en-US">
                          <a:noFill/>
                        </a:rPr>
                        <a:t> </a:t>
                      </a:r>
                    </a:p>
                  </p:txBody>
                </p:sp>
              </mc:Fallback>
            </mc:AlternateContent>
            <p:sp>
              <p:nvSpPr>
                <p:cNvPr id="37" name="TextBox 36"/>
                <p:cNvSpPr txBox="1"/>
                <p:nvPr/>
              </p:nvSpPr>
              <p:spPr>
                <a:xfrm>
                  <a:off x="9512966" y="4378522"/>
                  <a:ext cx="545433" cy="400110"/>
                </a:xfrm>
                <a:prstGeom prst="rect">
                  <a:avLst/>
                </a:prstGeom>
                <a:noFill/>
              </p:spPr>
              <p:txBody>
                <a:bodyPr wrap="square" rtlCol="0">
                  <a:spAutoFit/>
                </a:bodyPr>
                <a:lstStyle/>
                <a:p>
                  <a:r>
                    <a:rPr lang="en-US" sz="2000" b="1" i="0" dirty="0">
                      <a:latin typeface="+mj-lt"/>
                    </a:rPr>
                    <a:t>m</a:t>
                  </a:r>
                  <a:endParaRPr lang="en-US" sz="2000" b="1" dirty="0"/>
                </a:p>
              </p:txBody>
            </p:sp>
            <mc:AlternateContent xmlns:mc="http://schemas.openxmlformats.org/markup-compatibility/2006" xmlns:a14="http://schemas.microsoft.com/office/drawing/2010/main">
              <mc:Choice Requires="a14">
                <p:sp>
                  <p:nvSpPr>
                    <p:cNvPr id="39" name="TextBox 38"/>
                    <p:cNvSpPr txBox="1"/>
                    <p:nvPr/>
                  </p:nvSpPr>
                  <p:spPr>
                    <a:xfrm>
                      <a:off x="8505475" y="226424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39" name="TextBox 38"/>
                    <p:cNvSpPr txBox="1">
                      <a:spLocks noRot="1" noChangeAspect="1" noMove="1" noResize="1" noEditPoints="1" noAdjustHandles="1" noChangeArrowheads="1" noChangeShapeType="1" noTextEdit="1"/>
                    </p:cNvSpPr>
                    <p:nvPr/>
                  </p:nvSpPr>
                  <p:spPr>
                    <a:xfrm>
                      <a:off x="8505475" y="226424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8117301" y="3179074"/>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𝑙</m:t>
                            </m:r>
                          </m:oMath>
                        </m:oMathPara>
                      </a14:m>
                      <a:endParaRPr lang="en-US" sz="2000" dirty="0"/>
                    </a:p>
                  </p:txBody>
                </p:sp>
              </mc:Choice>
              <mc:Fallback xmlns="">
                <p:sp>
                  <p:nvSpPr>
                    <p:cNvPr id="41" name="TextBox 40"/>
                    <p:cNvSpPr txBox="1">
                      <a:spLocks noRot="1" noChangeAspect="1" noMove="1" noResize="1" noEditPoints="1" noAdjustHandles="1" noChangeArrowheads="1" noChangeShapeType="1" noTextEdit="1"/>
                    </p:cNvSpPr>
                    <p:nvPr/>
                  </p:nvSpPr>
                  <p:spPr>
                    <a:xfrm>
                      <a:off x="8117301" y="3179074"/>
                      <a:ext cx="545433" cy="400110"/>
                    </a:xfrm>
                    <a:prstGeom prst="rect">
                      <a:avLst/>
                    </a:prstGeom>
                    <a:blipFill>
                      <a:blip r:embed="rId9"/>
                      <a:stretch>
                        <a:fillRect/>
                      </a:stretch>
                    </a:blipFill>
                  </p:spPr>
                  <p:txBody>
                    <a:bodyPr/>
                    <a:lstStyle/>
                    <a:p>
                      <a:r>
                        <a:rPr lang="en-US">
                          <a:noFill/>
                        </a:rPr>
                        <a:t> </a:t>
                      </a:r>
                    </a:p>
                  </p:txBody>
                </p:sp>
              </mc:Fallback>
            </mc:AlternateContent>
          </p:grpSp>
          <p:grpSp>
            <p:nvGrpSpPr>
              <p:cNvPr id="47" name="Group 46"/>
              <p:cNvGrpSpPr/>
              <p:nvPr/>
            </p:nvGrpSpPr>
            <p:grpSpPr>
              <a:xfrm>
                <a:off x="8463900" y="3817389"/>
                <a:ext cx="2757793" cy="922454"/>
                <a:chOff x="7054363" y="4988811"/>
                <a:chExt cx="3162610" cy="1037973"/>
              </a:xfrm>
            </p:grpSpPr>
            <p:cxnSp>
              <p:nvCxnSpPr>
                <p:cNvPr id="51" name="Straight Arrow Connector 50"/>
                <p:cNvCxnSpPr/>
                <p:nvPr/>
              </p:nvCxnSpPr>
              <p:spPr>
                <a:xfrm flipH="1">
                  <a:off x="7898664" y="4988811"/>
                  <a:ext cx="958602" cy="372807"/>
                </a:xfrm>
                <a:prstGeom prst="straightConnector1">
                  <a:avLst/>
                </a:prstGeom>
                <a:ln w="571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054363" y="5465096"/>
                      <a:ext cx="3162610" cy="561688"/>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1" i="1" dirty="0" smtClean="0">
                                    <a:solidFill>
                                      <a:schemeClr val="accent2"/>
                                    </a:solidFill>
                                    <a:latin typeface="Cambria Math" panose="02040503050406030204" pitchFamily="18" charset="0"/>
                                  </a:rPr>
                                </m:ctrlPr>
                              </m:sSubPr>
                              <m:e>
                                <m:sSub>
                                  <m:sSubPr>
                                    <m:ctrlPr>
                                      <a:rPr lang="en-US" sz="2400" b="1" i="1" dirty="0" smtClean="0">
                                        <a:solidFill>
                                          <a:schemeClr val="accent2"/>
                                        </a:solidFill>
                                        <a:latin typeface="Cambria Math" panose="02040503050406030204" pitchFamily="18" charset="0"/>
                                      </a:rPr>
                                    </m:ctrlPr>
                                  </m:sSubPr>
                                  <m:e>
                                    <m:r>
                                      <a:rPr lang="en-US" sz="2400" b="1" i="0" dirty="0" smtClean="0">
                                        <a:solidFill>
                                          <a:schemeClr val="accent2"/>
                                        </a:solidFill>
                                        <a:latin typeface="Cambria Math" panose="02040503050406030204" pitchFamily="18" charset="0"/>
                                      </a:rPr>
                                      <m:t>𝐅</m:t>
                                    </m:r>
                                  </m:e>
                                  <m:sub>
                                    <m:r>
                                      <a:rPr lang="en-US" sz="2400" b="1" i="0" dirty="0" smtClean="0">
                                        <a:solidFill>
                                          <a:schemeClr val="accent2"/>
                                        </a:solidFill>
                                        <a:latin typeface="Cambria Math" panose="02040503050406030204" pitchFamily="18" charset="0"/>
                                      </a:rPr>
                                      <m:t>𝐧𝐞𝐭</m:t>
                                    </m:r>
                                  </m:sub>
                                </m:sSub>
                              </m:e>
                              <m:sub>
                                <m:r>
                                  <a:rPr lang="en-US" sz="2400" b="1" i="1" dirty="0" smtClean="0">
                                    <a:solidFill>
                                      <a:schemeClr val="accent2"/>
                                    </a:solidFill>
                                    <a:latin typeface="Cambria Math" panose="02040503050406030204" pitchFamily="18" charset="0"/>
                                  </a:rPr>
                                  <m:t>𝜽</m:t>
                                </m:r>
                              </m:sub>
                            </m:sSub>
                            <m:r>
                              <a:rPr lang="en-US" sz="2400" b="1" i="0" dirty="0" smtClean="0">
                                <a:solidFill>
                                  <a:schemeClr val="accent2"/>
                                </a:solidFill>
                                <a:latin typeface="Cambria Math" panose="02040503050406030204" pitchFamily="18" charset="0"/>
                              </a:rPr>
                              <m:t>=−</m:t>
                            </m:r>
                            <m:r>
                              <a:rPr lang="en-US" sz="2400" b="1" i="0" dirty="0" smtClean="0">
                                <a:solidFill>
                                  <a:schemeClr val="accent2"/>
                                </a:solidFill>
                                <a:latin typeface="Cambria Math" panose="02040503050406030204" pitchFamily="18" charset="0"/>
                              </a:rPr>
                              <m:t>𝐖𝐬𝐢𝐧</m:t>
                            </m:r>
                            <m:r>
                              <a:rPr lang="en-US" sz="2400" b="1" i="0" dirty="0" smtClean="0">
                                <a:solidFill>
                                  <a:schemeClr val="accent2"/>
                                </a:solidFill>
                                <a:latin typeface="Cambria Math" panose="02040503050406030204" pitchFamily="18" charset="0"/>
                              </a:rPr>
                              <m:t> </m:t>
                            </m:r>
                            <m:r>
                              <a:rPr lang="en-US" sz="2400" b="1" i="1" dirty="0" smtClean="0">
                                <a:solidFill>
                                  <a:schemeClr val="accent2"/>
                                </a:solidFill>
                                <a:latin typeface="Cambria Math" panose="02040503050406030204" pitchFamily="18" charset="0"/>
                              </a:rPr>
                              <m:t>𝜽</m:t>
                            </m:r>
                          </m:oMath>
                        </m:oMathPara>
                      </a14:m>
                      <a:endParaRPr lang="en-US" sz="2400" b="1" dirty="0">
                        <a:solidFill>
                          <a:schemeClr val="accent2"/>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054363" y="5465096"/>
                      <a:ext cx="3162610" cy="561688"/>
                    </a:xfrm>
                    <a:prstGeom prst="rect">
                      <a:avLst/>
                    </a:prstGeom>
                    <a:blipFill>
                      <a:blip r:embed="rId10"/>
                      <a:stretch>
                        <a:fillRect b="-6098"/>
                      </a:stretch>
                    </a:blipFill>
                    <a:ln>
                      <a:noFill/>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5" name="TextBox 14"/>
                <p:cNvSpPr txBox="1"/>
                <p:nvPr/>
              </p:nvSpPr>
              <p:spPr>
                <a:xfrm>
                  <a:off x="8259392" y="4710772"/>
                  <a:ext cx="2117562" cy="400110"/>
                </a:xfrm>
                <a:prstGeom prst="rect">
                  <a:avLst/>
                </a:prstGeom>
                <a:noFill/>
              </p:spPr>
              <p:txBody>
                <a:bodyPr wrap="square" rtlCol="0">
                  <a:spAutoFit/>
                </a:bodyPr>
                <a:lstStyle/>
                <a:p>
                  <a:r>
                    <a:rPr lang="en-US" sz="2000" b="1" dirty="0">
                      <a:solidFill>
                        <a:srgbClr val="FF0000"/>
                      </a:solidFill>
                    </a:rPr>
                    <a:t>Arc-length </a:t>
                  </a:r>
                  <a14:m>
                    <m:oMath xmlns:m="http://schemas.openxmlformats.org/officeDocument/2006/math">
                      <m:r>
                        <a:rPr lang="en-US" sz="2000" b="1" i="1" dirty="0" smtClean="0">
                          <a:solidFill>
                            <a:srgbClr val="FF0000"/>
                          </a:solidFill>
                          <a:latin typeface="Cambria Math" panose="02040503050406030204" pitchFamily="18" charset="0"/>
                        </a:rPr>
                        <m:t>(</m:t>
                      </m:r>
                      <m:r>
                        <a:rPr lang="en-US" sz="2000" b="1" i="1" dirty="0" smtClean="0">
                          <a:solidFill>
                            <a:srgbClr val="FF0000"/>
                          </a:solidFill>
                          <a:latin typeface="Cambria Math" panose="02040503050406030204" pitchFamily="18" charset="0"/>
                        </a:rPr>
                        <m:t>𝒔</m:t>
                      </m:r>
                      <m:r>
                        <a:rPr lang="en-US" sz="2000" b="1" i="1" dirty="0" smtClean="0">
                          <a:solidFill>
                            <a:srgbClr val="FF0000"/>
                          </a:solidFill>
                          <a:latin typeface="Cambria Math" panose="02040503050406030204" pitchFamily="18" charset="0"/>
                        </a:rPr>
                        <m:t>)</m:t>
                      </m:r>
                    </m:oMath>
                  </a14:m>
                  <a:endParaRPr lang="en-US" sz="2000" b="1"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8259392" y="4710772"/>
                  <a:ext cx="2117562" cy="400110"/>
                </a:xfrm>
                <a:prstGeom prst="rect">
                  <a:avLst/>
                </a:prstGeom>
                <a:blipFill>
                  <a:blip r:embed="rId11"/>
                  <a:stretch>
                    <a:fillRect l="-3170" t="-9231" b="-27692"/>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226378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292197"/>
            <a:ext cx="8603135" cy="974858"/>
          </a:xfrm>
        </p:spPr>
        <p:txBody>
          <a:bodyPr>
            <a:normAutofit/>
          </a:bodyPr>
          <a:lstStyle/>
          <a:p>
            <a:r>
              <a:rPr lang="en-US" sz="4000" b="1" dirty="0"/>
              <a:t>Pendulum: Small Angle Approximation</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42</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311186" y="1208999"/>
                <a:ext cx="10042613" cy="5542030"/>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rPr>
                      <m:t>α</m:t>
                    </m:r>
                    <m:r>
                      <a:rPr lang="en-US" sz="2400" b="0" i="0" smtClean="0">
                        <a:latin typeface="Cambria Math" panose="02040503050406030204" pitchFamily="18" charset="0"/>
                      </a:rPr>
                      <m:t>=−</m:t>
                    </m:r>
                    <m:f>
                      <m:fPr>
                        <m:ctrlPr>
                          <a:rPr lang="en-US" sz="2400" i="1" smtClean="0">
                            <a:latin typeface="Cambria Math" panose="02040503050406030204" pitchFamily="18" charset="0"/>
                          </a:rPr>
                        </m:ctrlPr>
                      </m:fPr>
                      <m:num>
                        <m:r>
                          <m:rPr>
                            <m:sty m:val="p"/>
                          </m:rPr>
                          <a:rPr lang="en-US" sz="2400" b="0" i="0">
                            <a:latin typeface="Cambria Math" panose="02040503050406030204" pitchFamily="18" charset="0"/>
                          </a:rPr>
                          <m:t>g</m:t>
                        </m:r>
                      </m:num>
                      <m:den>
                        <m:r>
                          <a:rPr lang="en-US" sz="2400" b="0" i="1" smtClean="0">
                            <a:latin typeface="Cambria Math" panose="02040503050406030204" pitchFamily="18" charset="0"/>
                          </a:rPr>
                          <m:t>𝑙</m:t>
                        </m:r>
                      </m:den>
                    </m:f>
                    <m:func>
                      <m:funcPr>
                        <m:ctrlPr>
                          <a:rPr lang="en-US" sz="2400" i="1">
                            <a:latin typeface="Cambria Math" panose="02040503050406030204" pitchFamily="18" charset="0"/>
                          </a:rPr>
                        </m:ctrlPr>
                      </m:funcPr>
                      <m:fName>
                        <m:r>
                          <m:rPr>
                            <m:sty m:val="p"/>
                          </m:rPr>
                          <a:rPr lang="en-US" sz="2400" b="0" i="0">
                            <a:latin typeface="Cambria Math" panose="02040503050406030204" pitchFamily="18" charset="0"/>
                          </a:rPr>
                          <m:t>sin</m:t>
                        </m:r>
                      </m:fName>
                      <m:e>
                        <m:r>
                          <m:rPr>
                            <m:sty m:val="p"/>
                          </m:rPr>
                          <a:rPr lang="en-US" sz="2400" b="0" i="0">
                            <a:latin typeface="Cambria Math" panose="02040503050406030204" pitchFamily="18" charset="0"/>
                          </a:rPr>
                          <m:t>θ</m:t>
                        </m:r>
                      </m:e>
                    </m:func>
                  </m:oMath>
                </a14:m>
                <a:r>
                  <a:rPr lang="en-US" sz="2400" dirty="0"/>
                  <a:t>	</a:t>
                </a:r>
                <a:r>
                  <a:rPr lang="en-US" sz="2400" dirty="0">
                    <a:solidFill>
                      <a:schemeClr val="bg1">
                        <a:lumMod val="50000"/>
                      </a:schemeClr>
                    </a:solidFill>
                  </a:rPr>
                  <a:t>[</a:t>
                </a:r>
                <a14:m>
                  <m:oMath xmlns:m="http://schemas.openxmlformats.org/officeDocument/2006/math">
                    <m:r>
                      <a:rPr lang="en-US" sz="2400" i="1" dirty="0" smtClean="0">
                        <a:solidFill>
                          <a:schemeClr val="bg1">
                            <a:lumMod val="50000"/>
                          </a:schemeClr>
                        </a:solidFill>
                        <a:latin typeface="Cambria Math" panose="02040503050406030204" pitchFamily="18" charset="0"/>
                      </a:rPr>
                      <m:t>𝑙</m:t>
                    </m:r>
                  </m:oMath>
                </a14:m>
                <a:r>
                  <a:rPr lang="en-US" sz="2400" dirty="0">
                    <a:solidFill>
                      <a:schemeClr val="bg1">
                        <a:lumMod val="50000"/>
                      </a:schemeClr>
                    </a:solidFill>
                  </a:rPr>
                  <a:t> is the length of the pendulum]</a:t>
                </a:r>
              </a:p>
              <a:p>
                <a:pPr marL="342900" indent="-342900">
                  <a:spcAft>
                    <a:spcPts val="1200"/>
                  </a:spcAft>
                  <a:buFont typeface="Arial" panose="020B0604020202020204" pitchFamily="34" charset="0"/>
                  <a:buChar char="•"/>
                </a:pPr>
                <a:r>
                  <a:rPr lang="en-US" sz="2400" dirty="0"/>
                  <a:t>When </a:t>
                </a:r>
                <a14:m>
                  <m:oMath xmlns:m="http://schemas.openxmlformats.org/officeDocument/2006/math">
                    <m:r>
                      <a:rPr lang="en-US" sz="2400" b="0" i="1" smtClean="0">
                        <a:latin typeface="Cambria Math" panose="02040503050406030204" pitchFamily="18" charset="0"/>
                      </a:rPr>
                      <m:t>𝜃</m:t>
                    </m:r>
                  </m:oMath>
                </a14:m>
                <a:r>
                  <a:rPr lang="en-US" sz="2400" dirty="0"/>
                  <a:t> is small (less than 30</a:t>
                </a:r>
                <a14:m>
                  <m:oMath xmlns:m="http://schemas.openxmlformats.org/officeDocument/2006/math">
                    <m:r>
                      <a:rPr lang="en-US" sz="2400" i="1" smtClean="0">
                        <a:latin typeface="Cambria Math" panose="02040503050406030204" pitchFamily="18" charset="0"/>
                        <a:ea typeface="Cambria Math" panose="02040503050406030204" pitchFamily="18" charset="0"/>
                      </a:rPr>
                      <m:t>°</m:t>
                    </m:r>
                  </m:oMath>
                </a14:m>
                <a:r>
                  <a:rPr lang="en-US" sz="2400" dirty="0"/>
                  <a:t>), we can use the </a:t>
                </a:r>
                <a:r>
                  <a:rPr lang="en-US" sz="2400" b="1" dirty="0"/>
                  <a:t>small angle approximations</a:t>
                </a:r>
                <a:r>
                  <a:rPr lang="en-US" sz="2400" dirty="0"/>
                  <a:t> for sin and cos:</a:t>
                </a:r>
              </a:p>
              <a:p>
                <a:pPr>
                  <a:spcAft>
                    <a:spcPts val="1200"/>
                  </a:spcAft>
                </a:pPr>
                <a:r>
                  <a:rPr lang="en-US" sz="2000" dirty="0">
                    <a:solidFill>
                      <a:schemeClr val="bg1">
                        <a:lumMod val="50000"/>
                      </a:schemeClr>
                    </a:solidFill>
                  </a:rPr>
                  <a:t>	(</a:t>
                </a:r>
                <a14:m>
                  <m:oMath xmlns:m="http://schemas.openxmlformats.org/officeDocument/2006/math">
                    <m:r>
                      <a:rPr lang="en-US" sz="2000" b="0" i="1" smtClean="0">
                        <a:solidFill>
                          <a:schemeClr val="bg1">
                            <a:lumMod val="50000"/>
                          </a:schemeClr>
                        </a:solidFill>
                        <a:latin typeface="Cambria Math" panose="02040503050406030204" pitchFamily="18" charset="0"/>
                      </a:rPr>
                      <m:t>𝜃</m:t>
                    </m:r>
                    <m:r>
                      <a:rPr lang="en-US" sz="2000" b="0" i="1" smtClean="0">
                        <a:solidFill>
                          <a:schemeClr val="bg1">
                            <a:lumMod val="50000"/>
                          </a:schemeClr>
                        </a:solidFill>
                        <a:latin typeface="Cambria Math" panose="02040503050406030204" pitchFamily="18" charset="0"/>
                      </a:rPr>
                      <m:t> </m:t>
                    </m:r>
                  </m:oMath>
                </a14:m>
                <a:r>
                  <a:rPr lang="en-US" sz="2000" b="1" dirty="0">
                    <a:solidFill>
                      <a:schemeClr val="bg1">
                        <a:lumMod val="50000"/>
                      </a:schemeClr>
                    </a:solidFill>
                  </a:rPr>
                  <a:t>must</a:t>
                </a:r>
                <a:r>
                  <a:rPr lang="en-US" sz="2000" dirty="0">
                    <a:solidFill>
                      <a:schemeClr val="bg1">
                        <a:lumMod val="50000"/>
                      </a:schemeClr>
                    </a:solidFill>
                  </a:rPr>
                  <a:t> be in radians)</a:t>
                </a:r>
              </a:p>
              <a:p>
                <a:pPr>
                  <a:spcAft>
                    <a:spcPts val="1200"/>
                  </a:spcAft>
                </a:pPr>
                <a:r>
                  <a:rPr lang="en-US" sz="2400" dirty="0"/>
                  <a:t>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𝜃</m:t>
                        </m:r>
                        <m:r>
                          <a:rPr lang="en-US" sz="2400" b="0" i="1" smtClean="0">
                            <a:latin typeface="Cambria Math" panose="02040503050406030204" pitchFamily="18" charset="0"/>
                          </a:rPr>
                          <m:t>≈</m:t>
                        </m:r>
                        <m:r>
                          <a:rPr lang="en-US" sz="2400" b="0" i="1" smtClean="0">
                            <a:latin typeface="Cambria Math" panose="02040503050406030204" pitchFamily="18" charset="0"/>
                          </a:rPr>
                          <m:t>𝜃</m:t>
                        </m:r>
                      </m:e>
                    </m:func>
                  </m:oMath>
                </a14:m>
                <a:endParaRPr lang="en-US" sz="2400" b="0" dirty="0"/>
              </a:p>
              <a:p>
                <a:pPr>
                  <a:spcAft>
                    <a:spcPts val="1200"/>
                  </a:spcAft>
                </a:pPr>
                <a:r>
                  <a:rPr lang="en-US" sz="2400" dirty="0"/>
                  <a:t>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𝜃</m:t>
                        </m:r>
                        <m:r>
                          <a:rPr lang="en-US" sz="2400" b="0" i="1" smtClean="0">
                            <a:latin typeface="Cambria Math" panose="02040503050406030204" pitchFamily="18" charset="0"/>
                          </a:rPr>
                          <m:t>≈1−</m:t>
                        </m:r>
                        <m:sSup>
                          <m:sSupPr>
                            <m:ctrlPr>
                              <a:rPr lang="en-US" sz="2400" b="0" i="1" smtClean="0">
                                <a:latin typeface="Cambria Math" panose="02040503050406030204" pitchFamily="18" charset="0"/>
                              </a:rPr>
                            </m:ctrlPr>
                          </m:sSup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𝜃</m:t>
                            </m:r>
                          </m:e>
                          <m:sup>
                            <m:r>
                              <a:rPr lang="en-US" sz="2400" b="0" i="1" smtClean="0">
                                <a:latin typeface="Cambria Math" panose="02040503050406030204" pitchFamily="18" charset="0"/>
                              </a:rPr>
                              <m:t>2</m:t>
                            </m:r>
                          </m:sup>
                        </m:sSup>
                      </m:e>
                    </m:func>
                  </m:oMath>
                </a14:m>
                <a:endParaRPr lang="en-US" sz="2400" dirty="0"/>
              </a:p>
              <a:p>
                <a:pPr marL="342900" indent="-342900">
                  <a:spcAft>
                    <a:spcPts val="1200"/>
                  </a:spcAft>
                  <a:buFont typeface="Arial" panose="020B0604020202020204" pitchFamily="34" charset="0"/>
                  <a:buChar char="•"/>
                </a:pPr>
                <a:r>
                  <a:rPr lang="en-US" sz="2400" dirty="0"/>
                  <a:t>Therefore:</a:t>
                </a:r>
              </a:p>
              <a:p>
                <a:pPr>
                  <a:spcAft>
                    <a:spcPts val="1200"/>
                  </a:spcAft>
                </a:pPr>
                <a:r>
                  <a:rPr lang="en-US" sz="2400" dirty="0"/>
                  <a:t>	</a:t>
                </a:r>
                <a14:m>
                  <m:oMath xmlns:m="http://schemas.openxmlformats.org/officeDocument/2006/math">
                    <m:r>
                      <a:rPr lang="en-US" sz="2400" b="0" i="1" smtClean="0">
                        <a:latin typeface="Cambria Math" panose="02040503050406030204" pitchFamily="18" charset="0"/>
                      </a:rPr>
                      <m:t>𝛼</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𝑔</m:t>
                        </m:r>
                      </m:num>
                      <m:den>
                        <m:r>
                          <a:rPr lang="en-US" sz="2400" b="0" i="1" smtClean="0">
                            <a:latin typeface="Cambria Math" panose="02040503050406030204" pitchFamily="18" charset="0"/>
                          </a:rPr>
                          <m:t>𝑙</m:t>
                        </m:r>
                      </m:den>
                    </m:f>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𝜃</m:t>
                        </m:r>
                      </m:e>
                    </m:func>
                  </m:oMath>
                </a14:m>
                <a:endParaRPr lang="en-US" sz="2400" dirty="0"/>
              </a:p>
              <a:p>
                <a:pPr>
                  <a:spcAft>
                    <a:spcPts val="1200"/>
                  </a:spcAft>
                </a:pPr>
                <a:r>
                  <a:rPr lang="en-US" sz="2400" dirty="0"/>
                  <a:t>	</a:t>
                </a:r>
                <a14:m>
                  <m:oMath xmlns:m="http://schemas.openxmlformats.org/officeDocument/2006/math">
                    <m:r>
                      <a:rPr lang="en-US" sz="2400" b="0" i="1" smtClean="0">
                        <a:latin typeface="Cambria Math" panose="02040503050406030204" pitchFamily="18" charset="0"/>
                      </a:rPr>
                      <m:t>⇒</m:t>
                    </m:r>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r>
                  <a:rPr lang="en-US" sz="2400" b="1" dirty="0"/>
                  <a:t>	</a:t>
                </a:r>
                <a:r>
                  <a:rPr lang="en-US" sz="2400" dirty="0"/>
                  <a:t>	</a:t>
                </a:r>
                <a:r>
                  <a:rPr lang="en-US" sz="2400" dirty="0">
                    <a:solidFill>
                      <a:schemeClr val="bg1">
                        <a:lumMod val="50000"/>
                      </a:schemeClr>
                    </a:solidFill>
                  </a:rPr>
                  <a:t>[substitute </a:t>
                </a:r>
                <a14:m>
                  <m:oMath xmlns:m="http://schemas.openxmlformats.org/officeDocument/2006/math">
                    <m:r>
                      <m:rPr>
                        <m:sty m:val="p"/>
                      </m:rPr>
                      <a:rPr lang="en-US" sz="2400" b="0" i="0" smtClean="0">
                        <a:solidFill>
                          <a:schemeClr val="bg1">
                            <a:lumMod val="50000"/>
                          </a:schemeClr>
                        </a:solidFill>
                        <a:latin typeface="Cambria Math" panose="02040503050406030204" pitchFamily="18" charset="0"/>
                      </a:rPr>
                      <m:t>θ</m:t>
                    </m:r>
                  </m:oMath>
                </a14:m>
                <a:r>
                  <a:rPr lang="en-US" sz="2400" dirty="0">
                    <a:solidFill>
                      <a:schemeClr val="bg1">
                        <a:lumMod val="50000"/>
                      </a:schemeClr>
                    </a:solidFill>
                  </a:rPr>
                  <a:t> for </a:t>
                </a:r>
                <a14:m>
                  <m:oMath xmlns:m="http://schemas.openxmlformats.org/officeDocument/2006/math">
                    <m:r>
                      <m:rPr>
                        <m:sty m:val="p"/>
                      </m:rPr>
                      <a:rPr lang="en-US" sz="2400" b="0" i="0" smtClean="0">
                        <a:solidFill>
                          <a:schemeClr val="bg1">
                            <a:lumMod val="50000"/>
                          </a:schemeClr>
                        </a:solidFill>
                        <a:latin typeface="Cambria Math" panose="02040503050406030204" pitchFamily="18" charset="0"/>
                      </a:rPr>
                      <m:t>sin</m:t>
                    </m:r>
                    <m:r>
                      <a:rPr lang="en-US" sz="2400" b="0" i="0" smtClean="0">
                        <a:solidFill>
                          <a:schemeClr val="bg1">
                            <a:lumMod val="50000"/>
                          </a:schemeClr>
                        </a:solidFill>
                        <a:latin typeface="Cambria Math" panose="02040503050406030204" pitchFamily="18" charset="0"/>
                      </a:rPr>
                      <m:t> </m:t>
                    </m:r>
                    <m:r>
                      <m:rPr>
                        <m:sty m:val="p"/>
                      </m:rPr>
                      <a:rPr lang="en-US" sz="2400" b="0" i="0" smtClean="0">
                        <a:solidFill>
                          <a:schemeClr val="bg1">
                            <a:lumMod val="50000"/>
                          </a:schemeClr>
                        </a:solidFill>
                        <a:latin typeface="Cambria Math" panose="02040503050406030204" pitchFamily="18" charset="0"/>
                      </a:rPr>
                      <m:t>θ</m:t>
                    </m:r>
                  </m:oMath>
                </a14:m>
                <a:r>
                  <a:rPr lang="en-US" sz="2400" dirty="0">
                    <a:solidFill>
                      <a:schemeClr val="bg1">
                        <a:lumMod val="50000"/>
                      </a:schemeClr>
                    </a:solidFill>
                  </a:rPr>
                  <a:t>]</a:t>
                </a:r>
                <a:endParaRPr lang="en-US" sz="2400" dirty="0"/>
              </a:p>
              <a:p>
                <a:pPr>
                  <a:spcAft>
                    <a:spcPts val="1200"/>
                  </a:spcAft>
                </a:pPr>
                <a:r>
                  <a:rPr lang="en-US" sz="2400" b="1" dirty="0"/>
                  <a:t>i.e. a pendulum exhibits SHO </a:t>
                </a:r>
                <a:r>
                  <a:rPr lang="en-US" sz="2400" b="1" u="sng" dirty="0"/>
                  <a:t>only </a:t>
                </a:r>
                <a:r>
                  <a:rPr lang="en-US" sz="2400" b="1" dirty="0"/>
                  <a:t>when </a:t>
                </a:r>
                <a14:m>
                  <m:oMath xmlns:m="http://schemas.openxmlformats.org/officeDocument/2006/math">
                    <m:r>
                      <a:rPr lang="en-US" sz="2400" b="1" i="1" smtClean="0">
                        <a:latin typeface="Cambria Math" panose="02040503050406030204" pitchFamily="18" charset="0"/>
                      </a:rPr>
                      <m:t>𝜽</m:t>
                    </m:r>
                  </m:oMath>
                </a14:m>
                <a:r>
                  <a:rPr lang="en-US" sz="2400" b="1" dirty="0"/>
                  <a:t> is small</a:t>
                </a:r>
              </a:p>
            </p:txBody>
          </p:sp>
        </mc:Choice>
        <mc:Fallback xmlns="">
          <p:sp>
            <p:nvSpPr>
              <p:cNvPr id="130" name="TextBox 129"/>
              <p:cNvSpPr txBox="1">
                <a:spLocks noRot="1" noChangeAspect="1" noMove="1" noResize="1" noEditPoints="1" noAdjustHandles="1" noChangeArrowheads="1" noChangeShapeType="1" noTextEdit="1"/>
              </p:cNvSpPr>
              <p:nvPr/>
            </p:nvSpPr>
            <p:spPr>
              <a:xfrm>
                <a:off x="1311186" y="1208999"/>
                <a:ext cx="10042613" cy="5542030"/>
              </a:xfrm>
              <a:prstGeom prst="rect">
                <a:avLst/>
              </a:prstGeom>
              <a:blipFill>
                <a:blip r:embed="rId5"/>
                <a:stretch>
                  <a:fillRect l="-911" b="-440"/>
                </a:stretch>
              </a:blipFill>
              <a:ln>
                <a:no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93854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0">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0">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SHO</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43</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9281266" cy="4304127"/>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endParaRPr lang="en-US" sz="2400" b="1" dirty="0"/>
              </a:p>
              <a:p>
                <a:pPr>
                  <a:spcAft>
                    <a:spcPts val="1200"/>
                  </a:spcAft>
                </a:pPr>
                <a14:m>
                  <m:oMath xmlns:m="http://schemas.openxmlformats.org/officeDocument/2006/math">
                    <m:r>
                      <m:rPr>
                        <m:sty m:val="p"/>
                      </m:rPr>
                      <a:rPr lang="en-US" sz="2400" i="1">
                        <a:latin typeface="Cambria Math" panose="02040503050406030204" pitchFamily="18" charset="0"/>
                      </a:rPr>
                      <m:t>i</m:t>
                    </m:r>
                    <m:r>
                      <a:rPr lang="en-US" sz="2400" b="0" i="1" smtClean="0">
                        <a:latin typeface="Cambria Math" panose="02040503050406030204" pitchFamily="18" charset="0"/>
                      </a:rPr>
                      <m:t>.</m:t>
                    </m:r>
                    <m:r>
                      <a:rPr lang="en-US" sz="2400" b="0" i="1" smtClean="0">
                        <a:latin typeface="Cambria Math" panose="02040503050406030204" pitchFamily="18" charset="0"/>
                      </a:rPr>
                      <m:t>𝑒</m:t>
                    </m:r>
                    <m:r>
                      <a:rPr lang="en-US" sz="2400" b="0" i="1" smtClean="0">
                        <a:latin typeface="Cambria Math" panose="02040503050406030204" pitchFamily="18" charset="0"/>
                      </a:rPr>
                      <m:t>.  </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𝜔</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𝑔</m:t>
                        </m:r>
                      </m:num>
                      <m:den>
                        <m:r>
                          <a:rPr lang="en-US" sz="2400" b="0" i="1" smtClean="0">
                            <a:latin typeface="Cambria Math" panose="02040503050406030204" pitchFamily="18" charset="0"/>
                          </a:rPr>
                          <m:t>𝑙</m:t>
                        </m:r>
                      </m:den>
                    </m:f>
                  </m:oMath>
                </a14:m>
                <a:r>
                  <a:rPr lang="en-US" sz="2400" dirty="0"/>
                  <a:t>	</a:t>
                </a:r>
                <a:r>
                  <a:rPr lang="en-US" sz="2400" dirty="0">
                    <a:solidFill>
                      <a:schemeClr val="bg1">
                        <a:lumMod val="50000"/>
                      </a:schemeClr>
                    </a:solidFill>
                  </a:rPr>
                  <a:t>[because </a:t>
                </a:r>
                <a14:m>
                  <m:oMath xmlns:m="http://schemas.openxmlformats.org/officeDocument/2006/math">
                    <m:r>
                      <a:rPr lang="en-US" sz="2400" b="0" i="1" smtClean="0">
                        <a:solidFill>
                          <a:schemeClr val="bg1">
                            <a:lumMod val="50000"/>
                          </a:schemeClr>
                        </a:solidFill>
                        <a:latin typeface="Cambria Math" panose="02040503050406030204" pitchFamily="18" charset="0"/>
                      </a:rPr>
                      <m:t>𝑎</m:t>
                    </m:r>
                    <m:r>
                      <a:rPr lang="en-US" sz="2400" b="0" i="1" smtClean="0">
                        <a:solidFill>
                          <a:schemeClr val="bg1">
                            <a:lumMod val="50000"/>
                          </a:schemeClr>
                        </a:solidFill>
                        <a:latin typeface="Cambria Math" panose="02040503050406030204" pitchFamily="18" charset="0"/>
                      </a:rPr>
                      <m:t>=−</m:t>
                    </m:r>
                    <m:sSup>
                      <m:sSupPr>
                        <m:ctrlPr>
                          <a:rPr lang="en-US" sz="2400" b="0" i="1" smtClean="0">
                            <a:solidFill>
                              <a:schemeClr val="bg1">
                                <a:lumMod val="50000"/>
                              </a:schemeClr>
                            </a:solidFill>
                            <a:latin typeface="Cambria Math" panose="02040503050406030204" pitchFamily="18" charset="0"/>
                          </a:rPr>
                        </m:ctrlPr>
                      </m:sSupPr>
                      <m:e>
                        <m:r>
                          <a:rPr lang="en-US" sz="2400" b="0" i="1" smtClean="0">
                            <a:solidFill>
                              <a:schemeClr val="bg1">
                                <a:lumMod val="50000"/>
                              </a:schemeClr>
                            </a:solidFill>
                            <a:latin typeface="Cambria Math" panose="02040503050406030204" pitchFamily="18" charset="0"/>
                          </a:rPr>
                          <m:t>𝜔</m:t>
                        </m:r>
                      </m:e>
                      <m:sup>
                        <m:r>
                          <a:rPr lang="en-US" sz="2400" b="0" i="1" smtClean="0">
                            <a:solidFill>
                              <a:schemeClr val="bg1">
                                <a:lumMod val="50000"/>
                              </a:schemeClr>
                            </a:solidFill>
                            <a:latin typeface="Cambria Math" panose="02040503050406030204" pitchFamily="18" charset="0"/>
                          </a:rPr>
                          <m:t>2</m:t>
                        </m:r>
                      </m:sup>
                    </m:sSup>
                    <m:r>
                      <a:rPr lang="en-US" sz="2400" b="0" i="1" smtClean="0">
                        <a:solidFill>
                          <a:schemeClr val="bg1">
                            <a:lumMod val="50000"/>
                          </a:schemeClr>
                        </a:solidFill>
                        <a:latin typeface="Cambria Math" panose="02040503050406030204" pitchFamily="18" charset="0"/>
                      </a:rPr>
                      <m:t>𝑥</m:t>
                    </m:r>
                  </m:oMath>
                </a14:m>
                <a:r>
                  <a:rPr lang="en-US" sz="2400" dirty="0">
                    <a:solidFill>
                      <a:schemeClr val="bg1">
                        <a:lumMod val="50000"/>
                      </a:schemeClr>
                    </a:solidFill>
                  </a:rPr>
                  <a:t> in SHO]</a:t>
                </a:r>
              </a:p>
              <a:p>
                <a:pPr>
                  <a:spcAft>
                    <a:spcPts val="1200"/>
                  </a:spcAft>
                </a:pPr>
                <a14:m>
                  <m:oMath xmlns:m="http://schemas.openxmlformats.org/officeDocument/2006/math">
                    <m:r>
                      <a:rPr lang="en-US" sz="2400" b="0" i="1" smtClean="0">
                        <a:solidFill>
                          <a:schemeClr val="tx1"/>
                        </a:solidFill>
                        <a:latin typeface="Cambria Math" panose="02040503050406030204" pitchFamily="18" charset="0"/>
                      </a:rPr>
                      <m:t>⇒  </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2</m:t>
                                </m:r>
                                <m:r>
                                  <a:rPr lang="en-US" sz="2400" i="1">
                                    <a:latin typeface="Cambria Math" panose="02040503050406030204" pitchFamily="18" charset="0"/>
                                  </a:rPr>
                                  <m:t>𝜋</m:t>
                                </m:r>
                              </m:num>
                              <m:den>
                                <m:r>
                                  <a:rPr lang="en-US" sz="2400" i="1">
                                    <a:latin typeface="Cambria Math" panose="02040503050406030204" pitchFamily="18" charset="0"/>
                                  </a:rPr>
                                  <m:t>𝑇</m:t>
                                </m:r>
                              </m:den>
                            </m:f>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𝑔</m:t>
                        </m:r>
                      </m:num>
                      <m:den>
                        <m:r>
                          <a:rPr lang="en-US" sz="2400" b="0" i="1" smtClean="0">
                            <a:solidFill>
                              <a:schemeClr val="tx1"/>
                            </a:solidFill>
                            <a:latin typeface="Cambria Math" panose="02040503050406030204" pitchFamily="18" charset="0"/>
                          </a:rPr>
                          <m:t>𝑙</m:t>
                        </m:r>
                      </m:den>
                    </m:f>
                  </m:oMath>
                </a14:m>
                <a:r>
                  <a:rPr lang="en-US" sz="2400" dirty="0">
                    <a:solidFill>
                      <a:schemeClr val="tx1"/>
                    </a:solidFill>
                  </a:rPr>
                  <a:t>		</a:t>
                </a:r>
              </a:p>
              <a:p>
                <a:pPr>
                  <a:spcAft>
                    <a:spcPts val="12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  </m:t>
                      </m:r>
                      <m:r>
                        <a:rPr lang="en-US" sz="2400" b="1" i="1" smtClean="0">
                          <a:solidFill>
                            <a:schemeClr val="tx1"/>
                          </a:solidFill>
                          <a:latin typeface="Cambria Math" panose="02040503050406030204" pitchFamily="18" charset="0"/>
                        </a:rPr>
                        <m:t>𝑻</m:t>
                      </m:r>
                      <m:r>
                        <a:rPr lang="en-US" sz="2400" b="1" i="1" smtClean="0">
                          <a:solidFill>
                            <a:schemeClr val="tx1"/>
                          </a:solidFill>
                          <a:latin typeface="Cambria Math" panose="02040503050406030204" pitchFamily="18" charset="0"/>
                        </a:rPr>
                        <m:t>=</m:t>
                      </m:r>
                      <m:r>
                        <a:rPr lang="en-US" sz="2400" b="1" i="1" smtClean="0">
                          <a:solidFill>
                            <a:schemeClr val="tx1"/>
                          </a:solidFill>
                          <a:latin typeface="Cambria Math" panose="02040503050406030204" pitchFamily="18" charset="0"/>
                        </a:rPr>
                        <m:t>𝟐</m:t>
                      </m:r>
                      <m:r>
                        <a:rPr lang="en-US" sz="2400" b="1" i="1" smtClean="0">
                          <a:solidFill>
                            <a:schemeClr val="tx1"/>
                          </a:solidFill>
                          <a:latin typeface="Cambria Math" panose="02040503050406030204" pitchFamily="18" charset="0"/>
                        </a:rPr>
                        <m:t>𝝅</m:t>
                      </m:r>
                      <m:rad>
                        <m:radPr>
                          <m:degHide m:val="on"/>
                          <m:ctrlPr>
                            <a:rPr lang="en-US" sz="2400" b="1" i="1" smtClean="0">
                              <a:solidFill>
                                <a:schemeClr val="tx1"/>
                              </a:solidFill>
                              <a:latin typeface="Cambria Math" panose="02040503050406030204" pitchFamily="18" charset="0"/>
                            </a:rPr>
                          </m:ctrlPr>
                        </m:radPr>
                        <m:deg/>
                        <m:e>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𝒍</m:t>
                              </m:r>
                            </m:num>
                            <m:den>
                              <m:r>
                                <a:rPr lang="en-US" sz="2400" b="1" i="1" smtClean="0">
                                  <a:solidFill>
                                    <a:schemeClr val="tx1"/>
                                  </a:solidFill>
                                  <a:latin typeface="Cambria Math" panose="02040503050406030204" pitchFamily="18" charset="0"/>
                                </a:rPr>
                                <m:t>𝒈</m:t>
                              </m:r>
                            </m:den>
                          </m:f>
                        </m:e>
                      </m:rad>
                    </m:oMath>
                  </m:oMathPara>
                </a14:m>
                <a:endParaRPr lang="en-US" sz="2400" b="1" dirty="0">
                  <a:solidFill>
                    <a:schemeClr val="tx1"/>
                  </a:solidFill>
                </a:endParaRPr>
              </a:p>
              <a:p>
                <a:pPr>
                  <a:spcAft>
                    <a:spcPts val="1200"/>
                  </a:spcAft>
                </a:pPr>
                <a:r>
                  <a:rPr lang="en-US" sz="2400" dirty="0"/>
                  <a:t>i.e. period of a pendulum depends on </a:t>
                </a:r>
                <a14:m>
                  <m:oMath xmlns:m="http://schemas.openxmlformats.org/officeDocument/2006/math">
                    <m:r>
                      <a:rPr lang="en-US" sz="2400" i="1" dirty="0" smtClean="0">
                        <a:latin typeface="Cambria Math" panose="02040503050406030204" pitchFamily="18" charset="0"/>
                      </a:rPr>
                      <m:t>𝑙</m:t>
                    </m:r>
                  </m:oMath>
                </a14:m>
                <a:r>
                  <a:rPr lang="en-US" sz="2400" dirty="0"/>
                  <a:t> and g (not on m)</a:t>
                </a:r>
              </a:p>
              <a:p>
                <a:pPr>
                  <a:spcAft>
                    <a:spcPts val="1200"/>
                  </a:spcAft>
                </a:pPr>
                <a:r>
                  <a:rPr lang="en-US" sz="2400" i="1" dirty="0">
                    <a:solidFill>
                      <a:schemeClr val="tx1"/>
                    </a:solidFill>
                  </a:rPr>
                  <a:t>e.g. periods of pendulum clocks depend on the lengths of the pendulums</a:t>
                </a:r>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9281266" cy="4304127"/>
              </a:xfrm>
              <a:prstGeom prst="rect">
                <a:avLst/>
              </a:prstGeom>
              <a:blipFill>
                <a:blip r:embed="rId5"/>
                <a:stretch>
                  <a:fillRect l="-1051" b="-2266"/>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947960" y="451851"/>
                <a:ext cx="2119086" cy="527580"/>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r>
                      <a:rPr lang="en-US" sz="2000" b="0" i="1" smtClean="0">
                        <a:solidFill>
                          <a:schemeClr val="bg1">
                            <a:lumMod val="50000"/>
                          </a:schemeClr>
                        </a:solidFill>
                        <a:latin typeface="Cambria Math" panose="02040503050406030204" pitchFamily="18" charset="0"/>
                      </a:rPr>
                      <m:t>𝜔</m:t>
                    </m:r>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2</m:t>
                        </m:r>
                        <m:r>
                          <a:rPr lang="en-US" sz="2000" b="0" i="1" smtClean="0">
                            <a:solidFill>
                              <a:schemeClr val="bg1">
                                <a:lumMod val="50000"/>
                              </a:schemeClr>
                            </a:solidFill>
                            <a:latin typeface="Cambria Math" panose="02040503050406030204" pitchFamily="18" charset="0"/>
                          </a:rPr>
                          <m:t>𝜋</m:t>
                        </m:r>
                      </m:num>
                      <m:den>
                        <m:r>
                          <a:rPr lang="en-US" sz="2000" b="0" i="1" smtClean="0">
                            <a:solidFill>
                              <a:schemeClr val="bg1">
                                <a:lumMod val="50000"/>
                              </a:schemeClr>
                            </a:solidFill>
                            <a:latin typeface="Cambria Math" panose="02040503050406030204" pitchFamily="18" charset="0"/>
                          </a:rPr>
                          <m:t>𝑇</m:t>
                        </m:r>
                      </m:den>
                    </m:f>
                  </m:oMath>
                </a14:m>
                <a:endParaRPr lang="en-US" sz="2000" dirty="0">
                  <a:solidFill>
                    <a:schemeClr val="bg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8947960" y="451851"/>
                <a:ext cx="2119086" cy="527580"/>
              </a:xfrm>
              <a:prstGeom prst="rect">
                <a:avLst/>
              </a:prstGeom>
              <a:blipFill>
                <a:blip r:embed="rId6"/>
                <a:stretch>
                  <a:fillRect l="-2865" b="-6742"/>
                </a:stretch>
              </a:blipFill>
              <a:ln>
                <a:solidFill>
                  <a:schemeClr val="bg1">
                    <a:lumMod val="50000"/>
                  </a:schemeClr>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55358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SHO [2]</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44</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31638" y="1345959"/>
                <a:ext cx="3454111" cy="4817216"/>
              </a:xfrm>
              <a:prstGeom prst="rect">
                <a:avLst/>
              </a:prstGeom>
              <a:noFill/>
              <a:ln>
                <a:no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a:rPr lang="en-US" sz="2400" b="1" i="1" smtClean="0">
                        <a:latin typeface="Cambria Math" panose="02040503050406030204" pitchFamily="18" charset="0"/>
                      </a:rPr>
                      <m:t>𝜶</m:t>
                    </m:r>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r>
                      <a:rPr lang="en-US" sz="2400" b="1" i="1" smtClean="0">
                        <a:latin typeface="Cambria Math" panose="02040503050406030204" pitchFamily="18" charset="0"/>
                      </a:rPr>
                      <m:t>𝜽</m:t>
                    </m:r>
                  </m:oMath>
                </a14:m>
                <a:endParaRPr lang="en-US" sz="2400" b="1" dirty="0"/>
              </a:p>
              <a:p>
                <a:pPr>
                  <a:spcAft>
                    <a:spcPts val="1200"/>
                  </a:spcAft>
                </a:pPr>
                <a:r>
                  <a:rPr lang="en-US" sz="2400" dirty="0">
                    <a:latin typeface="Cambria Math" panose="02040503050406030204" pitchFamily="18" charset="0"/>
                  </a:rPr>
                  <a:t>Expressing </a:t>
                </a:r>
                <a14:m>
                  <m:oMath xmlns:m="http://schemas.openxmlformats.org/officeDocument/2006/math">
                    <m:r>
                      <a:rPr lang="en-US" sz="2400" b="0" i="1" smtClean="0">
                        <a:latin typeface="Cambria Math" panose="02040503050406030204" pitchFamily="18" charset="0"/>
                      </a:rPr>
                      <m:t>𝜃</m:t>
                    </m:r>
                  </m:oMath>
                </a14:m>
                <a:r>
                  <a:rPr lang="en-US" sz="2400" b="0" dirty="0">
                    <a:solidFill>
                      <a:schemeClr val="tx1"/>
                    </a:solidFill>
                    <a:latin typeface="Cambria Math" panose="02040503050406030204" pitchFamily="18" charset="0"/>
                  </a:rPr>
                  <a:t> as a length:</a:t>
                </a:r>
              </a:p>
              <a:p>
                <a:pPr>
                  <a:spcAft>
                    <a:spcPts val="1200"/>
                  </a:spcAft>
                </a:pPr>
                <a:r>
                  <a:rPr lang="en-US" sz="2400" dirty="0">
                    <a:latin typeface="Cambria Math" panose="02040503050406030204" pitchFamily="18" charset="0"/>
                  </a:rPr>
                  <a:t>		</a:t>
                </a:r>
                <a14:m>
                  <m:oMath xmlns:m="http://schemas.openxmlformats.org/officeDocument/2006/math">
                    <m:r>
                      <m:rPr>
                        <m:sty m:val="p"/>
                      </m:rPr>
                      <a:rPr lang="en-US" sz="2400" i="0" dirty="0" smtClean="0">
                        <a:latin typeface="Cambria Math" panose="02040503050406030204" pitchFamily="18" charset="0"/>
                      </a:rPr>
                      <m:t>s</m:t>
                    </m:r>
                    <m:r>
                      <a:rPr lang="en-US" sz="2400" i="0" dirty="0" smtClean="0">
                        <a:latin typeface="Cambria Math" panose="02040503050406030204" pitchFamily="18" charset="0"/>
                      </a:rPr>
                      <m:t>=</m:t>
                    </m:r>
                  </m:oMath>
                </a14:m>
                <a:r>
                  <a:rPr lang="en-US" sz="2400" dirty="0">
                    <a:latin typeface="Cambria Math" panose="02040503050406030204" pitchFamily="18" charset="0"/>
                  </a:rPr>
                  <a:t> </a:t>
                </a:r>
                <a14:m>
                  <m:oMath xmlns:m="http://schemas.openxmlformats.org/officeDocument/2006/math">
                    <m:r>
                      <a:rPr lang="en-US" sz="2400" i="1" dirty="0" smtClean="0">
                        <a:latin typeface="Cambria Math" panose="02040503050406030204" pitchFamily="18" charset="0"/>
                      </a:rPr>
                      <m:t>𝑙</m:t>
                    </m:r>
                    <m:r>
                      <a:rPr lang="en-US" sz="2400" b="0" i="1" smtClean="0">
                        <a:latin typeface="Cambria Math" panose="02040503050406030204" pitchFamily="18" charset="0"/>
                      </a:rPr>
                      <m:t>𝜃</m:t>
                    </m:r>
                  </m:oMath>
                </a14:m>
                <a:endParaRPr lang="en-US" sz="2400" b="0" dirty="0">
                  <a:solidFill>
                    <a:schemeClr val="tx1"/>
                  </a:solidFill>
                  <a:latin typeface="Cambria Math" panose="02040503050406030204" pitchFamily="18" charset="0"/>
                </a:endParaRPr>
              </a:p>
              <a:p>
                <a:pPr>
                  <a:spcAft>
                    <a:spcPts val="1200"/>
                  </a:spcAft>
                </a:pPr>
                <a:r>
                  <a:rPr lang="en-US" sz="2400" dirty="0">
                    <a:latin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a</m:t>
                        </m:r>
                      </m:e>
                      <m:sub>
                        <m:r>
                          <m:rPr>
                            <m:sty m:val="p"/>
                          </m:rPr>
                          <a:rPr lang="en-US" sz="2400" b="0" i="0" smtClean="0">
                            <a:latin typeface="Cambria Math" panose="02040503050406030204" pitchFamily="18" charset="0"/>
                          </a:rPr>
                          <m:t>s</m:t>
                        </m:r>
                      </m:sub>
                    </m:sSub>
                    <m:r>
                      <a:rPr lang="en-US" sz="2400" b="0" i="0" smtClean="0">
                        <a:latin typeface="Cambria Math" panose="02040503050406030204" pitchFamily="18" charset="0"/>
                      </a:rPr>
                      <m:t>=</m:t>
                    </m:r>
                    <m:r>
                      <a:rPr lang="en-US" sz="2400" b="0" i="1" smtClean="0">
                        <a:latin typeface="Cambria Math" panose="02040503050406030204" pitchFamily="18" charset="0"/>
                      </a:rPr>
                      <m:t>𝑙</m:t>
                    </m:r>
                    <m:r>
                      <a:rPr lang="en-US" sz="2400" b="0" i="1" smtClean="0">
                        <a:latin typeface="Cambria Math" panose="02040503050406030204" pitchFamily="18" charset="0"/>
                      </a:rPr>
                      <m:t>𝛼</m:t>
                    </m:r>
                  </m:oMath>
                </a14:m>
                <a:endParaRPr lang="en-US" sz="2400" b="0" dirty="0">
                  <a:solidFill>
                    <a:schemeClr val="tx1"/>
                  </a:solidFill>
                  <a:latin typeface="Cambria Math" panose="02040503050406030204" pitchFamily="18" charset="0"/>
                </a:endParaRPr>
              </a:p>
              <a:p>
                <a:pPr>
                  <a:spcAft>
                    <a:spcPts val="1200"/>
                  </a:spcAft>
                </a:pPr>
                <a:r>
                  <a:rPr lang="en-US" sz="2400" dirty="0"/>
                  <a:t>Therefore:  </a:t>
                </a:r>
              </a:p>
              <a:p>
                <a:pPr lvl="1">
                  <a:spcAft>
                    <a:spcPts val="1200"/>
                  </a:spcAft>
                </a:pPr>
                <a14:m>
                  <m:oMathPara xmlns:m="http://schemas.openxmlformats.org/officeDocument/2006/math">
                    <m:oMathParaPr>
                      <m:jc m:val="left"/>
                    </m:oMathParaPr>
                    <m:oMath xmlns:m="http://schemas.openxmlformats.org/officeDocument/2006/math">
                      <m:r>
                        <a:rPr lang="en-US" sz="2400" b="0" i="1">
                          <a:latin typeface="Cambria Math" panose="02040503050406030204" pitchFamily="18" charset="0"/>
                        </a:rPr>
                        <m:t>𝛼</m:t>
                      </m:r>
                      <m:r>
                        <a:rPr lang="en-US" sz="2400" b="0" i="1">
                          <a:latin typeface="Cambria Math" panose="02040503050406030204" pitchFamily="18" charset="0"/>
                        </a:rPr>
                        <m:t>≈−</m:t>
                      </m:r>
                      <m:f>
                        <m:fPr>
                          <m:ctrlPr>
                            <a:rPr lang="en-US" sz="2400" i="1">
                              <a:latin typeface="Cambria Math" panose="02040503050406030204" pitchFamily="18" charset="0"/>
                            </a:rPr>
                          </m:ctrlPr>
                        </m:fPr>
                        <m:num>
                          <m:r>
                            <a:rPr lang="en-US" sz="2400" b="0" i="1">
                              <a:latin typeface="Cambria Math" panose="02040503050406030204" pitchFamily="18" charset="0"/>
                            </a:rPr>
                            <m:t>𝑔</m:t>
                          </m:r>
                        </m:num>
                        <m:den>
                          <m:r>
                            <a:rPr lang="en-US" sz="2400" b="0" i="1">
                              <a:latin typeface="Cambria Math" panose="02040503050406030204" pitchFamily="18" charset="0"/>
                            </a:rPr>
                            <m:t>𝑙</m:t>
                          </m:r>
                        </m:den>
                      </m:f>
                      <m:r>
                        <a:rPr lang="en-US" sz="2400" b="0" i="1">
                          <a:latin typeface="Cambria Math" panose="02040503050406030204" pitchFamily="18" charset="0"/>
                        </a:rPr>
                        <m:t>𝜃</m:t>
                      </m:r>
                      <m:r>
                        <a:rPr lang="en-US" sz="2400" b="0" i="1" smtClean="0">
                          <a:latin typeface="Cambria Math" panose="02040503050406030204" pitchFamily="18" charset="0"/>
                        </a:rPr>
                        <m:t>   </m:t>
                      </m:r>
                    </m:oMath>
                  </m:oMathPara>
                </a14:m>
                <a:endParaRPr lang="en-US" sz="2400" b="0" i="1" dirty="0">
                  <a:latin typeface="Cambria Math" panose="02040503050406030204" pitchFamily="18" charset="0"/>
                </a:endParaRPr>
              </a:p>
              <a:p>
                <a:pPr lvl="1">
                  <a:spcAft>
                    <a:spcPts val="1200"/>
                  </a:spcAft>
                </a:pPr>
                <a14:m>
                  <m:oMath xmlns:m="http://schemas.openxmlformats.org/officeDocument/2006/math">
                    <m:r>
                      <a:rPr lang="en-US" sz="2400" b="1" i="1" dirty="0" smtClean="0">
                        <a:solidFill>
                          <a:schemeClr val="tx1"/>
                        </a:solidFill>
                        <a:latin typeface="Cambria Math" panose="02040503050406030204" pitchFamily="18" charset="0"/>
                      </a:rPr>
                      <m:t>⇒</m:t>
                    </m:r>
                  </m:oMath>
                </a14:m>
                <a:r>
                  <a:rPr lang="en-US" sz="2400" b="1" dirty="0">
                    <a:solidFill>
                      <a:schemeClr val="tx1"/>
                    </a:solidFill>
                  </a:rPr>
                  <a:t>	</a:t>
                </a:r>
                <a14:m>
                  <m:oMath xmlns:m="http://schemas.openxmlformats.org/officeDocument/2006/math">
                    <m:f>
                      <m:fPr>
                        <m:ctrlPr>
                          <a:rPr lang="en-US" sz="2400" b="0" i="1" smtClean="0">
                            <a:solidFill>
                              <a:schemeClr val="tx1"/>
                            </a:solidFill>
                            <a:latin typeface="Cambria Math" panose="02040503050406030204" pitchFamily="18" charset="0"/>
                          </a:rPr>
                        </m:ctrlPr>
                      </m:fPr>
                      <m:num>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a</m:t>
                            </m:r>
                          </m:e>
                          <m:sub>
                            <m:r>
                              <m:rPr>
                                <m:sty m:val="p"/>
                              </m:rPr>
                              <a:rPr lang="en-US" sz="2400" b="0" i="0" smtClean="0">
                                <a:solidFill>
                                  <a:schemeClr val="tx1"/>
                                </a:solidFill>
                                <a:latin typeface="Cambria Math" panose="02040503050406030204" pitchFamily="18" charset="0"/>
                              </a:rPr>
                              <m:t>s</m:t>
                            </m:r>
                          </m:sub>
                        </m:sSub>
                      </m:num>
                      <m:den>
                        <m:r>
                          <a:rPr lang="en-US" sz="2400" b="0" i="1" smtClean="0">
                            <a:solidFill>
                              <a:schemeClr val="tx1"/>
                            </a:solidFill>
                            <a:latin typeface="Cambria Math" panose="02040503050406030204" pitchFamily="18" charset="0"/>
                          </a:rPr>
                          <m:t>𝑙</m:t>
                        </m:r>
                      </m:den>
                    </m:f>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𝑔</m:t>
                        </m:r>
                      </m:num>
                      <m:den>
                        <m:r>
                          <a:rPr lang="en-US" sz="2400" b="0" i="1" smtClean="0">
                            <a:solidFill>
                              <a:schemeClr val="tx1"/>
                            </a:solidFill>
                            <a:latin typeface="Cambria Math" panose="02040503050406030204" pitchFamily="18" charset="0"/>
                          </a:rPr>
                          <m:t>𝑙</m:t>
                        </m:r>
                      </m:den>
                    </m:f>
                    <m:d>
                      <m:dPr>
                        <m:ctrlPr>
                          <a:rPr lang="en-US" sz="2400" b="0" i="1" smtClean="0">
                            <a:solidFill>
                              <a:schemeClr val="tx1"/>
                            </a:solidFill>
                            <a:latin typeface="Cambria Math" panose="02040503050406030204" pitchFamily="18" charset="0"/>
                          </a:rPr>
                        </m:ctrlPr>
                      </m:dPr>
                      <m:e>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𝑠</m:t>
                            </m:r>
                          </m:num>
                          <m:den>
                            <m:r>
                              <a:rPr lang="en-US" sz="2400" b="0" i="1" smtClean="0">
                                <a:solidFill>
                                  <a:schemeClr val="tx1"/>
                                </a:solidFill>
                                <a:latin typeface="Cambria Math" panose="02040503050406030204" pitchFamily="18" charset="0"/>
                              </a:rPr>
                              <m:t>𝑙</m:t>
                            </m:r>
                          </m:den>
                        </m:f>
                      </m:e>
                    </m:d>
                  </m:oMath>
                </a14:m>
                <a:endParaRPr lang="en-US" sz="2400" i="1" dirty="0">
                  <a:solidFill>
                    <a:schemeClr val="tx1"/>
                  </a:solidFill>
                </a:endParaRPr>
              </a:p>
              <a:p>
                <a:pPr lvl="1">
                  <a:spcAft>
                    <a:spcPts val="1200"/>
                  </a:spcAft>
                </a:pPr>
                <a14:m>
                  <m:oMath xmlns:m="http://schemas.openxmlformats.org/officeDocument/2006/math">
                    <m:r>
                      <a:rPr lang="en-US" sz="2400" b="0" i="1" smtClean="0">
                        <a:latin typeface="Cambria Math" panose="02040503050406030204" pitchFamily="18" charset="0"/>
                      </a:rPr>
                      <m:t>⇒</m:t>
                    </m:r>
                  </m:oMath>
                </a14:m>
                <a:r>
                  <a:rPr lang="en-US" sz="2400" i="1" dirty="0">
                    <a:solidFill>
                      <a:schemeClr val="tx1"/>
                    </a:solidFill>
                  </a:rPr>
                  <a:t>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𝐚</m:t>
                        </m:r>
                      </m:e>
                      <m:sub>
                        <m:r>
                          <a:rPr lang="en-US" sz="2400" b="1" i="0" smtClean="0">
                            <a:solidFill>
                              <a:schemeClr val="tx1"/>
                            </a:solidFill>
                            <a:latin typeface="Cambria Math" panose="02040503050406030204" pitchFamily="18" charset="0"/>
                          </a:rPr>
                          <m:t>𝐬</m:t>
                        </m:r>
                      </m:sub>
                    </m:sSub>
                    <m:r>
                      <a:rPr lang="en-US" sz="2400" i="1">
                        <a:latin typeface="Cambria Math" panose="02040503050406030204" pitchFamily="18" charset="0"/>
                      </a:rPr>
                      <m:t>≈</m:t>
                    </m:r>
                    <m:r>
                      <a:rPr lang="en-US" sz="2400" b="1" i="1" smtClean="0">
                        <a:solidFill>
                          <a:schemeClr val="tx1"/>
                        </a:solidFill>
                        <a:latin typeface="Cambria Math" panose="02040503050406030204" pitchFamily="18" charset="0"/>
                      </a:rPr>
                      <m:t>−</m:t>
                    </m:r>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𝒈</m:t>
                        </m:r>
                      </m:num>
                      <m:den>
                        <m:r>
                          <a:rPr lang="en-US" sz="2400" b="1" i="1" smtClean="0">
                            <a:solidFill>
                              <a:schemeClr val="tx1"/>
                            </a:solidFill>
                            <a:latin typeface="Cambria Math" panose="02040503050406030204" pitchFamily="18" charset="0"/>
                          </a:rPr>
                          <m:t>𝒍</m:t>
                        </m:r>
                      </m:den>
                    </m:f>
                    <m:r>
                      <a:rPr lang="en-US" sz="2400" b="1" i="1" smtClean="0">
                        <a:solidFill>
                          <a:schemeClr val="tx1"/>
                        </a:solidFill>
                        <a:latin typeface="Cambria Math" panose="02040503050406030204" pitchFamily="18" charset="0"/>
                      </a:rPr>
                      <m:t>𝒔</m:t>
                    </m:r>
                  </m:oMath>
                </a14:m>
                <a:endParaRPr lang="en-US" sz="2400" b="1" i="1" dirty="0">
                  <a:solidFill>
                    <a:schemeClr val="tx1"/>
                  </a:solidFill>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031638" y="1345959"/>
                <a:ext cx="3454111" cy="4817216"/>
              </a:xfrm>
              <a:prstGeom prst="rect">
                <a:avLst/>
              </a:prstGeom>
              <a:blipFill>
                <a:blip r:embed="rId5"/>
                <a:stretch>
                  <a:fillRect l="-2646" r="-1235"/>
                </a:stretch>
              </a:blipFill>
              <a:ln>
                <a:noFill/>
                <a:prstDash val="solid"/>
              </a:ln>
            </p:spPr>
            <p:txBody>
              <a:bodyPr/>
              <a:lstStyle/>
              <a:p>
                <a:r>
                  <a:rPr lang="en-US">
                    <a:noFill/>
                  </a:rPr>
                  <a:t> </a:t>
                </a:r>
              </a:p>
            </p:txBody>
          </p:sp>
        </mc:Fallback>
      </mc:AlternateContent>
      <p:grpSp>
        <p:nvGrpSpPr>
          <p:cNvPr id="3" name="Group 2"/>
          <p:cNvGrpSpPr/>
          <p:nvPr/>
        </p:nvGrpSpPr>
        <p:grpSpPr>
          <a:xfrm>
            <a:off x="6672113" y="109740"/>
            <a:ext cx="3286164" cy="6467956"/>
            <a:chOff x="8125243" y="224337"/>
            <a:chExt cx="3286164" cy="6467956"/>
          </a:xfrm>
        </p:grpSpPr>
        <p:grpSp>
          <p:nvGrpSpPr>
            <p:cNvPr id="5" name="Group 4"/>
            <p:cNvGrpSpPr/>
            <p:nvPr/>
          </p:nvGrpSpPr>
          <p:grpSpPr>
            <a:xfrm>
              <a:off x="8141285" y="2144772"/>
              <a:ext cx="2927141" cy="2109806"/>
              <a:chOff x="424914" y="857846"/>
              <a:chExt cx="3355472" cy="2273237"/>
            </a:xfrm>
          </p:grpSpPr>
          <p:grpSp>
            <p:nvGrpSpPr>
              <p:cNvPr id="7" name="Group 6"/>
              <p:cNvGrpSpPr/>
              <p:nvPr/>
            </p:nvGrpSpPr>
            <p:grpSpPr>
              <a:xfrm>
                <a:off x="424914" y="857846"/>
                <a:ext cx="3355472" cy="2143771"/>
                <a:chOff x="6713012" y="1772592"/>
                <a:chExt cx="4659964" cy="2756432"/>
              </a:xfrm>
            </p:grpSpPr>
            <p:grpSp>
              <p:nvGrpSpPr>
                <p:cNvPr id="8" name="Group 7"/>
                <p:cNvGrpSpPr/>
                <p:nvPr/>
              </p:nvGrpSpPr>
              <p:grpSpPr>
                <a:xfrm>
                  <a:off x="6793539" y="1772592"/>
                  <a:ext cx="4579437" cy="2756432"/>
                  <a:chOff x="1724826" y="1746718"/>
                  <a:chExt cx="4768965" cy="2933770"/>
                </a:xfrm>
              </p:grpSpPr>
              <p:grpSp>
                <p:nvGrpSpPr>
                  <p:cNvPr id="13" name="Group 12"/>
                  <p:cNvGrpSpPr/>
                  <p:nvPr/>
                </p:nvGrpSpPr>
                <p:grpSpPr>
                  <a:xfrm>
                    <a:off x="2329223" y="2149861"/>
                    <a:ext cx="4164568" cy="2530627"/>
                    <a:chOff x="2329223" y="2149861"/>
                    <a:chExt cx="4164568" cy="2530627"/>
                  </a:xfrm>
                </p:grpSpPr>
                <p:pic>
                  <p:nvPicPr>
                    <p:cNvPr id="16"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4" name="TextBox 13"/>
                      <p:cNvSpPr txBox="1"/>
                      <p:nvPr/>
                    </p:nvSpPr>
                    <p:spPr>
                      <a:xfrm>
                        <a:off x="1724826" y="1746718"/>
                        <a:ext cx="520534" cy="5445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𝒔</m:t>
                                  </m:r>
                                </m:sub>
                              </m:sSub>
                            </m:oMath>
                          </m:oMathPara>
                        </a14:m>
                        <a:endParaRPr lang="en-US" b="1" dirty="0"/>
                      </a:p>
                    </p:txBody>
                  </p:sp>
                </mc:Choice>
                <mc:Fallback xmlns="">
                  <p:sp>
                    <p:nvSpPr>
                      <p:cNvPr id="14" name="TextBox 13"/>
                      <p:cNvSpPr txBox="1">
                        <a:spLocks noRot="1" noChangeAspect="1" noMove="1" noResize="1" noEditPoints="1" noAdjustHandles="1" noChangeArrowheads="1" noChangeShapeType="1" noTextEdit="1"/>
                      </p:cNvSpPr>
                      <p:nvPr/>
                    </p:nvSpPr>
                    <p:spPr>
                      <a:xfrm>
                        <a:off x="1724826" y="1746718"/>
                        <a:ext cx="520534" cy="544586"/>
                      </a:xfrm>
                      <a:prstGeom prst="rect">
                        <a:avLst/>
                      </a:prstGeom>
                      <a:blipFill>
                        <a:blip r:embed="rId7"/>
                        <a:stretch>
                          <a:fillRect r="-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8"/>
                        <a:stretch>
                          <a:fillRect b="-27907"/>
                        </a:stretch>
                      </a:blipFill>
                    </p:spPr>
                    <p:txBody>
                      <a:bodyPr/>
                      <a:lstStyle/>
                      <a:p>
                        <a:r>
                          <a:rPr lang="en-US">
                            <a:noFill/>
                          </a:rPr>
                          <a:t> </a:t>
                        </a:r>
                      </a:p>
                    </p:txBody>
                  </p:sp>
                </mc:Fallback>
              </mc:AlternateContent>
            </p:grpSp>
            <p:cxnSp>
              <p:nvCxnSpPr>
                <p:cNvPr id="9" name="Straight Arrow Connector 8"/>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6713012" y="2545477"/>
                      <a:ext cx="499845" cy="5508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𝒔</m:t>
                                    </m:r>
                                  </m:sub>
                                </m:sSub>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713012" y="2545477"/>
                      <a:ext cx="499845" cy="550842"/>
                    </a:xfrm>
                    <a:prstGeom prst="rect">
                      <a:avLst/>
                    </a:prstGeom>
                    <a:blipFill>
                      <a:blip r:embed="rId9"/>
                      <a:stretch>
                        <a:fillRect r="-13076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 name="TextBox 5"/>
                  <p:cNvSpPr txBox="1"/>
                  <p:nvPr/>
                </p:nvSpPr>
                <p:spPr>
                  <a:xfrm>
                    <a:off x="1047834" y="2766304"/>
                    <a:ext cx="2610270" cy="364779"/>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𝒗</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r>
                            <a:rPr lang="en-US" sz="1600" b="1" i="1">
                              <a:latin typeface="Cambria Math" panose="02040503050406030204" pitchFamily="18" charset="0"/>
                            </a:rPr>
                            <m:t>𝝎</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𝒔𝒊𝒏</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1047834" y="2766304"/>
                    <a:ext cx="2610270" cy="364779"/>
                  </a:xfrm>
                  <a:prstGeom prst="rect">
                    <a:avLst/>
                  </a:prstGeom>
                  <a:blipFill>
                    <a:blip r:embed="rId10"/>
                    <a:stretch>
                      <a:fillRect/>
                    </a:stretch>
                  </a:blipFill>
                  <a:ln>
                    <a:solidFill>
                      <a:schemeClr val="tx1"/>
                    </a:solidFill>
                    <a:prstDash val="dash"/>
                  </a:ln>
                </p:spPr>
                <p:txBody>
                  <a:bodyPr/>
                  <a:lstStyle/>
                  <a:p>
                    <a:r>
                      <a:rPr lang="en-US">
                        <a:noFill/>
                      </a:rPr>
                      <a:t> </a:t>
                    </a:r>
                  </a:p>
                </p:txBody>
              </p:sp>
            </mc:Fallback>
          </mc:AlternateContent>
        </p:grpSp>
        <p:grpSp>
          <p:nvGrpSpPr>
            <p:cNvPr id="18" name="Group 17"/>
            <p:cNvGrpSpPr/>
            <p:nvPr/>
          </p:nvGrpSpPr>
          <p:grpSpPr>
            <a:xfrm>
              <a:off x="8125243" y="4205978"/>
              <a:ext cx="3286164" cy="2486315"/>
              <a:chOff x="424914" y="963990"/>
              <a:chExt cx="3533405" cy="2629791"/>
            </a:xfrm>
          </p:grpSpPr>
          <mc:AlternateContent xmlns:mc="http://schemas.openxmlformats.org/markup-compatibility/2006" xmlns:a14="http://schemas.microsoft.com/office/drawing/2010/main">
            <mc:Choice Requires="a14">
              <p:sp>
                <p:nvSpPr>
                  <p:cNvPr id="19" name="TextBox 18"/>
                  <p:cNvSpPr txBox="1"/>
                  <p:nvPr/>
                </p:nvSpPr>
                <p:spPr>
                  <a:xfrm>
                    <a:off x="604874" y="3229789"/>
                    <a:ext cx="3353445" cy="363992"/>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𝒂</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a:latin typeface="Cambria Math" panose="02040503050406030204" pitchFamily="18" charset="0"/>
                                </a:rPr>
                                <m:t>𝝎</m:t>
                              </m:r>
                            </m:e>
                            <m:sup>
                              <m:r>
                                <a:rPr lang="en-US" sz="1600" b="1" i="1" smtClean="0">
                                  <a:latin typeface="Cambria Math" panose="02040503050406030204" pitchFamily="18" charset="0"/>
                                </a:rPr>
                                <m:t>𝟐</m:t>
                              </m:r>
                            </m:sup>
                          </m:sSup>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r>
                            <a:rPr lang="en-US" sz="1600" b="1" i="1" smtClean="0">
                              <a:latin typeface="Cambria Math" panose="02040503050406030204" pitchFamily="18" charset="0"/>
                            </a:rPr>
                            <m:t>𝒄𝒐𝒔</m:t>
                          </m:r>
                          <m:d>
                            <m:dPr>
                              <m:ctrlPr>
                                <a:rPr lang="en-US" sz="1600" b="1" i="1" smtClean="0">
                                  <a:latin typeface="Cambria Math" panose="02040503050406030204" pitchFamily="18" charset="0"/>
                                </a:rPr>
                              </m:ctrlPr>
                            </m:dPr>
                            <m:e>
                              <m:r>
                                <a:rPr lang="en-US" sz="1600" b="1" i="1" smtClean="0">
                                  <a:latin typeface="Cambria Math" panose="02040503050406030204" pitchFamily="18" charset="0"/>
                                </a:rPr>
                                <m:t>𝝎</m:t>
                              </m:r>
                              <m:r>
                                <a:rPr lang="en-US" sz="1600" b="1" i="1" smtClean="0">
                                  <a:latin typeface="Cambria Math" panose="02040503050406030204" pitchFamily="18" charset="0"/>
                                </a:rPr>
                                <m:t>𝒕</m:t>
                              </m:r>
                            </m:e>
                          </m:d>
                          <m:r>
                            <a:rPr lang="en-US" sz="1600" b="1" i="1" smtClean="0">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𝝎</m:t>
                              </m:r>
                            </m:e>
                            <m:sup>
                              <m:r>
                                <a:rPr lang="en-US" sz="1600" b="1" i="1" smtClean="0">
                                  <a:latin typeface="Cambria Math" panose="02040503050406030204" pitchFamily="18" charset="0"/>
                                </a:rPr>
                                <m:t>𝟐</m:t>
                              </m:r>
                            </m:sup>
                          </m:sSup>
                          <m:r>
                            <a:rPr lang="en-US" sz="1600" b="1" i="1" smtClean="0">
                              <a:latin typeface="Cambria Math" panose="02040503050406030204" pitchFamily="18" charset="0"/>
                            </a:rPr>
                            <m:t>𝒔</m:t>
                          </m:r>
                        </m:oMath>
                      </m:oMathPara>
                    </a14:m>
                    <a:endParaRPr lang="en-US" sz="1600" dirty="0"/>
                  </a:p>
                </p:txBody>
              </p:sp>
            </mc:Choice>
            <mc:Fallback xmlns="">
              <p:sp>
                <p:nvSpPr>
                  <p:cNvPr id="19" name="TextBox 18"/>
                  <p:cNvSpPr txBox="1">
                    <a:spLocks noRot="1" noChangeAspect="1" noMove="1" noResize="1" noEditPoints="1" noAdjustHandles="1" noChangeArrowheads="1" noChangeShapeType="1" noTextEdit="1"/>
                  </p:cNvSpPr>
                  <p:nvPr/>
                </p:nvSpPr>
                <p:spPr>
                  <a:xfrm>
                    <a:off x="604874" y="3229789"/>
                    <a:ext cx="3353445" cy="363992"/>
                  </a:xfrm>
                  <a:prstGeom prst="rect">
                    <a:avLst/>
                  </a:prstGeom>
                  <a:blipFill>
                    <a:blip r:embed="rId11"/>
                    <a:stretch>
                      <a:fillRect/>
                    </a:stretch>
                  </a:blipFill>
                  <a:ln>
                    <a:solidFill>
                      <a:schemeClr val="tx1"/>
                    </a:solidFill>
                    <a:prstDash val="dash"/>
                  </a:ln>
                </p:spPr>
                <p:txBody>
                  <a:bodyPr/>
                  <a:lstStyle/>
                  <a:p>
                    <a:r>
                      <a:rPr lang="en-US">
                        <a:noFill/>
                      </a:rPr>
                      <a:t> </a:t>
                    </a:r>
                  </a:p>
                </p:txBody>
              </p:sp>
            </mc:Fallback>
          </mc:AlternateContent>
          <p:grpSp>
            <p:nvGrpSpPr>
              <p:cNvPr id="20" name="Group 19"/>
              <p:cNvGrpSpPr/>
              <p:nvPr/>
            </p:nvGrpSpPr>
            <p:grpSpPr>
              <a:xfrm>
                <a:off x="424914" y="963990"/>
                <a:ext cx="3138548" cy="2219305"/>
                <a:chOff x="6713012" y="1909072"/>
                <a:chExt cx="4358707" cy="2853553"/>
              </a:xfrm>
            </p:grpSpPr>
            <p:grpSp>
              <p:nvGrpSpPr>
                <p:cNvPr id="21" name="Group 20"/>
                <p:cNvGrpSpPr/>
                <p:nvPr/>
              </p:nvGrpSpPr>
              <p:grpSpPr>
                <a:xfrm>
                  <a:off x="6781499" y="1909072"/>
                  <a:ext cx="4290220" cy="2853553"/>
                  <a:chOff x="1712288" y="1891978"/>
                  <a:chExt cx="4467778" cy="3037139"/>
                </a:xfrm>
              </p:grpSpPr>
              <p:grpSp>
                <p:nvGrpSpPr>
                  <p:cNvPr id="26" name="Group 25"/>
                  <p:cNvGrpSpPr/>
                  <p:nvPr/>
                </p:nvGrpSpPr>
                <p:grpSpPr>
                  <a:xfrm>
                    <a:off x="2324419" y="2149862"/>
                    <a:ext cx="3855647" cy="2779255"/>
                    <a:chOff x="2324419" y="2149862"/>
                    <a:chExt cx="3855647" cy="2779255"/>
                  </a:xfrm>
                </p:grpSpPr>
                <p:pic>
                  <p:nvPicPr>
                    <p:cNvPr id="29"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Arrow Connector 29"/>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7" name="TextBox 26"/>
                      <p:cNvSpPr txBox="1"/>
                      <p:nvPr/>
                    </p:nvSpPr>
                    <p:spPr>
                      <a:xfrm>
                        <a:off x="1712288" y="1891978"/>
                        <a:ext cx="520534" cy="53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𝒔</m:t>
                                  </m:r>
                                </m:sub>
                              </m:sSub>
                            </m:oMath>
                          </m:oMathPara>
                        </a14:m>
                        <a:endParaRPr lang="en-US" b="1" dirty="0"/>
                      </a:p>
                    </p:txBody>
                  </p:sp>
                </mc:Choice>
                <mc:Fallback xmlns="">
                  <p:sp>
                    <p:nvSpPr>
                      <p:cNvPr id="27" name="TextBox 26"/>
                      <p:cNvSpPr txBox="1">
                        <a:spLocks noRot="1" noChangeAspect="1" noMove="1" noResize="1" noEditPoints="1" noAdjustHandles="1" noChangeArrowheads="1" noChangeShapeType="1" noTextEdit="1"/>
                      </p:cNvSpPr>
                      <p:nvPr/>
                    </p:nvSpPr>
                    <p:spPr>
                      <a:xfrm>
                        <a:off x="1712288" y="1891978"/>
                        <a:ext cx="520534" cy="534601"/>
                      </a:xfrm>
                      <a:prstGeom prst="rect">
                        <a:avLst/>
                      </a:prstGeom>
                      <a:blipFill>
                        <a:blip r:embed="rId12"/>
                        <a:stretch>
                          <a:fillRect r="-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531361" y="3404361"/>
                        <a:ext cx="520530" cy="4633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dirty="0" smtClean="0">
                                  <a:latin typeface="Cambria Math" panose="02040503050406030204" pitchFamily="18" charset="0"/>
                                </a:rPr>
                                <m:t>𝒕</m:t>
                              </m:r>
                            </m:oMath>
                          </m:oMathPara>
                        </a14:m>
                        <a:endParaRPr lang="en-US" sz="1600"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5531361" y="3404361"/>
                        <a:ext cx="520530" cy="463314"/>
                      </a:xfrm>
                      <a:prstGeom prst="rect">
                        <a:avLst/>
                      </a:prstGeom>
                      <a:blipFill>
                        <a:blip r:embed="rId13"/>
                        <a:stretch>
                          <a:fillRect/>
                        </a:stretch>
                      </a:blipFill>
                    </p:spPr>
                    <p:txBody>
                      <a:bodyPr/>
                      <a:lstStyle/>
                      <a:p>
                        <a:r>
                          <a:rPr lang="en-US">
                            <a:noFill/>
                          </a:rPr>
                          <a:t> </a:t>
                        </a:r>
                      </a:p>
                    </p:txBody>
                  </p:sp>
                </mc:Fallback>
              </mc:AlternateContent>
            </p:grpSp>
            <p:cxnSp>
              <p:nvCxnSpPr>
                <p:cNvPr id="22" name="Straight Arrow Connector 21"/>
                <p:cNvCxnSpPr/>
                <p:nvPr/>
              </p:nvCxnSpPr>
              <p:spPr>
                <a:xfrm flipH="1">
                  <a:off x="7202645" y="2441151"/>
                  <a:ext cx="0" cy="9948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6713012" y="2545477"/>
                      <a:ext cx="499844" cy="4944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B050"/>
                                    </a:solidFill>
                                    <a:latin typeface="Cambria Math" panose="02040503050406030204" pitchFamily="18" charset="0"/>
                                  </a:rPr>
                                </m:ctrlPr>
                              </m:sSubPr>
                              <m:e>
                                <m:sSub>
                                  <m:sSubPr>
                                    <m:ctrlPr>
                                      <a:rPr lang="en-US" sz="1600" b="1" i="1" smtClean="0">
                                        <a:solidFill>
                                          <a:srgbClr val="00B050"/>
                                        </a:solidFill>
                                        <a:latin typeface="Cambria Math" panose="02040503050406030204" pitchFamily="18" charset="0"/>
                                      </a:rPr>
                                    </m:ctrlPr>
                                  </m:sSubPr>
                                  <m:e>
                                    <m:r>
                                      <a:rPr lang="en-US" sz="1600" b="1" i="1" smtClean="0">
                                        <a:solidFill>
                                          <a:srgbClr val="00B050"/>
                                        </a:solidFill>
                                        <a:latin typeface="Cambria Math" panose="02040503050406030204" pitchFamily="18" charset="0"/>
                                      </a:rPr>
                                      <m:t>𝒂</m:t>
                                    </m:r>
                                  </m:e>
                                  <m:sub>
                                    <m:r>
                                      <a:rPr lang="en-US" sz="1600" b="1" i="1" smtClean="0">
                                        <a:solidFill>
                                          <a:srgbClr val="00B050"/>
                                        </a:solidFill>
                                        <a:latin typeface="Cambria Math" panose="02040503050406030204" pitchFamily="18" charset="0"/>
                                      </a:rPr>
                                      <m:t>𝒔</m:t>
                                    </m:r>
                                  </m:sub>
                                </m:sSub>
                              </m:e>
                              <m:sub>
                                <m:r>
                                  <a:rPr lang="en-US" sz="1600" b="1" i="1" smtClean="0">
                                    <a:solidFill>
                                      <a:srgbClr val="00B050"/>
                                    </a:solidFill>
                                    <a:latin typeface="Cambria Math" panose="02040503050406030204" pitchFamily="18" charset="0"/>
                                  </a:rPr>
                                  <m:t>𝒎𝒂𝒙</m:t>
                                </m:r>
                              </m:sub>
                            </m:sSub>
                          </m:oMath>
                        </m:oMathPara>
                      </a14:m>
                      <a:endParaRPr lang="en-US" sz="1600" b="1" dirty="0">
                        <a:solidFill>
                          <a:srgbClr val="00B05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713012" y="2545477"/>
                      <a:ext cx="499844" cy="494437"/>
                    </a:xfrm>
                    <a:prstGeom prst="rect">
                      <a:avLst/>
                    </a:prstGeom>
                    <a:blipFill>
                      <a:blip r:embed="rId14"/>
                      <a:stretch>
                        <a:fillRect r="-96296"/>
                      </a:stretch>
                    </a:blipFill>
                  </p:spPr>
                  <p:txBody>
                    <a:bodyPr/>
                    <a:lstStyle/>
                    <a:p>
                      <a:r>
                        <a:rPr lang="en-US">
                          <a:noFill/>
                        </a:rPr>
                        <a:t> </a:t>
                      </a:r>
                    </a:p>
                  </p:txBody>
                </p:sp>
              </mc:Fallback>
            </mc:AlternateContent>
          </p:grpSp>
        </p:grpSp>
        <p:grpSp>
          <p:nvGrpSpPr>
            <p:cNvPr id="32" name="Group 31"/>
            <p:cNvGrpSpPr/>
            <p:nvPr/>
          </p:nvGrpSpPr>
          <p:grpSpPr>
            <a:xfrm>
              <a:off x="8143843" y="224337"/>
              <a:ext cx="2970017" cy="1893544"/>
              <a:chOff x="424914" y="962883"/>
              <a:chExt cx="3401968" cy="2077742"/>
            </a:xfrm>
          </p:grpSpPr>
          <mc:AlternateContent xmlns:mc="http://schemas.openxmlformats.org/markup-compatibility/2006" xmlns:a14="http://schemas.microsoft.com/office/drawing/2010/main">
            <mc:Choice Requires="a14">
              <p:sp>
                <p:nvSpPr>
                  <p:cNvPr id="34" name="TextBox 33"/>
                  <p:cNvSpPr txBox="1"/>
                  <p:nvPr/>
                </p:nvSpPr>
                <p:spPr>
                  <a:xfrm>
                    <a:off x="1010246" y="2670101"/>
                    <a:ext cx="2618631" cy="370524"/>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𝒔</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𝒄𝒐𝒔</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1010246" y="2670101"/>
                    <a:ext cx="2618631" cy="370524"/>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p:grpSp>
            <p:nvGrpSpPr>
              <p:cNvPr id="35" name="Group 34"/>
              <p:cNvGrpSpPr/>
              <p:nvPr/>
            </p:nvGrpSpPr>
            <p:grpSpPr>
              <a:xfrm>
                <a:off x="424914" y="962883"/>
                <a:ext cx="3401968" cy="2038733"/>
                <a:chOff x="6713012" y="1907648"/>
                <a:chExt cx="4724535" cy="2621376"/>
              </a:xfrm>
            </p:grpSpPr>
            <p:grpSp>
              <p:nvGrpSpPr>
                <p:cNvPr id="36" name="Group 35"/>
                <p:cNvGrpSpPr/>
                <p:nvPr/>
              </p:nvGrpSpPr>
              <p:grpSpPr>
                <a:xfrm>
                  <a:off x="6948272" y="1907648"/>
                  <a:ext cx="4489275" cy="2621376"/>
                  <a:chOff x="1885962" y="1890463"/>
                  <a:chExt cx="4675071" cy="2790025"/>
                </a:xfrm>
              </p:grpSpPr>
              <p:grpSp>
                <p:nvGrpSpPr>
                  <p:cNvPr id="41" name="Group 40"/>
                  <p:cNvGrpSpPr/>
                  <p:nvPr/>
                </p:nvGrpSpPr>
                <p:grpSpPr>
                  <a:xfrm>
                    <a:off x="2321778" y="2149861"/>
                    <a:ext cx="4239255" cy="2530627"/>
                    <a:chOff x="2321778" y="2149861"/>
                    <a:chExt cx="4239255" cy="2530627"/>
                  </a:xfrm>
                </p:grpSpPr>
                <p:pic>
                  <p:nvPicPr>
                    <p:cNvPr id="44" name="Picture 2" descr="Image result for sine wave"/>
                    <p:cNvPicPr>
                      <a:picLocks noChangeAspect="1" noChangeArrowheads="1"/>
                    </p:cNvPicPr>
                    <p:nvPr/>
                  </p:nvPicPr>
                  <p:blipFill rotWithShape="1">
                    <a:blip r:embed="rId6">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Straight Arrow Connector 44"/>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2" name="TextBox 41"/>
                      <p:cNvSpPr txBox="1"/>
                      <p:nvPr/>
                    </p:nvSpPr>
                    <p:spPr>
                      <a:xfrm>
                        <a:off x="1885962" y="1890463"/>
                        <a:ext cx="520534" cy="55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𝒔</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1885962" y="1890463"/>
                        <a:ext cx="520534" cy="554601"/>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7"/>
                        <a:stretch>
                          <a:fillRect b="-27907"/>
                        </a:stretch>
                      </a:blipFill>
                    </p:spPr>
                    <p:txBody>
                      <a:bodyPr/>
                      <a:lstStyle/>
                      <a:p>
                        <a:r>
                          <a:rPr lang="en-US">
                            <a:noFill/>
                          </a:rPr>
                          <a:t> </a:t>
                        </a:r>
                      </a:p>
                    </p:txBody>
                  </p:sp>
                </mc:Fallback>
              </mc:AlternateContent>
            </p:grpSp>
            <p:cxnSp>
              <p:nvCxnSpPr>
                <p:cNvPr id="37" name="Straight Arrow Connector 36"/>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6713012" y="2545477"/>
                      <a:ext cx="499843" cy="521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𝒔</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713012" y="2545477"/>
                      <a:ext cx="499843" cy="521077"/>
                    </a:xfrm>
                    <a:prstGeom prst="rect">
                      <a:avLst/>
                    </a:prstGeom>
                    <a:blipFill>
                      <a:blip r:embed="rId18"/>
                      <a:stretch>
                        <a:fillRect r="-960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19"/>
                      <a:stretch>
                        <a:fillRect b="-19149"/>
                      </a:stretch>
                    </a:blipFill>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47" name="TextBox 46"/>
              <p:cNvSpPr txBox="1"/>
              <p:nvPr/>
            </p:nvSpPr>
            <p:spPr>
              <a:xfrm>
                <a:off x="9944015" y="2482439"/>
                <a:ext cx="1784955" cy="1109919"/>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𝑠</m:t>
                          </m:r>
                        </m:sub>
                      </m:sSub>
                      <m:r>
                        <a:rPr lang="en-US" b="0" i="1">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𝑠</m:t>
                      </m:r>
                      <m:r>
                        <a:rPr lang="en-US" b="0" i="1" smtClean="0">
                          <a:latin typeface="Cambria Math" panose="02040503050406030204" pitchFamily="18" charset="0"/>
                        </a:rPr>
                        <m:t>/</m:t>
                      </m:r>
                      <m:r>
                        <m:rPr>
                          <m:sty m:val="p"/>
                        </m:rPr>
                        <a:rPr lang="en-US" b="0" i="0" smtClean="0">
                          <a:latin typeface="Cambria Math" panose="02040503050406030204" pitchFamily="18" charset="0"/>
                        </a:rPr>
                        <m:t>Δt</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1" smtClean="0">
                              <a:latin typeface="Cambria Math" panose="02040503050406030204" pitchFamily="18" charset="0"/>
                            </a:rPr>
                            <m:t>v</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sub>
                      </m:sSub>
                      <m:r>
                        <a:rPr lang="en-US" b="0" i="1" smtClean="0">
                          <a:latin typeface="Cambria Math" panose="02040503050406030204" pitchFamily="18" charset="0"/>
                        </a:rPr>
                        <m:t>=</m:t>
                      </m:r>
                      <m:r>
                        <a:rPr lang="en-US" b="0" i="1" smtClean="0">
                          <a:latin typeface="Cambria Math" panose="02040503050406030204" pitchFamily="18" charset="0"/>
                        </a:rPr>
                        <m:t>𝜔</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oMath>
                  </m:oMathPara>
                </a14:m>
                <a:endParaRPr lang="en-US" dirty="0"/>
              </a:p>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m:rPr>
                              <m:sty m:val="p"/>
                            </m:rPr>
                            <a:rPr lang="en-US" sz="1400">
                              <a:latin typeface="Cambria Math" panose="02040503050406030204" pitchFamily="18" charset="0"/>
                            </a:rPr>
                            <m:t>v</m:t>
                          </m:r>
                        </m:e>
                        <m:sub>
                          <m:r>
                            <a:rPr lang="en-US" sz="1400" b="0" i="1" smtClean="0">
                              <a:latin typeface="Cambria Math" panose="02040503050406030204" pitchFamily="18" charset="0"/>
                            </a:rPr>
                            <m:t>𝑠</m:t>
                          </m:r>
                        </m:sub>
                      </m:sSub>
                      <m:r>
                        <a:rPr lang="en-US" sz="1400">
                          <a:latin typeface="Cambria Math" panose="02040503050406030204" pitchFamily="18" charset="0"/>
                        </a:rPr>
                        <m:t>=</m:t>
                      </m:r>
                      <m:r>
                        <a:rPr lang="en-US" sz="1400" i="1">
                          <a:latin typeface="Cambria Math" panose="02040503050406030204" pitchFamily="18" charset="0"/>
                        </a:rPr>
                        <m:t>±</m:t>
                      </m:r>
                      <m:r>
                        <a:rPr lang="en-US" sz="1400" i="1">
                          <a:latin typeface="Cambria Math" panose="02040503050406030204" pitchFamily="18" charset="0"/>
                        </a:rPr>
                        <m:t>𝜔</m:t>
                      </m:r>
                      <m:rad>
                        <m:radPr>
                          <m:degHide m:val="on"/>
                          <m:ctrlPr>
                            <a:rPr lang="en-US" sz="1400" i="1">
                              <a:latin typeface="Cambria Math" panose="02040503050406030204" pitchFamily="18" charset="0"/>
                            </a:rPr>
                          </m:ctrlPr>
                        </m:radPr>
                        <m:deg/>
                        <m:e>
                          <m:sSubSup>
                            <m:sSubSupPr>
                              <m:ctrlPr>
                                <a:rPr lang="en-US" sz="1400" i="1">
                                  <a:latin typeface="Cambria Math" panose="02040503050406030204" pitchFamily="18" charset="0"/>
                                </a:rPr>
                              </m:ctrlPr>
                            </m:sSubSupPr>
                            <m:e>
                              <m:r>
                                <a:rPr lang="en-US" sz="1400" b="0" i="1" smtClean="0">
                                  <a:latin typeface="Cambria Math" panose="02040503050406030204" pitchFamily="18" charset="0"/>
                                </a:rPr>
                                <m:t>𝑠</m:t>
                              </m:r>
                            </m:e>
                            <m:sub>
                              <m:r>
                                <a:rPr lang="en-US" sz="1400" i="1">
                                  <a:latin typeface="Cambria Math" panose="02040503050406030204" pitchFamily="18" charset="0"/>
                                </a:rPr>
                                <m:t>𝑚𝑎𝑥</m:t>
                              </m:r>
                            </m:sub>
                            <m:sup>
                              <m:r>
                                <a:rPr lang="en-US" sz="1400" i="1">
                                  <a:latin typeface="Cambria Math" panose="02040503050406030204" pitchFamily="18" charset="0"/>
                                </a:rPr>
                                <m:t>2</m:t>
                              </m:r>
                            </m:sup>
                          </m:sSubSup>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b="0" i="1" smtClean="0">
                                  <a:latin typeface="Cambria Math" panose="02040503050406030204" pitchFamily="18" charset="0"/>
                                </a:rPr>
                                <m:t>𝑠</m:t>
                              </m:r>
                            </m:e>
                            <m:sup>
                              <m:r>
                                <a:rPr lang="en-US" sz="1400" i="1">
                                  <a:latin typeface="Cambria Math" panose="02040503050406030204" pitchFamily="18" charset="0"/>
                                </a:rPr>
                                <m:t>2</m:t>
                              </m:r>
                            </m:sup>
                          </m:sSup>
                        </m:e>
                      </m:rad>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9944015" y="2482439"/>
                <a:ext cx="1784955" cy="1109919"/>
              </a:xfrm>
              <a:prstGeom prst="rect">
                <a:avLst/>
              </a:prstGeom>
              <a:blipFill>
                <a:blip r:embed="rId20"/>
                <a:stretch>
                  <a:fillRect/>
                </a:stretch>
              </a:blipFill>
              <a:ln>
                <a:solidFill>
                  <a:schemeClr val="tx1"/>
                </a:solidFill>
                <a:prstDash val="sysDot"/>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9883858" y="4496019"/>
                <a:ext cx="1933791" cy="677045"/>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𝑠</m:t>
                          </m:r>
                        </m:sub>
                      </m:sSub>
                      <m:r>
                        <a:rPr lang="en-US" b="0" i="1">
                          <a:latin typeface="Cambria Math" panose="02040503050406030204" pitchFamily="18" charset="0"/>
                        </a:rPr>
                        <m:t>=</m:t>
                      </m:r>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𝑠</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Δt</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𝑚𝑎𝑥</m:t>
                          </m:r>
                        </m:sub>
                      </m:sSub>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9883858" y="4496019"/>
                <a:ext cx="1933791" cy="677045"/>
              </a:xfrm>
              <a:prstGeom prst="rect">
                <a:avLst/>
              </a:prstGeom>
              <a:blipFill>
                <a:blip r:embed="rId21"/>
                <a:stretch>
                  <a:fillRect/>
                </a:stretch>
              </a:blipFill>
              <a:ln>
                <a:solidFill>
                  <a:schemeClr val="tx1"/>
                </a:solidFill>
                <a:prstDash val="sysDot"/>
              </a:ln>
            </p:spPr>
            <p:txBody>
              <a:bodyPr/>
              <a:lstStyle/>
              <a:p>
                <a:r>
                  <a:rPr lang="en-US">
                    <a:noFill/>
                  </a:rPr>
                  <a:t> </a:t>
                </a:r>
              </a:p>
            </p:txBody>
          </p:sp>
        </mc:Fallback>
      </mc:AlternateContent>
      <p:grpSp>
        <p:nvGrpSpPr>
          <p:cNvPr id="12" name="Group 11"/>
          <p:cNvGrpSpPr/>
          <p:nvPr/>
        </p:nvGrpSpPr>
        <p:grpSpPr>
          <a:xfrm>
            <a:off x="4620254" y="1951194"/>
            <a:ext cx="1488909" cy="3280845"/>
            <a:chOff x="4872985" y="2968598"/>
            <a:chExt cx="972396" cy="2142697"/>
          </a:xfrm>
        </p:grpSpPr>
        <p:pic>
          <p:nvPicPr>
            <p:cNvPr id="46" name="Picture 8" descr="Image result for pendulum"/>
            <p:cNvPicPr>
              <a:picLocks noChangeAspect="1" noChangeArrowheads="1"/>
            </p:cNvPicPr>
            <p:nvPr/>
          </p:nvPicPr>
          <p:blipFill rotWithShape="1">
            <a:blip r:embed="rId22">
              <a:extLst>
                <a:ext uri="{28A0092B-C50C-407E-A947-70E740481C1C}">
                  <a14:useLocalDpi xmlns:a14="http://schemas.microsoft.com/office/drawing/2010/main" val="0"/>
                </a:ext>
              </a:extLst>
            </a:blip>
            <a:srcRect l="47310" r="10406"/>
            <a:stretch/>
          </p:blipFill>
          <p:spPr bwMode="auto">
            <a:xfrm>
              <a:off x="4967211" y="2968598"/>
              <a:ext cx="878170"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872985" y="3497138"/>
              <a:ext cx="972396" cy="1614157"/>
              <a:chOff x="4872985" y="3497138"/>
              <a:chExt cx="972396" cy="1614157"/>
            </a:xfrm>
          </p:grpSpPr>
          <mc:AlternateContent xmlns:mc="http://schemas.openxmlformats.org/markup-compatibility/2006" xmlns:a14="http://schemas.microsoft.com/office/drawing/2010/main">
            <mc:Choice Requires="a14">
              <p:sp>
                <p:nvSpPr>
                  <p:cNvPr id="48" name="TextBox 47"/>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5102384" y="4809785"/>
                    <a:ext cx="545433" cy="3015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𝑠</m:t>
                          </m:r>
                        </m:oMath>
                      </m:oMathPara>
                    </a14:m>
                    <a:endParaRPr lang="en-US" sz="2400" dirty="0"/>
                  </a:p>
                </p:txBody>
              </p:sp>
            </mc:Choice>
            <mc:Fallback xmlns="">
              <p:sp>
                <p:nvSpPr>
                  <p:cNvPr id="50" name="TextBox 49"/>
                  <p:cNvSpPr txBox="1">
                    <a:spLocks noRot="1" noChangeAspect="1" noMove="1" noResize="1" noEditPoints="1" noAdjustHandles="1" noChangeArrowheads="1" noChangeShapeType="1" noTextEdit="1"/>
                  </p:cNvSpPr>
                  <p:nvPr/>
                </p:nvSpPr>
                <p:spPr>
                  <a:xfrm>
                    <a:off x="5102384" y="4809785"/>
                    <a:ext cx="545433" cy="301510"/>
                  </a:xfrm>
                  <a:prstGeom prst="rect">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5299948" y="3677991"/>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𝑙</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5299948" y="3677991"/>
                    <a:ext cx="545433" cy="400110"/>
                  </a:xfrm>
                  <a:prstGeom prst="rect">
                    <a:avLst/>
                  </a:prstGeom>
                  <a:blipFill>
                    <a:blip r:embed="rId25"/>
                    <a:stretch>
                      <a:fillRect/>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115205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Kinetic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45</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1092629" y="1426709"/>
                <a:ext cx="3864381" cy="5290359"/>
              </a:xfrm>
              <a:prstGeom prst="rect">
                <a:avLst/>
              </a:prstGeom>
              <a:noFill/>
              <a:ln>
                <a:noFill/>
                <a:prstDash val="solid"/>
              </a:ln>
            </p:spPr>
            <p:txBody>
              <a:bodyPr wrap="square" rtlCol="0">
                <a:spAutoFit/>
              </a:bodyPr>
              <a:lstStyle/>
              <a:p>
                <a:pPr>
                  <a:spcAft>
                    <a:spcPts val="3000"/>
                  </a:spcAft>
                </a:pPr>
                <a:r>
                  <a:rPr lang="en-US" sz="2400" b="1" i="0" dirty="0"/>
                  <a:t>Kinetic Energy:   </a:t>
                </a:r>
              </a:p>
              <a:p>
                <a:pPr>
                  <a:spcAft>
                    <a:spcPts val="3000"/>
                  </a:spcAft>
                </a:pPr>
                <a:r>
                  <a:rPr lang="en-US" sz="2400" b="1" i="0" dirty="0"/>
                  <a:t> </a:t>
                </a:r>
                <a14:m>
                  <m:oMath xmlns:m="http://schemas.openxmlformats.org/officeDocument/2006/math">
                    <m:r>
                      <a:rPr lang="en-US" sz="2400" b="0" i="1" dirty="0" smtClean="0">
                        <a:latin typeface="Cambria Math" panose="02040503050406030204" pitchFamily="18" charset="0"/>
                      </a:rPr>
                      <m:t>𝐾𝐸</m:t>
                    </m:r>
                    <m:r>
                      <a:rPr lang="en-US" sz="2400" b="0" i="0" dirty="0" smtClean="0">
                        <a:latin typeface="Cambria Math" panose="02040503050406030204" pitchFamily="18" charset="0"/>
                      </a:rPr>
                      <m:t>=</m:t>
                    </m:r>
                    <m:f>
                      <m:fPr>
                        <m:ctrlPr>
                          <a:rPr lang="en-US" sz="2400" b="0" i="1" dirty="0" smtClean="0">
                            <a:latin typeface="Cambria Math" panose="02040503050406030204" pitchFamily="18" charset="0"/>
                          </a:rPr>
                        </m:ctrlPr>
                      </m:fPr>
                      <m:num>
                        <m:r>
                          <a:rPr lang="en-US" sz="2400" b="0" i="0" dirty="0" smtClean="0">
                            <a:latin typeface="Cambria Math" panose="02040503050406030204" pitchFamily="18" charset="0"/>
                          </a:rPr>
                          <m:t>1</m:t>
                        </m:r>
                      </m:num>
                      <m:den>
                        <m:r>
                          <a:rPr lang="en-US" sz="2400" b="0" i="0" dirty="0" smtClean="0">
                            <a:latin typeface="Cambria Math" panose="02040503050406030204" pitchFamily="18" charset="0"/>
                          </a:rPr>
                          <m:t>2</m:t>
                        </m:r>
                      </m:den>
                    </m:f>
                    <m:r>
                      <m:rPr>
                        <m:sty m:val="p"/>
                      </m:rPr>
                      <a:rPr lang="en-US" sz="2400" b="0" i="0" dirty="0" smtClean="0">
                        <a:latin typeface="Cambria Math" panose="02040503050406030204" pitchFamily="18" charset="0"/>
                      </a:rPr>
                      <m:t>m</m:t>
                    </m:r>
                    <m:sSubSup>
                      <m:sSubSupPr>
                        <m:ctrlPr>
                          <a:rPr lang="en-US" sz="2400" b="0" i="1" dirty="0" smtClean="0">
                            <a:latin typeface="Cambria Math" panose="02040503050406030204" pitchFamily="18" charset="0"/>
                          </a:rPr>
                        </m:ctrlPr>
                      </m:sSubSupPr>
                      <m:e>
                        <m:r>
                          <m:rPr>
                            <m:sty m:val="p"/>
                          </m:rPr>
                          <a:rPr lang="en-US" sz="2400" b="0" i="0" dirty="0" smtClean="0">
                            <a:latin typeface="Cambria Math" panose="02040503050406030204" pitchFamily="18" charset="0"/>
                          </a:rPr>
                          <m:t>v</m:t>
                        </m:r>
                      </m:e>
                      <m:sub>
                        <m:r>
                          <m:rPr>
                            <m:sty m:val="p"/>
                          </m:rPr>
                          <a:rPr lang="en-US" sz="2400" b="0" i="0" dirty="0" smtClean="0">
                            <a:latin typeface="Cambria Math" panose="02040503050406030204" pitchFamily="18" charset="0"/>
                          </a:rPr>
                          <m:t>s</m:t>
                        </m:r>
                      </m:sub>
                      <m:sup>
                        <m:r>
                          <a:rPr lang="en-US" sz="2400" b="0" i="0" dirty="0" smtClean="0">
                            <a:latin typeface="Cambria Math" panose="02040503050406030204" pitchFamily="18" charset="0"/>
                          </a:rPr>
                          <m:t>2</m:t>
                        </m:r>
                      </m:sup>
                    </m:sSubSup>
                  </m:oMath>
                </a14:m>
                <a:r>
                  <a:rPr lang="en-US" sz="2400" b="0" i="0" dirty="0">
                    <a:latin typeface="+mj-lt"/>
                  </a:rPr>
                  <a:t> </a:t>
                </a:r>
              </a:p>
              <a:p>
                <a:pPr>
                  <a:spcAft>
                    <a:spcPts val="30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𝐾𝐸</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a:rPr lang="en-US" sz="2400" b="0" i="0" smtClean="0">
                              <a:solidFill>
                                <a:schemeClr val="tx1"/>
                              </a:solidFill>
                              <a:latin typeface="Cambria Math" panose="02040503050406030204" pitchFamily="18" charset="0"/>
                            </a:rPr>
                            <m:t>2</m:t>
                          </m:r>
                        </m:den>
                      </m:f>
                      <m:r>
                        <m:rPr>
                          <m:sty m:val="p"/>
                        </m:rPr>
                        <a:rPr lang="en-US" sz="2400" b="0" i="0" smtClean="0">
                          <a:solidFill>
                            <a:schemeClr val="tx1"/>
                          </a:solidFill>
                          <a:latin typeface="Cambria Math" panose="02040503050406030204" pitchFamily="18" charset="0"/>
                        </a:rPr>
                        <m:t>m</m:t>
                      </m:r>
                      <m:sSup>
                        <m:sSupPr>
                          <m:ctrlPr>
                            <a:rPr lang="en-US" sz="2400" b="0" i="1" smtClean="0">
                              <a:solidFill>
                                <a:schemeClr val="tx1"/>
                              </a:solidFill>
                              <a:latin typeface="Cambria Math" panose="02040503050406030204" pitchFamily="18" charset="0"/>
                            </a:rPr>
                          </m:ctrlPr>
                        </m:sSupPr>
                        <m:e>
                          <m:r>
                            <m:rPr>
                              <m:sty m:val="p"/>
                            </m:rPr>
                            <a:rPr lang="en-US" sz="2400" b="0" i="0" smtClean="0">
                              <a:solidFill>
                                <a:schemeClr val="tx1"/>
                              </a:solidFill>
                              <a:latin typeface="Cambria Math" panose="02040503050406030204" pitchFamily="18" charset="0"/>
                            </a:rPr>
                            <m:t>ω</m:t>
                          </m:r>
                        </m:e>
                        <m:sup>
                          <m:r>
                            <a:rPr lang="en-US" sz="2400" b="0" i="0" smtClean="0">
                              <a:solidFill>
                                <a:schemeClr val="tx1"/>
                              </a:solidFill>
                              <a:latin typeface="Cambria Math" panose="02040503050406030204" pitchFamily="18" charset="0"/>
                            </a:rPr>
                            <m:t>2</m:t>
                          </m:r>
                        </m:sup>
                      </m:sSup>
                      <m:sSubSup>
                        <m:sSubSupPr>
                          <m:ctrlPr>
                            <a:rPr lang="en-US" sz="2400" i="1">
                              <a:latin typeface="Cambria Math" panose="02040503050406030204" pitchFamily="18" charset="0"/>
                            </a:rPr>
                          </m:ctrlPr>
                        </m:sSubSupPr>
                        <m:e>
                          <m:r>
                            <a:rPr lang="en-US" sz="2400" b="0" i="0" smtClean="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b="0" i="1" smtClean="0">
                          <a:latin typeface="Cambria Math" panose="02040503050406030204" pitchFamily="18" charset="0"/>
                        </a:rPr>
                        <m:t>)</m:t>
                      </m:r>
                    </m:oMath>
                  </m:oMathPara>
                </a14:m>
                <a:endParaRPr lang="en-US" sz="2400" dirty="0">
                  <a:solidFill>
                    <a:schemeClr val="tx1"/>
                  </a:solidFill>
                </a:endParaRPr>
              </a:p>
              <a:p>
                <a:pPr>
                  <a:spcAft>
                    <a:spcPts val="3000"/>
                  </a:spcAft>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m:t>
                      </m:r>
                      <m:r>
                        <a:rPr lang="en-US" sz="2400" b="0" i="1" smtClean="0">
                          <a:latin typeface="Cambria Math" panose="02040503050406030204" pitchFamily="18" charset="0"/>
                        </a:rPr>
                        <m:t>𝐾𝐸</m:t>
                      </m:r>
                      <m:r>
                        <a:rPr lang="en-US" sz="240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1</m:t>
                          </m:r>
                        </m:num>
                        <m:den>
                          <m:r>
                            <a:rPr lang="en-US" sz="2400">
                              <a:latin typeface="Cambria Math" panose="02040503050406030204" pitchFamily="18" charset="0"/>
                            </a:rPr>
                            <m:t>2</m:t>
                          </m:r>
                        </m:den>
                      </m:f>
                      <m:r>
                        <m:rPr>
                          <m:sty m:val="p"/>
                        </m:rPr>
                        <a:rPr lang="en-US" sz="2400">
                          <a:latin typeface="Cambria Math" panose="02040503050406030204" pitchFamily="18" charset="0"/>
                        </a:rPr>
                        <m:t>m</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g</m:t>
                          </m:r>
                        </m:num>
                        <m:den>
                          <m:r>
                            <a:rPr lang="en-US" sz="2400" b="0" i="1" smtClean="0">
                              <a:latin typeface="Cambria Math" panose="02040503050406030204" pitchFamily="18" charset="0"/>
                            </a:rPr>
                            <m:t>𝑙</m:t>
                          </m:r>
                        </m:den>
                      </m:f>
                      <m:sSubSup>
                        <m:sSubSupPr>
                          <m:ctrlPr>
                            <a:rPr lang="en-US" sz="2400" i="1">
                              <a:latin typeface="Cambria Math" panose="02040503050406030204" pitchFamily="18" charset="0"/>
                            </a:rPr>
                          </m:ctrlPr>
                        </m:sSubSupPr>
                        <m:e>
                          <m:r>
                            <a:rPr lang="en-US" sz="240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i="1">
                          <a:latin typeface="Cambria Math" panose="02040503050406030204" pitchFamily="18" charset="0"/>
                        </a:rPr>
                        <m:t>)</m:t>
                      </m:r>
                    </m:oMath>
                  </m:oMathPara>
                </a14:m>
                <a:endParaRPr lang="en-US" sz="2400" dirty="0">
                  <a:solidFill>
                    <a:schemeClr val="tx1"/>
                  </a:solidFill>
                </a:endParaRPr>
              </a:p>
              <a:p>
                <a:pPr>
                  <a:lnSpc>
                    <a:spcPct val="200000"/>
                  </a:lnSpc>
                  <a:spcAft>
                    <a:spcPts val="3000"/>
                  </a:spcAft>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𝐾𝐸</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0" smtClean="0">
                          <a:latin typeface="Cambria Math" panose="02040503050406030204" pitchFamily="18" charset="0"/>
                        </a:rPr>
                        <m:t>mg</m:t>
                      </m:r>
                      <m:r>
                        <a:rPr lang="en-US" sz="2400" b="0" i="1" smtClean="0">
                          <a:latin typeface="Cambria Math" panose="02040503050406030204" pitchFamily="18" charset="0"/>
                        </a:rPr>
                        <m:t>𝑙</m:t>
                      </m:r>
                      <m:d>
                        <m:dPr>
                          <m:ctrlPr>
                            <a:rPr lang="en-US" sz="2400" b="0" i="1" smtClean="0">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𝜃</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𝜃</m:t>
                              </m:r>
                            </m:e>
                            <m:sup>
                              <m:r>
                                <a:rPr lang="en-US" sz="2400">
                                  <a:latin typeface="Cambria Math" panose="02040503050406030204" pitchFamily="18" charset="0"/>
                                </a:rPr>
                                <m:t>2</m:t>
                              </m:r>
                            </m:sup>
                          </m:sSup>
                        </m:e>
                      </m:d>
                    </m:oMath>
                  </m:oMathPara>
                </a14:m>
                <a:endParaRPr lang="en-US" sz="2400" dirty="0">
                  <a:solidFill>
                    <a:schemeClr val="tx1"/>
                  </a:solidFill>
                </a:endParaRPr>
              </a:p>
            </p:txBody>
          </p:sp>
        </mc:Choice>
        <mc:Fallback xmlns="">
          <p:sp>
            <p:nvSpPr>
              <p:cNvPr id="130" name="TextBox 129"/>
              <p:cNvSpPr txBox="1">
                <a:spLocks noRot="1" noChangeAspect="1" noMove="1" noResize="1" noEditPoints="1" noAdjustHandles="1" noChangeArrowheads="1" noChangeShapeType="1" noTextEdit="1"/>
              </p:cNvSpPr>
              <p:nvPr/>
            </p:nvSpPr>
            <p:spPr>
              <a:xfrm>
                <a:off x="1092629" y="1426709"/>
                <a:ext cx="3864381" cy="5290359"/>
              </a:xfrm>
              <a:prstGeom prst="rect">
                <a:avLst/>
              </a:prstGeom>
              <a:blipFill>
                <a:blip r:embed="rId5"/>
                <a:stretch>
                  <a:fillRect l="-2366" t="-922"/>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5147231" y="2775947"/>
                <a:ext cx="2380367" cy="2558649"/>
              </a:xfrm>
              <a:prstGeom prst="rect">
                <a:avLst/>
              </a:prstGeom>
              <a:solidFill>
                <a:schemeClr val="bg1"/>
              </a:solidFill>
              <a:ln>
                <a:solidFill>
                  <a:schemeClr val="tx1"/>
                </a:solidFill>
                <a:prstDash val="dash"/>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i="0">
                              <a:latin typeface="Cambria Math" panose="02040503050406030204" pitchFamily="18" charset="0"/>
                            </a:rPr>
                            <m:t>v</m:t>
                          </m:r>
                        </m:e>
                        <m:sub>
                          <m:r>
                            <m:rPr>
                              <m:sty m:val="p"/>
                            </m:rPr>
                            <a:rPr lang="en-US" i="0">
                              <a:latin typeface="Cambria Math" panose="02040503050406030204" pitchFamily="18" charset="0"/>
                            </a:rPr>
                            <m:t>s</m:t>
                          </m:r>
                        </m:sub>
                      </m:sSub>
                      <m:r>
                        <a:rPr lang="en-US" i="1">
                          <a:latin typeface="Cambria Math" panose="02040503050406030204" pitchFamily="18" charset="0"/>
                        </a:rPr>
                        <m:t>=</m:t>
                      </m:r>
                      <m:r>
                        <m:rPr>
                          <m:sty m:val="p"/>
                        </m:rPr>
                        <a:rPr lang="en-US">
                          <a:latin typeface="Cambria Math" panose="02040503050406030204" pitchFamily="18" charset="0"/>
                        </a:rPr>
                        <m:t>Δ</m:t>
                      </m:r>
                      <m:r>
                        <a:rPr lang="en-US" i="1">
                          <a:latin typeface="Cambria Math" panose="02040503050406030204" pitchFamily="18" charset="0"/>
                        </a:rPr>
                        <m:t>𝑠</m:t>
                      </m:r>
                      <m:r>
                        <a:rPr lang="en-US" i="1">
                          <a:latin typeface="Cambria Math" panose="02040503050406030204" pitchFamily="18" charset="0"/>
                        </a:rPr>
                        <m:t>/</m:t>
                      </m:r>
                      <m:r>
                        <m:rPr>
                          <m:sty m:val="p"/>
                        </m:rPr>
                        <a:rPr lang="en-US">
                          <a:latin typeface="Cambria Math" panose="02040503050406030204" pitchFamily="18" charset="0"/>
                        </a:rPr>
                        <m:t>Δt</m:t>
                      </m:r>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v</m:t>
                          </m:r>
                        </m:e>
                        <m:sub>
                          <m:sSub>
                            <m:sSubPr>
                              <m:ctrlPr>
                                <a:rPr lang="en-US"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𝑚𝑎𝑥</m:t>
                              </m:r>
                            </m:sub>
                          </m:sSub>
                        </m:sub>
                      </m:sSub>
                      <m:r>
                        <a:rPr lang="en-US" i="1">
                          <a:latin typeface="Cambria Math" panose="02040503050406030204" pitchFamily="18" charset="0"/>
                        </a:rPr>
                        <m:t>=</m:t>
                      </m:r>
                      <m:r>
                        <a:rPr lang="en-US" i="1">
                          <a:latin typeface="Cambria Math" panose="02040503050406030204" pitchFamily="18" charset="0"/>
                        </a:rPr>
                        <m:t>𝜔</m:t>
                      </m:r>
                      <m:sSub>
                        <m:sSubPr>
                          <m:ctrlPr>
                            <a:rPr lang="en-US" i="1">
                              <a:latin typeface="Cambria Math" panose="02040503050406030204" pitchFamily="18" charset="0"/>
                            </a:rPr>
                          </m:ctrlPr>
                        </m:sSubPr>
                        <m:e>
                          <m:r>
                            <a:rPr lang="en-US" i="1">
                              <a:latin typeface="Cambria Math" panose="02040503050406030204" pitchFamily="18" charset="0"/>
                            </a:rPr>
                            <m:t>𝑠</m:t>
                          </m:r>
                        </m:e>
                        <m:sub>
                          <m:r>
                            <a:rPr lang="en-US" i="1">
                              <a:latin typeface="Cambria Math" panose="02040503050406030204" pitchFamily="18" charset="0"/>
                            </a:rPr>
                            <m:t>𝑚𝑎𝑥</m:t>
                          </m:r>
                        </m:sub>
                      </m:sSub>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a:rPr lang="en-US" i="1">
                              <a:latin typeface="Cambria Math" panose="02040503050406030204" pitchFamily="18" charset="0"/>
                            </a:rPr>
                            <m:t>𝑠</m:t>
                          </m:r>
                        </m:sub>
                      </m:sSub>
                      <m:r>
                        <a:rPr lang="en-US">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𝜔</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𝑠</m:t>
                              </m:r>
                            </m:e>
                            <m:sub>
                              <m:r>
                                <a:rPr lang="en-US" i="1">
                                  <a:latin typeface="Cambria Math" panose="02040503050406030204" pitchFamily="18" charset="0"/>
                                </a:rPr>
                                <m:t>𝑚𝑎𝑥</m:t>
                              </m:r>
                            </m:sub>
                            <m:sup>
                              <m:r>
                                <a:rPr lang="en-US" i="1">
                                  <a:latin typeface="Cambria Math" panose="02040503050406030204" pitchFamily="18" charset="0"/>
                                </a:rPr>
                                <m:t>2</m:t>
                              </m:r>
                            </m:sup>
                          </m:sSub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2</m:t>
                              </m:r>
                            </m:sup>
                          </m:sSup>
                        </m:e>
                      </m:rad>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𝑙</m:t>
                      </m:r>
                    </m:oMath>
                  </m:oMathPara>
                </a14:m>
                <a:endParaRPr lang="en-US" dirty="0"/>
              </a:p>
              <a:p>
                <a:pPr>
                  <a:spcAft>
                    <a:spcPts val="12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𝑠</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𝜃</m:t>
                      </m:r>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5147231" y="2775947"/>
                <a:ext cx="2380367" cy="2558649"/>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21" name="Group 20"/>
          <p:cNvGrpSpPr/>
          <p:nvPr/>
        </p:nvGrpSpPr>
        <p:grpSpPr>
          <a:xfrm>
            <a:off x="8207891" y="1016160"/>
            <a:ext cx="3145908" cy="4938829"/>
            <a:chOff x="7356564" y="3913564"/>
            <a:chExt cx="2772321" cy="4121057"/>
          </a:xfrm>
        </p:grpSpPr>
        <p:pic>
          <p:nvPicPr>
            <p:cNvPr id="22" name="Picture 2" descr="Image result for kinetic energy of oscillator"/>
            <p:cNvPicPr>
              <a:picLocks noChangeAspect="1" noChangeArrowheads="1"/>
            </p:cNvPicPr>
            <p:nvPr/>
          </p:nvPicPr>
          <p:blipFill rotWithShape="1">
            <a:blip r:embed="rId7">
              <a:extLst>
                <a:ext uri="{28A0092B-C50C-407E-A947-70E740481C1C}">
                  <a14:useLocalDpi xmlns:a14="http://schemas.microsoft.com/office/drawing/2010/main" val="0"/>
                </a:ext>
              </a:extLst>
            </a:blip>
            <a:srcRect l="51829"/>
            <a:stretch/>
          </p:blipFill>
          <p:spPr bwMode="auto">
            <a:xfrm>
              <a:off x="7356564" y="3913564"/>
              <a:ext cx="2664824" cy="23234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TextBox 22"/>
                <p:cNvSpPr txBox="1"/>
                <p:nvPr/>
              </p:nvSpPr>
              <p:spPr>
                <a:xfrm>
                  <a:off x="7356565" y="6385173"/>
                  <a:ext cx="2772320" cy="1649448"/>
                </a:xfrm>
                <a:prstGeom prst="rect">
                  <a:avLst/>
                </a:prstGeom>
                <a:noFill/>
                <a:ln>
                  <a:solidFill>
                    <a:schemeClr val="tx1"/>
                  </a:solid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𝐾𝐸</m:t>
                        </m:r>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r>
                          <m:rPr>
                            <m:sty m:val="p"/>
                          </m:rPr>
                          <a:rPr lang="en-US" sz="2000">
                            <a:latin typeface="Cambria Math" panose="02040503050406030204" pitchFamily="18" charset="0"/>
                          </a:rPr>
                          <m:t>m</m:t>
                        </m:r>
                        <m:f>
                          <m:fPr>
                            <m:ctrlPr>
                              <a:rPr lang="en-US" sz="2000" i="1">
                                <a:latin typeface="Cambria Math" panose="02040503050406030204" pitchFamily="18" charset="0"/>
                              </a:rPr>
                            </m:ctrlPr>
                          </m:fPr>
                          <m:num>
                            <m:r>
                              <m:rPr>
                                <m:sty m:val="p"/>
                              </m:rPr>
                              <a:rPr lang="en-US" sz="2000">
                                <a:latin typeface="Cambria Math" panose="02040503050406030204" pitchFamily="18" charset="0"/>
                              </a:rPr>
                              <m:t>g</m:t>
                            </m:r>
                          </m:num>
                          <m:den>
                            <m:r>
                              <a:rPr lang="en-US" sz="2000" i="1">
                                <a:latin typeface="Cambria Math" panose="02040503050406030204" pitchFamily="18" charset="0"/>
                              </a:rPr>
                              <m:t>𝑙</m:t>
                            </m:r>
                          </m:den>
                        </m:f>
                        <m:sSubSup>
                          <m:sSubSupPr>
                            <m:ctrlPr>
                              <a:rPr lang="en-US" sz="2000" i="1">
                                <a:latin typeface="Cambria Math" panose="02040503050406030204" pitchFamily="18" charset="0"/>
                              </a:rPr>
                            </m:ctrlPr>
                          </m:sSubSupPr>
                          <m:e>
                            <m:r>
                              <a:rPr lang="en-US" sz="2000">
                                <a:latin typeface="Cambria Math" panose="02040503050406030204" pitchFamily="18" charset="0"/>
                              </a:rPr>
                              <m:t>(</m:t>
                            </m:r>
                            <m:r>
                              <m:rPr>
                                <m:sty m:val="p"/>
                              </m:rPr>
                              <a:rPr lang="en-US" sz="2000">
                                <a:latin typeface="Cambria Math" panose="02040503050406030204" pitchFamily="18" charset="0"/>
                              </a:rPr>
                              <m:t>s</m:t>
                            </m:r>
                          </m:e>
                          <m:sub>
                            <m:r>
                              <m:rPr>
                                <m:sty m:val="p"/>
                              </m:rPr>
                              <a:rPr lang="en-US" sz="2000">
                                <a:latin typeface="Cambria Math" panose="02040503050406030204" pitchFamily="18" charset="0"/>
                              </a:rPr>
                              <m:t>max</m:t>
                            </m:r>
                          </m:sub>
                          <m:sup>
                            <m:r>
                              <a:rPr lang="en-US" sz="2000">
                                <a:latin typeface="Cambria Math" panose="02040503050406030204" pitchFamily="18" charset="0"/>
                              </a:rPr>
                              <m:t>2</m:t>
                            </m:r>
                          </m:sup>
                        </m:sSubSup>
                        <m:r>
                          <a:rPr lang="en-US" sz="2000">
                            <a:latin typeface="Cambria Math" panose="02040503050406030204" pitchFamily="18" charset="0"/>
                          </a:rPr>
                          <m:t>−</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s</m:t>
                            </m:r>
                          </m:e>
                          <m:sup>
                            <m:r>
                              <a:rPr lang="en-US" sz="2000">
                                <a:latin typeface="Cambria Math" panose="02040503050406030204" pitchFamily="18" charset="0"/>
                              </a:rPr>
                              <m:t>2</m:t>
                            </m:r>
                          </m:sup>
                        </m:sSup>
                        <m:r>
                          <a:rPr lang="en-US" sz="2000" i="1">
                            <a:latin typeface="Cambria Math" panose="02040503050406030204" pitchFamily="18" charset="0"/>
                          </a:rPr>
                          <m:t>)</m:t>
                        </m:r>
                      </m:oMath>
                    </m:oMathPara>
                  </a14:m>
                  <a:endParaRPr lang="en-US" sz="2000" dirty="0"/>
                </a:p>
                <a:p>
                  <a:pPr algn="ctr">
                    <a:lnSpc>
                      <a:spcPct val="200000"/>
                    </a:lnSpc>
                    <a:spcAft>
                      <a:spcPts val="1200"/>
                    </a:spcAft>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𝐾𝐸</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den>
                        </m:f>
                        <m:r>
                          <m:rPr>
                            <m:sty m:val="p"/>
                          </m:rPr>
                          <a:rPr lang="en-US" sz="2000" i="0">
                            <a:latin typeface="Cambria Math" panose="02040503050406030204" pitchFamily="18" charset="0"/>
                          </a:rPr>
                          <m:t>mg</m:t>
                        </m:r>
                        <m:r>
                          <a:rPr lang="en-US" sz="2000" b="0" i="1" smtClean="0">
                            <a:latin typeface="Cambria Math" panose="02040503050406030204" pitchFamily="18" charset="0"/>
                          </a:rPr>
                          <m:t>𝑙</m:t>
                        </m:r>
                        <m:d>
                          <m:dPr>
                            <m:ctrlPr>
                              <a:rPr lang="en-US" sz="2000" i="1">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𝜃</m:t>
                                </m:r>
                              </m:e>
                              <m:sub>
                                <m:r>
                                  <m:rPr>
                                    <m:sty m:val="p"/>
                                  </m:rPr>
                                  <a:rPr lang="en-US" sz="2000">
                                    <a:latin typeface="Cambria Math" panose="02040503050406030204" pitchFamily="18" charset="0"/>
                                  </a:rPr>
                                  <m:t>max</m:t>
                                </m:r>
                              </m:sub>
                              <m:sup>
                                <m:r>
                                  <a:rPr lang="en-US" sz="2000">
                                    <a:latin typeface="Cambria Math" panose="02040503050406030204" pitchFamily="18" charset="0"/>
                                  </a:rPr>
                                  <m:t>2</m:t>
                                </m:r>
                              </m:sup>
                            </m:sSubSup>
                            <m:r>
                              <a:rPr lang="en-US" sz="2000">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𝜃</m:t>
                                </m:r>
                              </m:e>
                              <m:sup>
                                <m:r>
                                  <a:rPr lang="en-US" sz="2000">
                                    <a:latin typeface="Cambria Math" panose="02040503050406030204" pitchFamily="18" charset="0"/>
                                  </a:rPr>
                                  <m:t>2</m:t>
                                </m:r>
                              </m:sup>
                            </m:sSup>
                          </m:e>
                        </m:d>
                      </m:oMath>
                    </m:oMathPara>
                  </a14:m>
                  <a:endParaRPr lang="en-US" sz="2200" dirty="0"/>
                </a:p>
              </p:txBody>
            </p:sp>
          </mc:Choice>
          <mc:Fallback xmlns="">
            <p:sp>
              <p:nvSpPr>
                <p:cNvPr id="23" name="TextBox 22"/>
                <p:cNvSpPr txBox="1">
                  <a:spLocks noRot="1" noChangeAspect="1" noMove="1" noResize="1" noEditPoints="1" noAdjustHandles="1" noChangeArrowheads="1" noChangeShapeType="1" noTextEdit="1"/>
                </p:cNvSpPr>
                <p:nvPr/>
              </p:nvSpPr>
              <p:spPr>
                <a:xfrm>
                  <a:off x="7356565" y="6385173"/>
                  <a:ext cx="2772320" cy="1649448"/>
                </a:xfrm>
                <a:prstGeom prst="rect">
                  <a:avLst/>
                </a:prstGeom>
                <a:blipFill>
                  <a:blip r:embed="rId8"/>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9768965" y="5632671"/>
                  <a:ext cx="359920" cy="308178"/>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9768965" y="5632671"/>
                  <a:ext cx="359920" cy="308178"/>
                </a:xfrm>
                <a:prstGeom prst="rect">
                  <a:avLst/>
                </a:prstGeom>
                <a:blipFill>
                  <a:blip r:embed="rId9"/>
                  <a:stretch>
                    <a:fillRect r="-28788"/>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73137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Potential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46</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5763954" cy="5198731"/>
              </a:xfrm>
              <a:prstGeom prst="rect">
                <a:avLst/>
              </a:prstGeom>
              <a:noFill/>
              <a:ln>
                <a:noFill/>
                <a:prstDash val="solid"/>
              </a:ln>
            </p:spPr>
            <p:txBody>
              <a:bodyPr wrap="square" rtlCol="0">
                <a:spAutoFit/>
              </a:bodyPr>
              <a:lstStyle/>
              <a:p>
                <a:pPr>
                  <a:spcAft>
                    <a:spcPts val="1200"/>
                  </a:spcAft>
                </a:pPr>
                <a:r>
                  <a:rPr lang="en-US" sz="2400" b="1" dirty="0">
                    <a:solidFill>
                      <a:schemeClr val="tx1"/>
                    </a:solidFill>
                  </a:rPr>
                  <a:t>Gravitational Potential Energy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𝐆</m:t>
                        </m:r>
                      </m:sub>
                    </m:sSub>
                  </m:oMath>
                </a14:m>
                <a:r>
                  <a:rPr lang="en-US" sz="2400" b="1" dirty="0">
                    <a:solidFill>
                      <a:schemeClr val="tx1"/>
                    </a:solidFill>
                  </a:rPr>
                  <a:t>):</a:t>
                </a:r>
              </a:p>
              <a:p>
                <a:pPr>
                  <a:spcAft>
                    <a:spcPts val="1200"/>
                  </a:spcAft>
                </a:pPr>
                <a14:m>
                  <m:oMathPara xmlns:m="http://schemas.openxmlformats.org/officeDocument/2006/math">
                    <m:oMathParaPr>
                      <m:jc m:val="left"/>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mgΔ</m:t>
                      </m:r>
                      <m:r>
                        <a:rPr lang="en-US" sz="2400" b="0" i="1" smtClean="0">
                          <a:latin typeface="Cambria Math" panose="02040503050406030204" pitchFamily="18" charset="0"/>
                        </a:rPr>
                        <m:t>𝑦</m:t>
                      </m:r>
                    </m:oMath>
                  </m:oMathPara>
                </a14:m>
                <a:endParaRPr lang="en-US" sz="2400" dirty="0">
                  <a:solidFill>
                    <a:schemeClr val="tx1"/>
                  </a:solidFill>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m:t>
                      </m:r>
                      <m:r>
                        <a:rPr lang="en-US" sz="2400" b="0" i="1" smtClean="0">
                          <a:latin typeface="Cambria Math" panose="02040503050406030204" pitchFamily="18" charset="0"/>
                        </a:rPr>
                        <m:t>𝑙</m:t>
                      </m:r>
                      <m:r>
                        <a:rPr lang="en-US" sz="2400" b="0" i="0" smtClean="0">
                          <a:latin typeface="Cambria Math" panose="02040503050406030204" pitchFamily="18" charset="0"/>
                        </a:rPr>
                        <m:t>(1−</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m:rPr>
                              <m:sty m:val="p"/>
                            </m:rPr>
                            <a:rPr lang="en-US" sz="2400" b="0" i="0" smtClean="0">
                              <a:latin typeface="Cambria Math" panose="02040503050406030204" pitchFamily="18" charset="0"/>
                            </a:rPr>
                            <m:t>θ</m:t>
                          </m:r>
                          <m:r>
                            <a:rPr lang="en-US" sz="2400" b="0" i="0" smtClean="0">
                              <a:latin typeface="Cambria Math" panose="02040503050406030204" pitchFamily="18" charset="0"/>
                            </a:rPr>
                            <m:t>)</m:t>
                          </m:r>
                        </m:e>
                      </m:func>
                    </m:oMath>
                  </m:oMathPara>
                </a14:m>
                <a:endParaRPr lang="en-US" sz="2400" dirty="0">
                  <a:solidFill>
                    <a:schemeClr val="tx1"/>
                  </a:solidFill>
                </a:endParaRPr>
              </a:p>
              <a:p>
                <a:pPr>
                  <a:spcAft>
                    <a:spcPts val="1200"/>
                  </a:spcAft>
                </a:pPr>
                <a:r>
                  <a:rPr lang="en-US" sz="2000" dirty="0">
                    <a:solidFill>
                      <a:schemeClr val="bg1">
                        <a:lumMod val="50000"/>
                      </a:schemeClr>
                    </a:solidFill>
                  </a:rPr>
                  <a:t>small angle approximation: </a:t>
                </a:r>
                <a14:m>
                  <m:oMath xmlns:m="http://schemas.openxmlformats.org/officeDocument/2006/math">
                    <m:func>
                      <m:funcPr>
                        <m:ctrlPr>
                          <a:rPr lang="en-US" sz="2000" b="1" i="1" smtClean="0">
                            <a:solidFill>
                              <a:schemeClr val="bg1">
                                <a:lumMod val="50000"/>
                              </a:schemeClr>
                            </a:solidFill>
                            <a:latin typeface="Cambria Math" panose="02040503050406030204" pitchFamily="18" charset="0"/>
                          </a:rPr>
                        </m:ctrlPr>
                      </m:funcPr>
                      <m:fName>
                        <m:r>
                          <a:rPr lang="en-US" sz="2000" b="1" i="0" smtClean="0">
                            <a:solidFill>
                              <a:schemeClr val="bg1">
                                <a:lumMod val="50000"/>
                              </a:schemeClr>
                            </a:solidFill>
                            <a:latin typeface="Cambria Math" panose="02040503050406030204" pitchFamily="18" charset="0"/>
                          </a:rPr>
                          <m:t>𝐜𝐨𝐬</m:t>
                        </m:r>
                      </m:fName>
                      <m:e>
                        <m:r>
                          <a:rPr lang="en-US" sz="2000" b="1" i="1" smtClean="0">
                            <a:solidFill>
                              <a:schemeClr val="bg1">
                                <a:lumMod val="50000"/>
                              </a:schemeClr>
                            </a:solidFill>
                            <a:latin typeface="Cambria Math" panose="02040503050406030204" pitchFamily="18" charset="0"/>
                          </a:rPr>
                          <m:t>𝜽</m:t>
                        </m:r>
                      </m:e>
                    </m:func>
                    <m:r>
                      <a:rPr lang="en-US" sz="2000" b="1" i="1" smtClean="0">
                        <a:solidFill>
                          <a:schemeClr val="bg1">
                            <a:lumMod val="50000"/>
                          </a:schemeClr>
                        </a:solidFill>
                        <a:latin typeface="Cambria Math" panose="02040503050406030204" pitchFamily="18" charset="0"/>
                      </a:rPr>
                      <m:t>≈</m:t>
                    </m:r>
                    <m:r>
                      <a:rPr lang="en-US" sz="2000" b="1" i="0" smtClean="0">
                        <a:solidFill>
                          <a:schemeClr val="bg1">
                            <a:lumMod val="50000"/>
                          </a:schemeClr>
                        </a:solidFill>
                        <a:latin typeface="Cambria Math" panose="02040503050406030204" pitchFamily="18" charset="0"/>
                      </a:rPr>
                      <m:t>𝟏</m:t>
                    </m:r>
                    <m:r>
                      <a:rPr lang="en-US" sz="2000" b="1" i="0" smtClean="0">
                        <a:solidFill>
                          <a:schemeClr val="bg1">
                            <a:lumMod val="50000"/>
                          </a:schemeClr>
                        </a:solidFill>
                        <a:latin typeface="Cambria Math" panose="02040503050406030204" pitchFamily="18" charset="0"/>
                      </a:rPr>
                      <m:t>−</m:t>
                    </m:r>
                    <m:f>
                      <m:fPr>
                        <m:ctrlPr>
                          <a:rPr lang="en-US" sz="2000" b="1" i="1" smtClean="0">
                            <a:solidFill>
                              <a:schemeClr val="bg1">
                                <a:lumMod val="50000"/>
                              </a:schemeClr>
                            </a:solidFill>
                            <a:latin typeface="Cambria Math" panose="02040503050406030204" pitchFamily="18" charset="0"/>
                          </a:rPr>
                        </m:ctrlPr>
                      </m:fPr>
                      <m:num>
                        <m:sSup>
                          <m:sSupPr>
                            <m:ctrlPr>
                              <a:rPr lang="en-US" sz="2000" b="1" i="1" smtClean="0">
                                <a:solidFill>
                                  <a:schemeClr val="bg1">
                                    <a:lumMod val="50000"/>
                                  </a:schemeClr>
                                </a:solidFill>
                                <a:latin typeface="Cambria Math" panose="02040503050406030204" pitchFamily="18" charset="0"/>
                              </a:rPr>
                            </m:ctrlPr>
                          </m:sSupPr>
                          <m:e>
                            <m:r>
                              <a:rPr lang="en-US" sz="2000" b="1" i="1" smtClean="0">
                                <a:solidFill>
                                  <a:schemeClr val="bg1">
                                    <a:lumMod val="50000"/>
                                  </a:schemeClr>
                                </a:solidFill>
                                <a:latin typeface="Cambria Math" panose="02040503050406030204" pitchFamily="18" charset="0"/>
                              </a:rPr>
                              <m:t>𝜽</m:t>
                            </m:r>
                          </m:e>
                          <m:sup>
                            <m:r>
                              <a:rPr lang="en-US" sz="2000" b="1" i="1" smtClean="0">
                                <a:solidFill>
                                  <a:schemeClr val="bg1">
                                    <a:lumMod val="50000"/>
                                  </a:schemeClr>
                                </a:solidFill>
                                <a:latin typeface="Cambria Math" panose="02040503050406030204" pitchFamily="18" charset="0"/>
                              </a:rPr>
                              <m:t>𝟐</m:t>
                            </m:r>
                          </m:sup>
                        </m:sSup>
                      </m:num>
                      <m:den>
                        <m:r>
                          <a:rPr lang="en-US" sz="2000" b="1" i="1" smtClean="0">
                            <a:solidFill>
                              <a:schemeClr val="bg1">
                                <a:lumMod val="50000"/>
                              </a:schemeClr>
                            </a:solidFill>
                            <a:latin typeface="Cambria Math" panose="02040503050406030204" pitchFamily="18" charset="0"/>
                          </a:rPr>
                          <m:t>𝟐</m:t>
                        </m:r>
                      </m:den>
                    </m:f>
                  </m:oMath>
                </a14:m>
                <a:endParaRPr lang="en-US" sz="2000" b="1" dirty="0">
                  <a:solidFill>
                    <a:schemeClr val="bg1">
                      <a:lumMod val="50000"/>
                    </a:schemeClr>
                  </a:solidFill>
                </a:endParaRPr>
              </a:p>
              <a:p>
                <a:pPr>
                  <a:spcAft>
                    <a:spcPts val="1200"/>
                  </a:spcAft>
                </a:pPr>
                <a14:m>
                  <m:oMathPara xmlns:m="http://schemas.openxmlformats.org/officeDocument/2006/math">
                    <m:oMathParaPr>
                      <m:jc m:val="left"/>
                    </m:oMathParaPr>
                    <m:oMath xmlns:m="http://schemas.openxmlformats.org/officeDocument/2006/math">
                      <m:r>
                        <a:rPr lang="en-US" sz="2400" b="0" i="0"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d>
                        <m:dPr>
                          <m:ctrlPr>
                            <a:rPr lang="en-US" sz="2400" b="0" i="1" smtClean="0">
                              <a:solidFill>
                                <a:schemeClr val="tx1"/>
                              </a:solidFill>
                              <a:latin typeface="Cambria Math" panose="02040503050406030204" pitchFamily="18" charset="0"/>
                            </a:rPr>
                          </m:ctrlPr>
                        </m:dPr>
                        <m:e>
                          <m:r>
                            <a:rPr lang="en-US" sz="2400" b="0" i="0" smtClean="0">
                              <a:solidFill>
                                <a:schemeClr val="tx1"/>
                              </a:solidFill>
                              <a:latin typeface="Cambria Math" panose="02040503050406030204" pitchFamily="18" charset="0"/>
                            </a:rPr>
                            <m:t>1−</m:t>
                          </m:r>
                          <m:d>
                            <m:dPr>
                              <m:ctrlPr>
                                <a:rPr lang="en-US" sz="2400" b="0" i="1" smtClean="0">
                                  <a:solidFill>
                                    <a:schemeClr val="tx1"/>
                                  </a:solidFill>
                                  <a:latin typeface="Cambria Math" panose="02040503050406030204" pitchFamily="18" charset="0"/>
                                </a:rPr>
                              </m:ctrlPr>
                            </m:dPr>
                            <m:e>
                              <m:r>
                                <a:rPr lang="en-US" sz="2400" b="0" i="0" smtClean="0">
                                  <a:solidFill>
                                    <a:schemeClr val="tx1"/>
                                  </a:solidFill>
                                  <a:latin typeface="Cambria Math" panose="02040503050406030204" pitchFamily="18" charset="0"/>
                                </a:rPr>
                                <m:t>1−</m:t>
                              </m:r>
                              <m:f>
                                <m:fPr>
                                  <m:ctrlPr>
                                    <a:rPr lang="en-US" sz="2400" b="0" i="1" smtClean="0">
                                      <a:solidFill>
                                        <a:schemeClr val="tx1"/>
                                      </a:solidFill>
                                      <a:latin typeface="Cambria Math" panose="02040503050406030204" pitchFamily="18" charset="0"/>
                                    </a:rPr>
                                  </m:ctrlPr>
                                </m:fPr>
                                <m:num>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𝜃</m:t>
                                      </m:r>
                                    </m:e>
                                    <m:sup>
                                      <m:r>
                                        <a:rPr lang="en-US" sz="2400" b="0" i="1" smtClean="0">
                                          <a:solidFill>
                                            <a:schemeClr val="tx1"/>
                                          </a:solidFill>
                                          <a:latin typeface="Cambria Math" panose="02040503050406030204" pitchFamily="18" charset="0"/>
                                        </a:rPr>
                                        <m:t>2</m:t>
                                      </m:r>
                                    </m:sup>
                                  </m:sSup>
                                </m:num>
                                <m:den>
                                  <m:r>
                                    <a:rPr lang="en-US" sz="2400" b="0" i="1" smtClean="0">
                                      <a:solidFill>
                                        <a:schemeClr val="tx1"/>
                                      </a:solidFill>
                                      <a:latin typeface="Cambria Math" panose="02040503050406030204" pitchFamily="18" charset="0"/>
                                    </a:rPr>
                                    <m:t>2</m:t>
                                  </m:r>
                                </m:den>
                              </m:f>
                            </m:e>
                          </m:d>
                        </m:e>
                      </m:d>
                    </m:oMath>
                  </m:oMathPara>
                </a14:m>
                <a:endParaRPr lang="en-US" sz="2400" dirty="0">
                  <a:solidFill>
                    <a:schemeClr val="tx1"/>
                  </a:solidFill>
                </a:endParaRPr>
              </a:p>
              <a:p>
                <a:pPr>
                  <a:spcAft>
                    <a:spcPts val="1800"/>
                  </a:spcAft>
                </a:pPr>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num>
                        <m:den>
                          <m:r>
                            <a:rPr lang="en-US" sz="2400" b="0" i="0" smtClean="0">
                              <a:solidFill>
                                <a:schemeClr val="tx1"/>
                              </a:solidFill>
                              <a:latin typeface="Cambria Math" panose="02040503050406030204" pitchFamily="18" charset="0"/>
                            </a:rPr>
                            <m:t>2</m:t>
                          </m:r>
                        </m:den>
                      </m:f>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θ</m:t>
                          </m:r>
                        </m:e>
                        <m:sup>
                          <m:r>
                            <a:rPr lang="en-US" sz="2400">
                              <a:latin typeface="Cambria Math" panose="02040503050406030204" pitchFamily="18" charset="0"/>
                            </a:rPr>
                            <m:t>2</m:t>
                          </m:r>
                        </m:sup>
                      </m:sSup>
                    </m:oMath>
                  </m:oMathPara>
                </a14:m>
                <a:endParaRPr lang="en-US" sz="2400" b="0" dirty="0">
                  <a:solidFill>
                    <a:schemeClr val="tx1"/>
                  </a:solidFill>
                </a:endParaRPr>
              </a:p>
              <a:p>
                <a:pPr>
                  <a:spcAft>
                    <a:spcPts val="1200"/>
                  </a:spcAft>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U</m:t>
                          </m:r>
                        </m:e>
                        <m:sub>
                          <m:r>
                            <m:rPr>
                              <m:sty m:val="p"/>
                            </m:rPr>
                            <a:rPr lang="en-US" sz="2400">
                              <a:latin typeface="Cambria Math" panose="02040503050406030204" pitchFamily="18" charset="0"/>
                            </a:rPr>
                            <m:t>G</m:t>
                          </m:r>
                        </m:sub>
                      </m:sSub>
                      <m:r>
                        <a:rPr lang="en-US" sz="2400">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mg</m:t>
                          </m:r>
                        </m:num>
                        <m:den>
                          <m:r>
                            <a:rPr lang="en-US" sz="2400">
                              <a:latin typeface="Cambria Math" panose="02040503050406030204" pitchFamily="18" charset="0"/>
                            </a:rPr>
                            <m:t>2</m:t>
                          </m:r>
                          <m:r>
                            <a:rPr lang="en-US" sz="2400" b="0" i="1" smtClean="0">
                              <a:latin typeface="Cambria Math" panose="02040503050406030204" pitchFamily="18" charset="0"/>
                            </a:rPr>
                            <m:t>𝑙</m:t>
                          </m:r>
                        </m:den>
                      </m:f>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oMath>
                  </m:oMathPara>
                </a14:m>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5763954" cy="5198731"/>
              </a:xfrm>
              <a:prstGeom prst="rect">
                <a:avLst/>
              </a:prstGeom>
              <a:blipFill>
                <a:blip r:embed="rId5"/>
                <a:stretch>
                  <a:fillRect l="-1693" t="-939"/>
                </a:stretch>
              </a:blipFill>
              <a:ln>
                <a:no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6863755" y="2399305"/>
                <a:ext cx="2285078" cy="800219"/>
              </a:xfrm>
              <a:prstGeom prst="rect">
                <a:avLst/>
              </a:prstGeom>
              <a:solidFill>
                <a:schemeClr val="bg1"/>
              </a:solidFill>
              <a:ln>
                <a:solidFill>
                  <a:schemeClr val="tx1"/>
                </a:solidFill>
                <a:prstDash val="dash"/>
              </a:ln>
            </p:spPr>
            <p:txBody>
              <a:bodyPr wrap="square" rtlCol="0">
                <a:spAutoFit/>
              </a:bodyPr>
              <a:lstStyle/>
              <a:p>
                <a:pPr algn="ctr">
                  <a:spcAft>
                    <a:spcPts val="600"/>
                  </a:spcAft>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m:t>
                      </m:r>
                      <m:r>
                        <a:rPr lang="en-US" b="0" i="1" smtClean="0">
                          <a:latin typeface="Cambria Math" panose="02040503050406030204" pitchFamily="18" charset="0"/>
                        </a:rPr>
                        <m:t>𝑙</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𝜃</m:t>
                          </m:r>
                        </m:e>
                      </m:func>
                    </m:oMath>
                  </m:oMathPara>
                </a14:m>
                <a:endParaRPr lang="en-US" dirty="0"/>
              </a:p>
              <a:p>
                <a:pPr algn="ctr">
                  <a:spcAft>
                    <a:spcPts val="600"/>
                  </a:spcAft>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𝑙</m:t>
                      </m:r>
                      <m:r>
                        <a:rPr lang="en-US" b="0" i="1" smtClean="0">
                          <a:latin typeface="Cambria Math" panose="02040503050406030204" pitchFamily="18" charset="0"/>
                        </a:rPr>
                        <m:t>(1−</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𝜃</m:t>
                          </m:r>
                        </m:e>
                      </m:func>
                      <m:r>
                        <a:rPr lang="en-US" b="0" i="1" smtClean="0">
                          <a:latin typeface="Cambria Math" panose="02040503050406030204" pitchFamily="18" charset="0"/>
                        </a:rPr>
                        <m:t>)</m:t>
                      </m:r>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6863755" y="2399305"/>
                <a:ext cx="2285078" cy="800219"/>
              </a:xfrm>
              <a:prstGeom prst="rect">
                <a:avLst/>
              </a:prstGeom>
              <a:blipFill>
                <a:blip r:embed="rId6"/>
                <a:stretch>
                  <a:fillRect/>
                </a:stretch>
              </a:blipFill>
              <a:ln>
                <a:solidFill>
                  <a:schemeClr val="tx1"/>
                </a:solidFill>
                <a:prstDash val="dash"/>
              </a:ln>
            </p:spPr>
            <p:txBody>
              <a:bodyPr/>
              <a:lstStyle/>
              <a:p>
                <a:r>
                  <a:rPr lang="en-US">
                    <a:noFill/>
                  </a:rPr>
                  <a:t> </a:t>
                </a:r>
              </a:p>
            </p:txBody>
          </p:sp>
        </mc:Fallback>
      </mc:AlternateContent>
      <p:grpSp>
        <p:nvGrpSpPr>
          <p:cNvPr id="57" name="Group 56"/>
          <p:cNvGrpSpPr/>
          <p:nvPr/>
        </p:nvGrpSpPr>
        <p:grpSpPr>
          <a:xfrm>
            <a:off x="7915173" y="199246"/>
            <a:ext cx="3067252" cy="3668507"/>
            <a:chOff x="8066387" y="2934758"/>
            <a:chExt cx="3067252" cy="3668507"/>
          </a:xfrm>
        </p:grpSpPr>
        <p:grpSp>
          <p:nvGrpSpPr>
            <p:cNvPr id="33" name="Group 32"/>
            <p:cNvGrpSpPr/>
            <p:nvPr/>
          </p:nvGrpSpPr>
          <p:grpSpPr>
            <a:xfrm>
              <a:off x="8066387" y="2934758"/>
              <a:ext cx="3067252" cy="3668507"/>
              <a:chOff x="6158699" y="2871304"/>
              <a:chExt cx="3067252" cy="3668507"/>
            </a:xfrm>
          </p:grpSpPr>
          <p:grpSp>
            <p:nvGrpSpPr>
              <p:cNvPr id="46" name="Group 45"/>
              <p:cNvGrpSpPr/>
              <p:nvPr/>
            </p:nvGrpSpPr>
            <p:grpSpPr>
              <a:xfrm>
                <a:off x="7320220" y="2871304"/>
                <a:ext cx="1623579" cy="3668507"/>
                <a:chOff x="4872985" y="2968598"/>
                <a:chExt cx="1060348" cy="2003937"/>
              </a:xfrm>
            </p:grpSpPr>
            <p:pic>
              <p:nvPicPr>
                <p:cNvPr id="48" name="Picture 8" descr="Image result for pendulum"/>
                <p:cNvPicPr>
                  <a:picLocks noChangeAspect="1" noChangeArrowheads="1"/>
                </p:cNvPicPr>
                <p:nvPr/>
              </p:nvPicPr>
              <p:blipFill rotWithShape="1">
                <a:blip r:embed="rId7">
                  <a:extLst>
                    <a:ext uri="{28A0092B-C50C-407E-A947-70E740481C1C}">
                      <a14:useLocalDpi xmlns:a14="http://schemas.microsoft.com/office/drawing/2010/main" val="0"/>
                    </a:ext>
                  </a:extLst>
                </a:blip>
                <a:srcRect l="47310" r="6171"/>
                <a:stretch/>
              </p:blipFill>
              <p:spPr bwMode="auto">
                <a:xfrm>
                  <a:off x="4967211" y="2968598"/>
                  <a:ext cx="966122"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p:cNvGrpSpPr/>
                <p:nvPr/>
              </p:nvGrpSpPr>
              <p:grpSpPr>
                <a:xfrm>
                  <a:off x="4872985" y="3497138"/>
                  <a:ext cx="972396" cy="400110"/>
                  <a:chOff x="4872985" y="3497138"/>
                  <a:chExt cx="972396" cy="400110"/>
                </a:xfrm>
              </p:grpSpPr>
              <mc:AlternateContent xmlns:mc="http://schemas.openxmlformats.org/markup-compatibility/2006" xmlns:a14="http://schemas.microsoft.com/office/drawing/2010/main">
                <mc:Choice Requires="a14">
                  <p:sp>
                    <p:nvSpPr>
                      <p:cNvPr id="51" name="TextBox 50"/>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5299948" y="3677991"/>
                        <a:ext cx="545433" cy="21856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𝑙</m:t>
                              </m:r>
                            </m:oMath>
                          </m:oMathPara>
                        </a14:m>
                        <a:endParaRPr lang="en-US" sz="2000" dirty="0"/>
                      </a:p>
                    </p:txBody>
                  </p:sp>
                </mc:Choice>
                <mc:Fallback xmlns="">
                  <p:sp>
                    <p:nvSpPr>
                      <p:cNvPr id="53" name="TextBox 52"/>
                      <p:cNvSpPr txBox="1">
                        <a:spLocks noRot="1" noChangeAspect="1" noMove="1" noResize="1" noEditPoints="1" noAdjustHandles="1" noChangeArrowheads="1" noChangeShapeType="1" noTextEdit="1"/>
                      </p:cNvSpPr>
                      <p:nvPr/>
                    </p:nvSpPr>
                    <p:spPr>
                      <a:xfrm>
                        <a:off x="5299948" y="3677991"/>
                        <a:ext cx="545433" cy="218562"/>
                      </a:xfrm>
                      <a:prstGeom prst="rect">
                        <a:avLst/>
                      </a:prstGeom>
                      <a:blipFill>
                        <a:blip r:embed="rId9"/>
                        <a:stretch>
                          <a:fillRect/>
                        </a:stretch>
                      </a:blipFill>
                    </p:spPr>
                    <p:txBody>
                      <a:bodyPr/>
                      <a:lstStyle/>
                      <a:p>
                        <a:r>
                          <a:rPr lang="en-US">
                            <a:noFill/>
                          </a:rPr>
                          <a:t> </a:t>
                        </a:r>
                      </a:p>
                    </p:txBody>
                  </p:sp>
                </mc:Fallback>
              </mc:AlternateContent>
            </p:grpSp>
          </p:grpSp>
          <p:grpSp>
            <p:nvGrpSpPr>
              <p:cNvPr id="31" name="Group 30"/>
              <p:cNvGrpSpPr/>
              <p:nvPr/>
            </p:nvGrpSpPr>
            <p:grpSpPr>
              <a:xfrm>
                <a:off x="6158699" y="5995059"/>
                <a:ext cx="3067252" cy="400110"/>
                <a:chOff x="6158699" y="5995059"/>
                <a:chExt cx="3067252" cy="400110"/>
              </a:xfrm>
            </p:grpSpPr>
            <p:cxnSp>
              <p:nvCxnSpPr>
                <p:cNvPr id="12" name="Straight Connector 11"/>
                <p:cNvCxnSpPr/>
                <p:nvPr/>
              </p:nvCxnSpPr>
              <p:spPr>
                <a:xfrm flipH="1">
                  <a:off x="6757071" y="6115599"/>
                  <a:ext cx="2468880" cy="0"/>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6757071" y="6319803"/>
                  <a:ext cx="2468880" cy="0"/>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609459" y="6083515"/>
                  <a:ext cx="0" cy="274320"/>
                </a:xfrm>
                <a:prstGeom prst="straightConnector1">
                  <a:avLst/>
                </a:prstGeom>
                <a:ln>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6158699" y="5995059"/>
                      <a:ext cx="460598"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solidFill>
                                  <a:srgbClr val="00B050"/>
                                </a:solidFill>
                                <a:latin typeface="Cambria Math" panose="02040503050406030204" pitchFamily="18" charset="0"/>
                              </a:rPr>
                              <m:t>Δ</m:t>
                            </m:r>
                            <m:r>
                              <a:rPr lang="en-US" sz="2000" b="0" i="1" smtClean="0">
                                <a:solidFill>
                                  <a:srgbClr val="00B050"/>
                                </a:solidFill>
                                <a:latin typeface="Cambria Math" panose="02040503050406030204" pitchFamily="18" charset="0"/>
                              </a:rPr>
                              <m:t>𝑦</m:t>
                            </m:r>
                          </m:oMath>
                        </m:oMathPara>
                      </a14:m>
                      <a:endParaRPr lang="en-US" sz="2400" dirty="0"/>
                    </a:p>
                  </p:txBody>
                </p:sp>
              </mc:Choice>
              <mc:Fallback xmlns="">
                <p:sp>
                  <p:nvSpPr>
                    <p:cNvPr id="55" name="TextBox 54"/>
                    <p:cNvSpPr txBox="1">
                      <a:spLocks noRot="1" noChangeAspect="1" noMove="1" noResize="1" noEditPoints="1" noAdjustHandles="1" noChangeArrowheads="1" noChangeShapeType="1" noTextEdit="1"/>
                    </p:cNvSpPr>
                    <p:nvPr/>
                  </p:nvSpPr>
                  <p:spPr>
                    <a:xfrm>
                      <a:off x="6158699" y="5995059"/>
                      <a:ext cx="460598" cy="400110"/>
                    </a:xfrm>
                    <a:prstGeom prst="rect">
                      <a:avLst/>
                    </a:prstGeom>
                    <a:blipFill>
                      <a:blip r:embed="rId10"/>
                      <a:stretch>
                        <a:fillRect r="-5333" b="-75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6619297" y="4622127"/>
                    <a:ext cx="83515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𝑙</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r>
                                <a:rPr lang="en-US" sz="2000" b="0" i="1" smtClean="0">
                                  <a:latin typeface="Cambria Math" panose="02040503050406030204" pitchFamily="18" charset="0"/>
                                </a:rPr>
                                <m:t>𝜃</m:t>
                              </m:r>
                            </m:e>
                          </m:func>
                        </m:oMath>
                      </m:oMathPara>
                    </a14:m>
                    <a:endParaRPr lang="en-US" sz="2000" dirty="0"/>
                  </a:p>
                </p:txBody>
              </p:sp>
            </mc:Choice>
            <mc:Fallback xmlns="">
              <p:sp>
                <p:nvSpPr>
                  <p:cNvPr id="56" name="TextBox 55"/>
                  <p:cNvSpPr txBox="1">
                    <a:spLocks noRot="1" noChangeAspect="1" noMove="1" noResize="1" noEditPoints="1" noAdjustHandles="1" noChangeArrowheads="1" noChangeShapeType="1" noTextEdit="1"/>
                  </p:cNvSpPr>
                  <p:nvPr/>
                </p:nvSpPr>
                <p:spPr>
                  <a:xfrm>
                    <a:off x="6619297" y="4622127"/>
                    <a:ext cx="835154" cy="400110"/>
                  </a:xfrm>
                  <a:prstGeom prst="rect">
                    <a:avLst/>
                  </a:prstGeom>
                  <a:blipFill>
                    <a:blip r:embed="rId11"/>
                    <a:stretch>
                      <a:fillRect r="-2920"/>
                    </a:stretch>
                  </a:blipFill>
                </p:spPr>
                <p:txBody>
                  <a:bodyPr/>
                  <a:lstStyle/>
                  <a:p>
                    <a:r>
                      <a:rPr lang="en-US">
                        <a:noFill/>
                      </a:rPr>
                      <a:t> </a:t>
                    </a:r>
                  </a:p>
                </p:txBody>
              </p:sp>
            </mc:Fallback>
          </mc:AlternateContent>
        </p:grpSp>
        <p:sp>
          <p:nvSpPr>
            <p:cNvPr id="59" name="Rectangle 58"/>
            <p:cNvSpPr/>
            <p:nvPr/>
          </p:nvSpPr>
          <p:spPr>
            <a:xfrm>
              <a:off x="9465325" y="5918017"/>
              <a:ext cx="227666" cy="227666"/>
            </a:xfrm>
            <a:prstGeom prst="rect">
              <a:avLst/>
            </a:prstGeom>
            <a:solidFill>
              <a:schemeClr val="bg1"/>
            </a:solid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3037459" y="5725625"/>
                <a:ext cx="2628087" cy="430887"/>
              </a:xfrm>
              <a:prstGeom prst="rect">
                <a:avLst/>
              </a:prstGeom>
              <a:solidFill>
                <a:schemeClr val="bg1"/>
              </a:solidFill>
              <a:ln>
                <a:noFill/>
                <a:prstDash val="dash"/>
              </a:ln>
            </p:spPr>
            <p:txBody>
              <a:bodyPr wrap="square" rtlCol="0">
                <a:spAutoFit/>
              </a:bodyPr>
              <a:lstStyle/>
              <a:p>
                <a:r>
                  <a:rPr lang="en-US" sz="2200" b="0" dirty="0">
                    <a:solidFill>
                      <a:schemeClr val="bg1">
                        <a:lumMod val="50000"/>
                      </a:schemeClr>
                    </a:solidFill>
                  </a:rPr>
                  <a:t>[substituting </a:t>
                </a:r>
                <a14:m>
                  <m:oMath xmlns:m="http://schemas.openxmlformats.org/officeDocument/2006/math">
                    <m:r>
                      <a:rPr lang="en-US" sz="2200" b="0" i="1" smtClean="0">
                        <a:solidFill>
                          <a:schemeClr val="bg1">
                            <a:lumMod val="50000"/>
                          </a:schemeClr>
                        </a:solidFill>
                        <a:latin typeface="Cambria Math" panose="02040503050406030204" pitchFamily="18" charset="0"/>
                      </a:rPr>
                      <m:t>𝑠</m:t>
                    </m:r>
                    <m:r>
                      <a:rPr lang="en-US" sz="2200" b="0" i="1" smtClean="0">
                        <a:solidFill>
                          <a:schemeClr val="bg1">
                            <a:lumMod val="50000"/>
                          </a:schemeClr>
                        </a:solidFill>
                        <a:latin typeface="Cambria Math" panose="02040503050406030204" pitchFamily="18" charset="0"/>
                      </a:rPr>
                      <m:t>=</m:t>
                    </m:r>
                    <m:r>
                      <a:rPr lang="en-US" sz="2200" b="0" i="1" smtClean="0">
                        <a:solidFill>
                          <a:schemeClr val="bg1">
                            <a:lumMod val="50000"/>
                          </a:schemeClr>
                        </a:solidFill>
                        <a:latin typeface="Cambria Math" panose="02040503050406030204" pitchFamily="18" charset="0"/>
                      </a:rPr>
                      <m:t>𝑙</m:t>
                    </m:r>
                    <m:r>
                      <a:rPr lang="en-US" sz="2200" b="0" i="1" smtClean="0">
                        <a:solidFill>
                          <a:schemeClr val="bg1">
                            <a:lumMod val="50000"/>
                          </a:schemeClr>
                        </a:solidFill>
                        <a:latin typeface="Cambria Math" panose="02040503050406030204" pitchFamily="18" charset="0"/>
                      </a:rPr>
                      <m:t>𝜃</m:t>
                    </m:r>
                  </m:oMath>
                </a14:m>
                <a:r>
                  <a:rPr lang="en-US" sz="2200" dirty="0">
                    <a:solidFill>
                      <a:schemeClr val="bg1">
                        <a:lumMod val="50000"/>
                      </a:schemeClr>
                    </a:solidFill>
                  </a:rPr>
                  <a:t>]</a:t>
                </a:r>
              </a:p>
            </p:txBody>
          </p:sp>
        </mc:Choice>
        <mc:Fallback xmlns="">
          <p:sp>
            <p:nvSpPr>
              <p:cNvPr id="61" name="TextBox 60"/>
              <p:cNvSpPr txBox="1">
                <a:spLocks noRot="1" noChangeAspect="1" noMove="1" noResize="1" noEditPoints="1" noAdjustHandles="1" noChangeArrowheads="1" noChangeShapeType="1" noTextEdit="1"/>
              </p:cNvSpPr>
              <p:nvPr/>
            </p:nvSpPr>
            <p:spPr>
              <a:xfrm>
                <a:off x="3037459" y="5725625"/>
                <a:ext cx="2628087" cy="430887"/>
              </a:xfrm>
              <a:prstGeom prst="rect">
                <a:avLst/>
              </a:prstGeom>
              <a:blipFill>
                <a:blip r:embed="rId12"/>
                <a:stretch>
                  <a:fillRect l="-3016" t="-9859" b="-28169"/>
                </a:stretch>
              </a:blipFill>
              <a:ln>
                <a:noFill/>
                <a:prstDash val="dash"/>
              </a:ln>
            </p:spPr>
            <p:txBody>
              <a:bodyPr/>
              <a:lstStyle/>
              <a:p>
                <a:r>
                  <a:rPr lang="en-US">
                    <a:noFill/>
                  </a:rPr>
                  <a:t> </a:t>
                </a:r>
              </a:p>
            </p:txBody>
          </p:sp>
        </mc:Fallback>
      </mc:AlternateContent>
      <p:grpSp>
        <p:nvGrpSpPr>
          <p:cNvPr id="27" name="Group 26"/>
          <p:cNvGrpSpPr/>
          <p:nvPr/>
        </p:nvGrpSpPr>
        <p:grpSpPr>
          <a:xfrm>
            <a:off x="6602282" y="4033798"/>
            <a:ext cx="5174317" cy="2713422"/>
            <a:chOff x="6618482" y="3830932"/>
            <a:chExt cx="5174317" cy="2713422"/>
          </a:xfrm>
        </p:grpSpPr>
        <p:grpSp>
          <p:nvGrpSpPr>
            <p:cNvPr id="28" name="Group 27"/>
            <p:cNvGrpSpPr/>
            <p:nvPr/>
          </p:nvGrpSpPr>
          <p:grpSpPr>
            <a:xfrm>
              <a:off x="6618482" y="3830932"/>
              <a:ext cx="5174317" cy="2713422"/>
              <a:chOff x="7413170" y="1329637"/>
              <a:chExt cx="6372340" cy="3142928"/>
            </a:xfrm>
          </p:grpSpPr>
          <p:pic>
            <p:nvPicPr>
              <p:cNvPr id="30" name="Picture 2" descr="https://thisisphysics.wikispaces.com/file/view/Graph%201.png/484883354/400x168/Graph%201.png"/>
              <p:cNvPicPr>
                <a:picLocks noChangeAspect="1" noChangeArrowheads="1"/>
              </p:cNvPicPr>
              <p:nvPr/>
            </p:nvPicPr>
            <p:blipFill rotWithShape="1">
              <a:blip r:embed="rId13">
                <a:extLst>
                  <a:ext uri="{28A0092B-C50C-407E-A947-70E740481C1C}">
                    <a14:useLocalDpi xmlns:a14="http://schemas.microsoft.com/office/drawing/2010/main" val="0"/>
                  </a:ext>
                </a:extLst>
              </a:blip>
              <a:srcRect r="49086"/>
              <a:stretch/>
            </p:blipFill>
            <p:spPr bwMode="auto">
              <a:xfrm>
                <a:off x="7413170" y="1329637"/>
                <a:ext cx="3810000" cy="31429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2" name="TextBox 31"/>
                  <p:cNvSpPr txBox="1"/>
                  <p:nvPr/>
                </p:nvSpPr>
                <p:spPr>
                  <a:xfrm>
                    <a:off x="11489007" y="1765829"/>
                    <a:ext cx="2296503" cy="2470209"/>
                  </a:xfrm>
                  <a:prstGeom prst="rect">
                    <a:avLst/>
                  </a:prstGeom>
                  <a:noFill/>
                  <a:ln>
                    <a:noFill/>
                    <a:prstDash val="dash"/>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G</m:t>
                              </m:r>
                            </m:sub>
                          </m:sSub>
                          <m:r>
                            <a:rPr lang="en-US" sz="2000" b="0" i="0">
                              <a:latin typeface="Cambria Math" panose="02040503050406030204" pitchFamily="18" charset="0"/>
                            </a:rPr>
                            <m:t>=</m:t>
                          </m:r>
                          <m:f>
                            <m:fPr>
                              <m:ctrlPr>
                                <a:rPr lang="en-US" sz="2000" i="1" smtClean="0">
                                  <a:latin typeface="Cambria Math" panose="02040503050406030204" pitchFamily="18" charset="0"/>
                                </a:rPr>
                              </m:ctrlPr>
                            </m:fPr>
                            <m:num>
                              <m:r>
                                <a:rPr lang="en-US" sz="2000" b="0" i="0" smtClean="0">
                                  <a:latin typeface="Cambria Math" panose="02040503050406030204" pitchFamily="18" charset="0"/>
                                </a:rPr>
                                <m:t>1</m:t>
                              </m:r>
                            </m:num>
                            <m:den>
                              <m:r>
                                <a:rPr lang="en-US" sz="2000" b="0" i="0" smtClean="0">
                                  <a:latin typeface="Cambria Math" panose="02040503050406030204" pitchFamily="18" charset="0"/>
                                </a:rPr>
                                <m:t>2</m:t>
                              </m:r>
                            </m:den>
                          </m:f>
                          <m:r>
                            <m:rPr>
                              <m:sty m:val="p"/>
                            </m:rPr>
                            <a:rPr lang="en-US" sz="2000" b="0" i="0" smtClean="0">
                              <a:latin typeface="Cambria Math" panose="02040503050406030204" pitchFamily="18" charset="0"/>
                            </a:rPr>
                            <m:t>mg</m:t>
                          </m:r>
                          <m:r>
                            <a:rPr lang="en-US" sz="2000" b="0" i="1" smtClean="0">
                              <a:latin typeface="Cambria Math" panose="02040503050406030204" pitchFamily="18" charset="0"/>
                            </a:rPr>
                            <m:t>𝑙</m:t>
                          </m:r>
                          <m:sSup>
                            <m:sSupPr>
                              <m:ctrlPr>
                                <a:rPr lang="en-US" sz="2000" i="1" smtClean="0">
                                  <a:latin typeface="Cambria Math" panose="02040503050406030204" pitchFamily="18" charset="0"/>
                                </a:rPr>
                              </m:ctrlPr>
                            </m:sSupPr>
                            <m:e>
                              <m:r>
                                <m:rPr>
                                  <m:sty m:val="p"/>
                                </m:rPr>
                                <a:rPr lang="en-US" sz="2000" b="0" i="0" smtClean="0">
                                  <a:latin typeface="Cambria Math" panose="02040503050406030204" pitchFamily="18" charset="0"/>
                                </a:rPr>
                                <m:t>θ</m:t>
                              </m:r>
                            </m:e>
                            <m:sup>
                              <m:r>
                                <a:rPr lang="en-US" sz="2000" b="0" i="0" smtClean="0">
                                  <a:latin typeface="Cambria Math" panose="02040503050406030204" pitchFamily="18" charset="0"/>
                                </a:rPr>
                                <m:t>2</m:t>
                              </m:r>
                            </m:sup>
                          </m:sSup>
                        </m:oMath>
                      </m:oMathPara>
                    </a14:m>
                    <a:endParaRPr lang="en-US" sz="2000" dirty="0"/>
                  </a:p>
                  <a:p>
                    <a:pPr algn="ctr">
                      <a:lnSpc>
                        <a:spcPct val="200000"/>
                      </a:lnSpc>
                      <a:spcAft>
                        <a:spcPts val="1200"/>
                      </a:spcAft>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U</m:t>
                              </m:r>
                            </m:e>
                            <m:sub>
                              <m:r>
                                <m:rPr>
                                  <m:sty m:val="p"/>
                                </m:rPr>
                                <a:rPr lang="en-US" sz="2000">
                                  <a:latin typeface="Cambria Math" panose="02040503050406030204" pitchFamily="18" charset="0"/>
                                </a:rPr>
                                <m:t>G</m:t>
                              </m:r>
                            </m:sub>
                          </m:sSub>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mg</m:t>
                              </m:r>
                            </m:num>
                            <m:den>
                              <m:r>
                                <a:rPr lang="en-US" sz="2000" b="0" i="1" smtClean="0">
                                  <a:latin typeface="Cambria Math" panose="02040503050406030204" pitchFamily="18" charset="0"/>
                                </a:rPr>
                                <m:t>𝑙</m:t>
                              </m:r>
                            </m:den>
                          </m:f>
                          <m:sSup>
                            <m:sSupPr>
                              <m:ctrlPr>
                                <a:rPr lang="en-US" sz="2000" i="1">
                                  <a:latin typeface="Cambria Math" panose="02040503050406030204" pitchFamily="18" charset="0"/>
                                </a:rPr>
                              </m:ctrlPr>
                            </m:sSupPr>
                            <m:e>
                              <m:r>
                                <m:rPr>
                                  <m:sty m:val="p"/>
                                </m:rPr>
                                <a:rPr lang="en-US" sz="2000" b="0" i="0" smtClean="0">
                                  <a:latin typeface="Cambria Math" panose="02040503050406030204" pitchFamily="18" charset="0"/>
                                </a:rPr>
                                <m:t>s</m:t>
                              </m:r>
                            </m:e>
                            <m:sup>
                              <m:r>
                                <a:rPr lang="en-US" sz="2000">
                                  <a:latin typeface="Cambria Math" panose="02040503050406030204" pitchFamily="18" charset="0"/>
                                </a:rPr>
                                <m:t>2</m:t>
                              </m:r>
                            </m:sup>
                          </m:sSup>
                        </m:oMath>
                      </m:oMathPara>
                    </a14:m>
                    <a:endParaRPr lang="en-US" sz="2000" dirty="0"/>
                  </a:p>
                </p:txBody>
              </p:sp>
            </mc:Choice>
            <mc:Fallback xmlns="">
              <p:sp>
                <p:nvSpPr>
                  <p:cNvPr id="32" name="TextBox 31"/>
                  <p:cNvSpPr txBox="1">
                    <a:spLocks noRot="1" noChangeAspect="1" noMove="1" noResize="1" noEditPoints="1" noAdjustHandles="1" noChangeArrowheads="1" noChangeShapeType="1" noTextEdit="1"/>
                  </p:cNvSpPr>
                  <p:nvPr/>
                </p:nvSpPr>
                <p:spPr>
                  <a:xfrm>
                    <a:off x="11489007" y="1765829"/>
                    <a:ext cx="2296503" cy="2470209"/>
                  </a:xfrm>
                  <a:prstGeom prst="rect">
                    <a:avLst/>
                  </a:prstGeom>
                  <a:blipFill>
                    <a:blip r:embed="rId14"/>
                    <a:stretch>
                      <a:fillRect/>
                    </a:stretch>
                  </a:blipFill>
                  <a:ln>
                    <a:no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0827056" y="3680264"/>
                    <a:ext cx="359920"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𝒙</m:t>
                          </m:r>
                        </m:oMath>
                      </m:oMathPara>
                    </a14:m>
                    <a:endParaRPr lang="en-US"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10827056" y="3680264"/>
                    <a:ext cx="359920" cy="369332"/>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9426341" y="5860327"/>
                  <a:ext cx="408421"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66" name="TextBox 65"/>
                <p:cNvSpPr txBox="1">
                  <a:spLocks noRot="1" noChangeAspect="1" noMove="1" noResize="1" noEditPoints="1" noAdjustHandles="1" noChangeArrowheads="1" noChangeShapeType="1" noTextEdit="1"/>
                </p:cNvSpPr>
                <p:nvPr/>
              </p:nvSpPr>
              <p:spPr>
                <a:xfrm>
                  <a:off x="9426341" y="5860327"/>
                  <a:ext cx="408421" cy="369332"/>
                </a:xfrm>
                <a:prstGeom prst="rect">
                  <a:avLst/>
                </a:prstGeom>
                <a:blipFill>
                  <a:blip r:embed="rId16"/>
                  <a:stretch>
                    <a:fillRect r="-28358"/>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78593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0">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5664" y="451851"/>
            <a:ext cx="8603135" cy="974858"/>
          </a:xfrm>
        </p:spPr>
        <p:txBody>
          <a:bodyPr>
            <a:normAutofit/>
          </a:bodyPr>
          <a:lstStyle/>
          <a:p>
            <a:r>
              <a:rPr lang="en-US" sz="4000" b="1" dirty="0"/>
              <a:t>Pendulum: Total Energy</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47</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980334" y="1344286"/>
                <a:ext cx="6126319" cy="5141920"/>
              </a:xfrm>
              <a:prstGeom prst="rect">
                <a:avLst/>
              </a:prstGeom>
              <a:noFill/>
              <a:ln>
                <a:noFill/>
                <a:prstDash val="solid"/>
              </a:ln>
            </p:spPr>
            <p:txBody>
              <a:bodyPr wrap="square" rtlCol="0">
                <a:spAutoFit/>
              </a:bodyPr>
              <a:lstStyle/>
              <a:p>
                <a:pPr>
                  <a:spcAft>
                    <a:spcPts val="1200"/>
                  </a:spcAft>
                </a:pPr>
                <a:r>
                  <a:rPr lang="en-US" sz="2400" b="1" dirty="0">
                    <a:solidFill>
                      <a:schemeClr val="tx1"/>
                    </a:solidFill>
                  </a:rPr>
                  <a:t>Total Energy (</a:t>
                </a: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𝐭𝐨𝐭</m:t>
                        </m:r>
                      </m:sub>
                    </m:sSub>
                  </m:oMath>
                </a14:m>
                <a:r>
                  <a:rPr lang="en-US" sz="2400" b="1" dirty="0">
                    <a:solidFill>
                      <a:schemeClr val="tx1"/>
                    </a:solidFill>
                  </a:rPr>
                  <a:t>)</a:t>
                </a:r>
              </a:p>
              <a:p>
                <a:pPr>
                  <a:spcAft>
                    <a:spcPts val="1200"/>
                  </a:spcAft>
                </a:pPr>
                <a:endParaRPr lang="en-US" sz="2400" b="1" dirty="0">
                  <a:solidFill>
                    <a:schemeClr val="tx1"/>
                  </a:solidFill>
                </a:endParaRPr>
              </a:p>
              <a:p>
                <a:pPr marL="342900" indent="-342900">
                  <a:spcAft>
                    <a:spcPts val="1800"/>
                  </a:spcAft>
                  <a:buFont typeface="Arial" panose="020B0604020202020204" pitchFamily="34" charset="0"/>
                  <a:buChar char="•"/>
                </a:pPr>
                <a14:m>
                  <m:oMath xmlns:m="http://schemas.openxmlformats.org/officeDocument/2006/math">
                    <m:sSub>
                      <m:sSubPr>
                        <m:ctrlPr>
                          <a:rPr lang="en-US" sz="2400" b="0" i="1" smtClean="0">
                            <a:solidFill>
                              <a:schemeClr val="tx1"/>
                            </a:solidFill>
                            <a:latin typeface="Cambria Math" panose="02040503050406030204" pitchFamily="18" charset="0"/>
                          </a:rPr>
                        </m:ctrlPr>
                      </m:sSubPr>
                      <m:e>
                        <m:r>
                          <m:rPr>
                            <m:sty m:val="p"/>
                          </m:rPr>
                          <a:rPr lang="en-US" sz="2400" b="0" i="0" smtClean="0">
                            <a:solidFill>
                              <a:schemeClr val="tx1"/>
                            </a:solidFill>
                            <a:latin typeface="Cambria Math" panose="02040503050406030204" pitchFamily="18" charset="0"/>
                          </a:rPr>
                          <m:t>U</m:t>
                        </m:r>
                      </m:e>
                      <m:sub>
                        <m:r>
                          <m:rPr>
                            <m:sty m:val="p"/>
                          </m:rPr>
                          <a:rPr lang="en-US" sz="2400" b="0" i="0" smtClean="0">
                            <a:solidFill>
                              <a:schemeClr val="tx1"/>
                            </a:solidFill>
                            <a:latin typeface="Cambria Math" panose="02040503050406030204" pitchFamily="18" charset="0"/>
                          </a:rPr>
                          <m:t>G</m:t>
                        </m:r>
                      </m:sub>
                    </m:sSub>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2</m:t>
                        </m:r>
                      </m:den>
                    </m:f>
                    <m:r>
                      <m:rPr>
                        <m:sty m:val="p"/>
                      </m:rPr>
                      <a:rPr lang="en-US" sz="2400" b="0" i="0" smtClean="0">
                        <a:solidFill>
                          <a:schemeClr val="tx1"/>
                        </a:solidFill>
                        <a:latin typeface="Cambria Math" panose="02040503050406030204" pitchFamily="18" charset="0"/>
                      </a:rPr>
                      <m:t>mg</m:t>
                    </m:r>
                    <m:r>
                      <a:rPr lang="en-US" sz="2400" b="0" i="1" smtClean="0">
                        <a:solidFill>
                          <a:schemeClr val="tx1"/>
                        </a:solidFill>
                        <a:latin typeface="Cambria Math" panose="02040503050406030204" pitchFamily="18" charset="0"/>
                      </a:rPr>
                      <m:t>𝑙</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θ</m:t>
                        </m:r>
                      </m:e>
                      <m:sup>
                        <m:r>
                          <a:rPr lang="en-US" sz="2400">
                            <a:latin typeface="Cambria Math" panose="02040503050406030204" pitchFamily="18" charset="0"/>
                          </a:rPr>
                          <m:t>2</m:t>
                        </m:r>
                      </m:sup>
                    </m:sSup>
                  </m:oMath>
                </a14:m>
                <a:r>
                  <a:rPr lang="en-US" sz="2400" b="0" dirty="0">
                    <a:solidFill>
                      <a:schemeClr val="tx1"/>
                    </a:solidFill>
                  </a:rPr>
                  <a:t>     ;	</a:t>
                </a:r>
                <a14:m>
                  <m:oMath xmlns:m="http://schemas.openxmlformats.org/officeDocument/2006/math">
                    <m:r>
                      <a:rPr lang="en-US" sz="2400" b="0" i="1" smtClean="0">
                        <a:latin typeface="Cambria Math" panose="02040503050406030204" pitchFamily="18" charset="0"/>
                      </a:rPr>
                      <m:t>𝐾𝐸</m:t>
                    </m:r>
                    <m:r>
                      <a:rPr lang="en-US" sz="2400" i="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den>
                    </m:f>
                    <m:r>
                      <m:rPr>
                        <m:sty m:val="p"/>
                      </m:rPr>
                      <a:rPr lang="en-US" sz="2400">
                        <a:latin typeface="Cambria Math" panose="02040503050406030204" pitchFamily="18" charset="0"/>
                      </a:rPr>
                      <m:t>mg</m:t>
                    </m:r>
                    <m:r>
                      <a:rPr lang="en-US" sz="2400" i="1">
                        <a:latin typeface="Cambria Math" panose="02040503050406030204" pitchFamily="18" charset="0"/>
                      </a:rPr>
                      <m:t>𝑙</m:t>
                    </m:r>
                    <m:d>
                      <m:dPr>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m:rPr>
                                <m:sty m:val="p"/>
                              </m:rPr>
                              <a:rPr lang="en-US" sz="2400" i="0">
                                <a:latin typeface="Cambria Math" panose="02040503050406030204" pitchFamily="18" charset="0"/>
                              </a:rPr>
                              <m:t>θ</m:t>
                            </m:r>
                          </m:e>
                          <m:sub>
                            <m:r>
                              <m:rPr>
                                <m:sty m:val="p"/>
                              </m:rPr>
                              <a:rPr lang="en-US" sz="2400" i="0">
                                <a:latin typeface="Cambria Math" panose="02040503050406030204" pitchFamily="18" charset="0"/>
                              </a:rPr>
                              <m:t>max</m:t>
                            </m:r>
                          </m:sub>
                          <m:sup>
                            <m:r>
                              <a:rPr lang="en-US" sz="2400" i="0">
                                <a:latin typeface="Cambria Math" panose="02040503050406030204" pitchFamily="18" charset="0"/>
                              </a:rPr>
                              <m:t>2</m:t>
                            </m:r>
                          </m:sup>
                        </m:sSubSup>
                        <m:r>
                          <a:rPr lang="en-US" sz="2400" i="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i="0">
                                <a:latin typeface="Cambria Math" panose="02040503050406030204" pitchFamily="18" charset="0"/>
                              </a:rPr>
                              <m:t>θ</m:t>
                            </m:r>
                          </m:e>
                          <m:sup>
                            <m:r>
                              <a:rPr lang="en-US" sz="2400" i="0">
                                <a:latin typeface="Cambria Math" panose="02040503050406030204" pitchFamily="18" charset="0"/>
                              </a:rPr>
                              <m:t>2</m:t>
                            </m:r>
                          </m:sup>
                        </m:sSup>
                      </m:e>
                    </m:d>
                  </m:oMath>
                </a14:m>
                <a:endParaRPr lang="en-US" sz="2400" b="0" dirty="0">
                  <a:solidFill>
                    <a:schemeClr val="tx1"/>
                  </a:solidFill>
                </a:endParaRPr>
              </a:p>
              <a:p>
                <a:pPr algn="ctr">
                  <a:spcAft>
                    <a:spcPts val="1800"/>
                  </a:spcAft>
                </a:pPr>
                <a14:m>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𝐭𝐨𝐭</m:t>
                        </m:r>
                      </m:sub>
                    </m:sSub>
                    <m:r>
                      <a:rPr lang="en-US" sz="2400" b="1" i="0" smtClean="0">
                        <a:solidFill>
                          <a:schemeClr val="tx1"/>
                        </a:solidFill>
                        <a:latin typeface="Cambria Math" panose="02040503050406030204" pitchFamily="18" charset="0"/>
                      </a:rPr>
                      <m:t>=</m:t>
                    </m:r>
                    <m:sSub>
                      <m:sSubPr>
                        <m:ctrlPr>
                          <a:rPr lang="en-US" sz="2400" b="1" i="1" smtClean="0">
                            <a:solidFill>
                              <a:schemeClr val="tx1"/>
                            </a:solidFill>
                            <a:latin typeface="Cambria Math" panose="02040503050406030204" pitchFamily="18" charset="0"/>
                          </a:rPr>
                        </m:ctrlPr>
                      </m:sSubPr>
                      <m:e>
                        <m:r>
                          <a:rPr lang="en-US" sz="2400" b="1" i="0" smtClean="0">
                            <a:solidFill>
                              <a:schemeClr val="tx1"/>
                            </a:solidFill>
                            <a:latin typeface="Cambria Math" panose="02040503050406030204" pitchFamily="18" charset="0"/>
                          </a:rPr>
                          <m:t>𝐔</m:t>
                        </m:r>
                      </m:e>
                      <m:sub>
                        <m:r>
                          <a:rPr lang="en-US" sz="2400" b="1" i="0" smtClean="0">
                            <a:solidFill>
                              <a:schemeClr val="tx1"/>
                            </a:solidFill>
                            <a:latin typeface="Cambria Math" panose="02040503050406030204" pitchFamily="18" charset="0"/>
                          </a:rPr>
                          <m:t>𝐆</m:t>
                        </m:r>
                      </m:sub>
                    </m:sSub>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𝐊𝐄</m:t>
                    </m:r>
                    <m:r>
                      <a:rPr lang="en-US" sz="2400" b="1" i="0" smtClean="0">
                        <a:solidFill>
                          <a:schemeClr val="tx1"/>
                        </a:solidFill>
                        <a:latin typeface="Cambria Math" panose="02040503050406030204" pitchFamily="18" charset="0"/>
                      </a:rPr>
                      <m:t>=</m:t>
                    </m:r>
                    <m:f>
                      <m:fPr>
                        <m:ctrlPr>
                          <a:rPr lang="en-US" sz="2400" b="1" i="1" smtClean="0">
                            <a:solidFill>
                              <a:schemeClr val="tx1"/>
                            </a:solidFill>
                            <a:latin typeface="Cambria Math" panose="02040503050406030204" pitchFamily="18" charset="0"/>
                          </a:rPr>
                        </m:ctrlPr>
                      </m:fPr>
                      <m:num>
                        <m:r>
                          <a:rPr lang="en-US" sz="2400" b="1" i="0" smtClean="0">
                            <a:solidFill>
                              <a:schemeClr val="tx1"/>
                            </a:solidFill>
                            <a:latin typeface="Cambria Math" panose="02040503050406030204" pitchFamily="18" charset="0"/>
                          </a:rPr>
                          <m:t>𝟏</m:t>
                        </m:r>
                      </m:num>
                      <m:den>
                        <m:r>
                          <a:rPr lang="en-US" sz="2400" b="1" i="0" smtClean="0">
                            <a:solidFill>
                              <a:schemeClr val="tx1"/>
                            </a:solidFill>
                            <a:latin typeface="Cambria Math" panose="02040503050406030204" pitchFamily="18" charset="0"/>
                          </a:rPr>
                          <m:t>𝟐</m:t>
                        </m:r>
                      </m:den>
                    </m:f>
                    <m:r>
                      <a:rPr lang="en-US" sz="2400" b="1" i="0" smtClean="0">
                        <a:solidFill>
                          <a:schemeClr val="tx1"/>
                        </a:solidFill>
                        <a:latin typeface="Cambria Math" panose="02040503050406030204" pitchFamily="18" charset="0"/>
                      </a:rPr>
                      <m:t>𝐦𝐠</m:t>
                    </m:r>
                    <m:r>
                      <a:rPr lang="en-US" sz="2400" b="1" i="1" smtClean="0">
                        <a:solidFill>
                          <a:schemeClr val="tx1"/>
                        </a:solidFill>
                        <a:latin typeface="Cambria Math" panose="02040503050406030204" pitchFamily="18" charset="0"/>
                      </a:rPr>
                      <m:t>𝒍</m:t>
                    </m:r>
                    <m:r>
                      <a:rPr lang="en-US" sz="2400" b="1" i="1" smtClean="0">
                        <a:solidFill>
                          <a:schemeClr val="tx1"/>
                        </a:solidFill>
                        <a:latin typeface="Cambria Math" panose="02040503050406030204" pitchFamily="18" charset="0"/>
                      </a:rPr>
                      <m:t>(</m:t>
                    </m:r>
                    <m:sSubSup>
                      <m:sSubSupPr>
                        <m:ctrlPr>
                          <a:rPr lang="en-US" sz="2400" b="1" i="1" smtClean="0">
                            <a:solidFill>
                              <a:schemeClr val="tx1"/>
                            </a:solidFill>
                            <a:latin typeface="Cambria Math" panose="02040503050406030204" pitchFamily="18" charset="0"/>
                          </a:rPr>
                        </m:ctrlPr>
                      </m:sSubSupPr>
                      <m:e>
                        <m:r>
                          <a:rPr lang="en-US" sz="2400" b="1" i="0" smtClean="0">
                            <a:solidFill>
                              <a:schemeClr val="tx1"/>
                            </a:solidFill>
                            <a:latin typeface="Cambria Math" panose="02040503050406030204" pitchFamily="18" charset="0"/>
                          </a:rPr>
                          <m:t>𝛉</m:t>
                        </m:r>
                      </m:e>
                      <m:sub>
                        <m:r>
                          <a:rPr lang="en-US" sz="2400" b="1" i="0" smtClean="0">
                            <a:solidFill>
                              <a:schemeClr val="tx1"/>
                            </a:solidFill>
                            <a:latin typeface="Cambria Math" panose="02040503050406030204" pitchFamily="18" charset="0"/>
                          </a:rPr>
                          <m:t>𝐦𝐚𝐱</m:t>
                        </m:r>
                      </m:sub>
                      <m:sup>
                        <m:r>
                          <a:rPr lang="en-US" sz="2400" b="1" i="0" smtClean="0">
                            <a:solidFill>
                              <a:schemeClr val="tx1"/>
                            </a:solidFill>
                            <a:latin typeface="Cambria Math" panose="02040503050406030204" pitchFamily="18" charset="0"/>
                          </a:rPr>
                          <m:t>𝟐</m:t>
                        </m:r>
                      </m:sup>
                    </m:sSubSup>
                  </m:oMath>
                </a14:m>
                <a:r>
                  <a:rPr lang="en-US" sz="2400" b="0" dirty="0">
                    <a:solidFill>
                      <a:schemeClr val="tx1"/>
                    </a:solidFill>
                  </a:rPr>
                  <a:t>) 	</a:t>
                </a:r>
              </a:p>
              <a:p>
                <a:pPr>
                  <a:spcAft>
                    <a:spcPts val="1800"/>
                  </a:spcAft>
                </a:pPr>
                <a:r>
                  <a:rPr lang="en-US" sz="2400" dirty="0"/>
                  <a:t>	</a:t>
                </a:r>
              </a:p>
              <a:p>
                <a:pPr marL="342900" indent="-342900">
                  <a:spcAft>
                    <a:spcPts val="18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U</m:t>
                        </m:r>
                      </m:e>
                      <m:sub>
                        <m:r>
                          <m:rPr>
                            <m:sty m:val="p"/>
                          </m:rPr>
                          <a:rPr lang="en-US" sz="2400">
                            <a:latin typeface="Cambria Math" panose="02040503050406030204" pitchFamily="18" charset="0"/>
                          </a:rPr>
                          <m:t>G</m:t>
                        </m:r>
                      </m:sub>
                    </m:sSub>
                    <m:r>
                      <a:rPr lang="en-US" sz="240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m:rPr>
                        <m:sty m:val="p"/>
                      </m:rPr>
                      <a:rPr lang="en-US" sz="2400" b="0" i="0" smtClean="0">
                        <a:latin typeface="Cambria Math" panose="02040503050406030204" pitchFamily="18" charset="0"/>
                      </a:rPr>
                      <m:t>m</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g</m:t>
                        </m:r>
                      </m:num>
                      <m:den>
                        <m:r>
                          <a:rPr lang="en-US" sz="2400" b="0" i="1" smtClean="0">
                            <a:latin typeface="Cambria Math" panose="02040503050406030204" pitchFamily="18" charset="0"/>
                          </a:rPr>
                          <m:t>𝑙</m:t>
                        </m:r>
                      </m:den>
                    </m:f>
                    <m:sSup>
                      <m:sSupPr>
                        <m:ctrlPr>
                          <a:rPr lang="en-US" sz="2400" i="1" smtClean="0">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oMath>
                </a14:m>
                <a:r>
                  <a:rPr lang="en-US" sz="2400" b="0" dirty="0">
                    <a:solidFill>
                      <a:schemeClr val="tx1"/>
                    </a:solidFill>
                  </a:rPr>
                  <a:t>     ;	</a:t>
                </a:r>
                <a14:m>
                  <m:oMath xmlns:m="http://schemas.openxmlformats.org/officeDocument/2006/math">
                    <m:r>
                      <a:rPr lang="en-US" sz="2400" b="0" i="1" smtClean="0">
                        <a:latin typeface="Cambria Math" panose="02040503050406030204" pitchFamily="18" charset="0"/>
                      </a:rPr>
                      <m:t>𝐾𝐸</m:t>
                    </m:r>
                    <m:r>
                      <a:rPr lang="en-US" sz="240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1</m:t>
                        </m:r>
                      </m:num>
                      <m:den>
                        <m:r>
                          <a:rPr lang="en-US" sz="2400">
                            <a:latin typeface="Cambria Math" panose="02040503050406030204" pitchFamily="18" charset="0"/>
                          </a:rPr>
                          <m:t>2</m:t>
                        </m:r>
                      </m:den>
                    </m:f>
                    <m:r>
                      <m:rPr>
                        <m:sty m:val="p"/>
                      </m:rPr>
                      <a:rPr lang="en-US" sz="2400">
                        <a:latin typeface="Cambria Math" panose="02040503050406030204" pitchFamily="18" charset="0"/>
                      </a:rPr>
                      <m:t>m</m:t>
                    </m:r>
                    <m:f>
                      <m:fPr>
                        <m:ctrlPr>
                          <a:rPr lang="en-US" sz="2400" i="1">
                            <a:latin typeface="Cambria Math" panose="02040503050406030204" pitchFamily="18" charset="0"/>
                          </a:rPr>
                        </m:ctrlPr>
                      </m:fPr>
                      <m:num>
                        <m:r>
                          <m:rPr>
                            <m:sty m:val="p"/>
                          </m:rPr>
                          <a:rPr lang="en-US" sz="2400">
                            <a:latin typeface="Cambria Math" panose="02040503050406030204" pitchFamily="18" charset="0"/>
                          </a:rPr>
                          <m:t>g</m:t>
                        </m:r>
                      </m:num>
                      <m:den>
                        <m:r>
                          <a:rPr lang="en-US" sz="2400" i="1">
                            <a:latin typeface="Cambria Math" panose="02040503050406030204" pitchFamily="18" charset="0"/>
                          </a:rPr>
                          <m:t>𝑙</m:t>
                        </m:r>
                      </m:den>
                    </m:f>
                    <m:sSubSup>
                      <m:sSubSupPr>
                        <m:ctrlPr>
                          <a:rPr lang="en-US" sz="2400" i="1">
                            <a:latin typeface="Cambria Math" panose="02040503050406030204" pitchFamily="18" charset="0"/>
                          </a:rPr>
                        </m:ctrlPr>
                      </m:sSubSupPr>
                      <m:e>
                        <m:r>
                          <a:rPr lang="en-US" sz="2400">
                            <a:latin typeface="Cambria Math" panose="02040503050406030204" pitchFamily="18" charset="0"/>
                          </a:rPr>
                          <m:t>(</m:t>
                        </m:r>
                        <m:r>
                          <m:rPr>
                            <m:sty m:val="p"/>
                          </m:rPr>
                          <a:rPr lang="en-US" sz="2400">
                            <a:latin typeface="Cambria Math" panose="02040503050406030204" pitchFamily="18" charset="0"/>
                          </a:rPr>
                          <m:t>s</m:t>
                        </m:r>
                      </m:e>
                      <m:sub>
                        <m:r>
                          <m:rPr>
                            <m:sty m:val="p"/>
                          </m:rPr>
                          <a:rPr lang="en-US" sz="2400">
                            <a:latin typeface="Cambria Math" panose="02040503050406030204" pitchFamily="18" charset="0"/>
                          </a:rPr>
                          <m:t>max</m:t>
                        </m:r>
                      </m:sub>
                      <m:sup>
                        <m:r>
                          <a:rPr lang="en-US" sz="2400">
                            <a:latin typeface="Cambria Math" panose="02040503050406030204" pitchFamily="18" charset="0"/>
                          </a:rPr>
                          <m:t>2</m:t>
                        </m:r>
                      </m:sup>
                    </m:sSubSup>
                    <m:r>
                      <a:rPr lang="en-US" sz="240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s</m:t>
                        </m:r>
                      </m:e>
                      <m:sup>
                        <m:r>
                          <a:rPr lang="en-US" sz="2400">
                            <a:latin typeface="Cambria Math" panose="02040503050406030204" pitchFamily="18" charset="0"/>
                          </a:rPr>
                          <m:t>2</m:t>
                        </m:r>
                      </m:sup>
                    </m:sSup>
                    <m:r>
                      <a:rPr lang="en-US" sz="2400" i="1">
                        <a:latin typeface="Cambria Math" panose="02040503050406030204" pitchFamily="18" charset="0"/>
                      </a:rPr>
                      <m:t>)</m:t>
                    </m:r>
                  </m:oMath>
                </a14:m>
                <a:endParaRPr lang="en-US" sz="2400" dirty="0"/>
              </a:p>
              <a:p>
                <a:pPr algn="ctr">
                  <a:spcAft>
                    <a:spcPts val="1800"/>
                  </a:spcAft>
                </a:pPr>
                <a14:m>
                  <m:oMath xmlns:m="http://schemas.openxmlformats.org/officeDocument/2006/math">
                    <m:sSub>
                      <m:sSubPr>
                        <m:ctrlPr>
                          <a:rPr lang="en-US" sz="2400" b="1" i="1">
                            <a:latin typeface="Cambria Math" panose="02040503050406030204" pitchFamily="18" charset="0"/>
                          </a:rPr>
                        </m:ctrlPr>
                      </m:sSubPr>
                      <m:e>
                        <m:r>
                          <a:rPr lang="en-US" sz="2400" b="1">
                            <a:latin typeface="Cambria Math" panose="02040503050406030204" pitchFamily="18" charset="0"/>
                          </a:rPr>
                          <m:t>𝐔</m:t>
                        </m:r>
                      </m:e>
                      <m:sub>
                        <m:r>
                          <a:rPr lang="en-US" sz="2400" b="1">
                            <a:latin typeface="Cambria Math" panose="02040503050406030204" pitchFamily="18" charset="0"/>
                          </a:rPr>
                          <m:t>𝐭𝐨𝐭</m:t>
                        </m:r>
                      </m:sub>
                    </m:sSub>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a:latin typeface="Cambria Math" panose="02040503050406030204" pitchFamily="18" charset="0"/>
                          </a:rPr>
                          <m:t>𝐔</m:t>
                        </m:r>
                      </m:e>
                      <m:sub>
                        <m:r>
                          <a:rPr lang="en-US" sz="2400" b="1">
                            <a:latin typeface="Cambria Math" panose="02040503050406030204" pitchFamily="18" charset="0"/>
                          </a:rPr>
                          <m:t>𝐆</m:t>
                        </m:r>
                      </m:sub>
                    </m:sSub>
                    <m:r>
                      <a:rPr lang="en-US" sz="2400" b="1">
                        <a:latin typeface="Cambria Math" panose="02040503050406030204" pitchFamily="18" charset="0"/>
                      </a:rPr>
                      <m:t>+</m:t>
                    </m:r>
                    <m:r>
                      <a:rPr lang="en-US" sz="2400" b="1" i="1" smtClean="0">
                        <a:latin typeface="Cambria Math" panose="02040503050406030204" pitchFamily="18" charset="0"/>
                      </a:rPr>
                      <m:t>𝑲𝑬</m:t>
                    </m:r>
                    <m:r>
                      <a:rPr lang="en-US" sz="2400" b="1">
                        <a:latin typeface="Cambria Math" panose="02040503050406030204" pitchFamily="18" charset="0"/>
                      </a:rPr>
                      <m:t>=</m:t>
                    </m:r>
                    <m:f>
                      <m:fPr>
                        <m:ctrlPr>
                          <a:rPr lang="en-US" sz="2400" b="1" i="1">
                            <a:latin typeface="Cambria Math" panose="02040503050406030204" pitchFamily="18" charset="0"/>
                          </a:rPr>
                        </m:ctrlPr>
                      </m:fPr>
                      <m:num>
                        <m:r>
                          <a:rPr lang="en-US" sz="2400" b="1" i="1">
                            <a:latin typeface="Cambria Math" panose="02040503050406030204" pitchFamily="18" charset="0"/>
                          </a:rPr>
                          <m:t>𝟏</m:t>
                        </m:r>
                      </m:num>
                      <m:den>
                        <m:r>
                          <a:rPr lang="en-US" sz="2400" b="1" i="1">
                            <a:latin typeface="Cambria Math" panose="02040503050406030204" pitchFamily="18" charset="0"/>
                          </a:rPr>
                          <m:t>𝟐</m:t>
                        </m:r>
                      </m:den>
                    </m:f>
                    <m:f>
                      <m:fPr>
                        <m:ctrlPr>
                          <a:rPr lang="en-US" sz="2400" b="1" i="1">
                            <a:latin typeface="Cambria Math" panose="02040503050406030204" pitchFamily="18" charset="0"/>
                          </a:rPr>
                        </m:ctrlPr>
                      </m:fPr>
                      <m:num>
                        <m:r>
                          <a:rPr lang="en-US" sz="2400" b="1" i="0" smtClean="0">
                            <a:latin typeface="Cambria Math" panose="02040503050406030204" pitchFamily="18" charset="0"/>
                          </a:rPr>
                          <m:t>𝐦</m:t>
                        </m:r>
                        <m:r>
                          <a:rPr lang="en-US" sz="2400" b="1" i="0">
                            <a:latin typeface="Cambria Math" panose="02040503050406030204" pitchFamily="18" charset="0"/>
                          </a:rPr>
                          <m:t>𝐠</m:t>
                        </m:r>
                      </m:num>
                      <m:den>
                        <m:r>
                          <a:rPr lang="en-US" sz="2400" b="1" i="1">
                            <a:latin typeface="Cambria Math" panose="02040503050406030204" pitchFamily="18" charset="0"/>
                          </a:rPr>
                          <m:t>𝒍</m:t>
                        </m:r>
                      </m:den>
                    </m:f>
                    <m:r>
                      <a:rPr lang="en-US" sz="2400" b="1" i="1">
                        <a:latin typeface="Cambria Math" panose="02040503050406030204" pitchFamily="18" charset="0"/>
                      </a:rPr>
                      <m:t>(</m:t>
                    </m:r>
                    <m:sSubSup>
                      <m:sSubSupPr>
                        <m:ctrlPr>
                          <a:rPr lang="en-US" sz="2400" b="1" i="1">
                            <a:latin typeface="Cambria Math" panose="02040503050406030204" pitchFamily="18" charset="0"/>
                          </a:rPr>
                        </m:ctrlPr>
                      </m:sSubSupPr>
                      <m:e>
                        <m:r>
                          <a:rPr lang="en-US" sz="2400" b="1" i="0" smtClean="0">
                            <a:latin typeface="Cambria Math" panose="02040503050406030204" pitchFamily="18" charset="0"/>
                          </a:rPr>
                          <m:t>𝐬</m:t>
                        </m:r>
                      </m:e>
                      <m:sub>
                        <m:r>
                          <a:rPr lang="en-US" sz="2400" b="1">
                            <a:latin typeface="Cambria Math" panose="02040503050406030204" pitchFamily="18" charset="0"/>
                          </a:rPr>
                          <m:t>𝐦𝐚𝐱</m:t>
                        </m:r>
                      </m:sub>
                      <m:sup>
                        <m:r>
                          <a:rPr lang="en-US" sz="2400" b="1">
                            <a:latin typeface="Cambria Math" panose="02040503050406030204" pitchFamily="18" charset="0"/>
                          </a:rPr>
                          <m:t>𝟐</m:t>
                        </m:r>
                      </m:sup>
                    </m:sSubSup>
                  </m:oMath>
                </a14:m>
                <a:r>
                  <a:rPr lang="en-US" sz="2400" dirty="0"/>
                  <a:t>) </a:t>
                </a:r>
                <a:endParaRPr lang="en-US" sz="2400" b="0" dirty="0">
                  <a:solidFill>
                    <a:schemeClr val="tx1"/>
                  </a:solidFill>
                </a:endParaRPr>
              </a:p>
              <a:p>
                <a:pPr>
                  <a:spcAft>
                    <a:spcPts val="1200"/>
                  </a:spcAft>
                </a:pPr>
                <a:endParaRPr lang="en-US" sz="24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980334" y="1344286"/>
                <a:ext cx="6126319" cy="5141920"/>
              </a:xfrm>
              <a:prstGeom prst="rect">
                <a:avLst/>
              </a:prstGeom>
              <a:blipFill>
                <a:blip r:embed="rId5"/>
                <a:stretch>
                  <a:fillRect l="-1592" t="-949"/>
                </a:stretch>
              </a:blipFill>
              <a:ln>
                <a:noFill/>
                <a:prstDash val="solid"/>
              </a:ln>
            </p:spPr>
            <p:txBody>
              <a:bodyPr/>
              <a:lstStyle/>
              <a:p>
                <a:r>
                  <a:rPr lang="en-US">
                    <a:noFill/>
                  </a:rPr>
                  <a:t> </a:t>
                </a:r>
              </a:p>
            </p:txBody>
          </p:sp>
        </mc:Fallback>
      </mc:AlternateContent>
      <p:grpSp>
        <p:nvGrpSpPr>
          <p:cNvPr id="8" name="Group 7"/>
          <p:cNvGrpSpPr/>
          <p:nvPr/>
        </p:nvGrpSpPr>
        <p:grpSpPr>
          <a:xfrm>
            <a:off x="7106653" y="1809900"/>
            <a:ext cx="4755968" cy="3204478"/>
            <a:chOff x="7241323" y="2050532"/>
            <a:chExt cx="4755968" cy="3204478"/>
          </a:xfrm>
        </p:grpSpPr>
        <p:pic>
          <p:nvPicPr>
            <p:cNvPr id="9" name="Picture 4" descr="https://thisisphysics.wikispaces.com/file/view/Graph2.png/484883608/328x221/Graph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1323" y="2050532"/>
              <a:ext cx="4755968" cy="320447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11588870" y="4769464"/>
                  <a:ext cx="4084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𝒔</m:t>
                        </m:r>
                        <m:r>
                          <a:rPr lang="en-US" b="1" i="1" dirty="0" smtClean="0">
                            <a:latin typeface="Cambria Math" panose="02040503050406030204" pitchFamily="18" charset="0"/>
                          </a:rPr>
                          <m:t>,</m:t>
                        </m:r>
                        <m:r>
                          <a:rPr lang="en-US" b="1" i="1" dirty="0" smtClean="0">
                            <a:latin typeface="Cambria Math" panose="02040503050406030204" pitchFamily="18" charset="0"/>
                          </a:rPr>
                          <m:t>𝜽</m:t>
                        </m:r>
                      </m:oMath>
                    </m:oMathPara>
                  </a14:m>
                  <a:endParaRPr lang="en-US"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11588870" y="4769464"/>
                  <a:ext cx="408421" cy="369332"/>
                </a:xfrm>
                <a:prstGeom prst="rect">
                  <a:avLst/>
                </a:prstGeom>
                <a:blipFill>
                  <a:blip r:embed="rId7"/>
                  <a:stretch>
                    <a:fillRect r="-26866"/>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91434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653" y="325473"/>
            <a:ext cx="6033149" cy="974858"/>
          </a:xfrm>
        </p:spPr>
        <p:txBody>
          <a:bodyPr>
            <a:normAutofit/>
          </a:bodyPr>
          <a:lstStyle/>
          <a:p>
            <a:r>
              <a:rPr lang="en-US" sz="4000" b="1" dirty="0"/>
              <a:t>Summary: Pendulum SHO</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a:xfrm>
            <a:off x="10780294" y="6356351"/>
            <a:ext cx="573505" cy="317166"/>
          </a:xfrm>
        </p:spPr>
        <p:txBody>
          <a:bodyPr/>
          <a:lstStyle/>
          <a:p>
            <a:fld id="{870BF99F-B08F-4F3B-8557-B37C3B949DA5}" type="slidenum">
              <a:rPr lang="en-US" smtClean="0"/>
              <a:t>48</a:t>
            </a:fld>
            <a:endParaRPr lang="en-US" dirty="0"/>
          </a:p>
        </p:txBody>
      </p:sp>
      <mc:AlternateContent xmlns:mc="http://schemas.openxmlformats.org/markup-compatibility/2006" xmlns:a14="http://schemas.microsoft.com/office/drawing/2010/main">
        <mc:Choice Requires="a14">
          <p:sp>
            <p:nvSpPr>
              <p:cNvPr id="130" name="TextBox 129"/>
              <p:cNvSpPr txBox="1"/>
              <p:nvPr/>
            </p:nvSpPr>
            <p:spPr>
              <a:xfrm>
                <a:off x="394311" y="1789029"/>
                <a:ext cx="2260171" cy="4152099"/>
              </a:xfrm>
              <a:prstGeom prst="rect">
                <a:avLst/>
              </a:prstGeom>
              <a:noFill/>
              <a:ln>
                <a:solidFill>
                  <a:schemeClr val="tx1"/>
                </a:solidFill>
                <a:prstDash val="solid"/>
              </a:ln>
            </p:spPr>
            <p:txBody>
              <a:bodyPr wrap="square" rtlCol="0">
                <a:spAutoFit/>
              </a:bodyPr>
              <a:lstStyle/>
              <a:p>
                <a:pPr>
                  <a:spcAft>
                    <a:spcPts val="600"/>
                  </a:spcAft>
                </a:pPr>
                <a14:m>
                  <m:oMathPara xmlns:m="http://schemas.openxmlformats.org/officeDocument/2006/math">
                    <m:oMathParaPr>
                      <m:jc m:val="center"/>
                    </m:oMathParaPr>
                    <m:oMath xmlns:m="http://schemas.openxmlformats.org/officeDocument/2006/math">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𝝎</m:t>
                          </m:r>
                        </m:e>
                        <m:sup>
                          <m:r>
                            <a:rPr lang="en-US" sz="2400" b="1" i="1" smtClean="0">
                              <a:latin typeface="Cambria Math" panose="02040503050406030204" pitchFamily="18" charset="0"/>
                            </a:rPr>
                            <m:t>𝟐</m:t>
                          </m:r>
                        </m:sup>
                      </m:sSup>
                      <m:r>
                        <a:rPr lang="en-US" sz="2400" b="1" i="1"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oMath>
                  </m:oMathPara>
                </a14:m>
                <a:endParaRPr lang="en-US" sz="2400" b="1" i="1" dirty="0">
                  <a:latin typeface="Cambria Math" panose="02040503050406030204" pitchFamily="18" charset="0"/>
                </a:endParaRPr>
              </a:p>
              <a:p>
                <a:pPr>
                  <a:lnSpc>
                    <a:spcPct val="150000"/>
                  </a:lnSpc>
                  <a:spcAft>
                    <a:spcPts val="1200"/>
                  </a:spcAft>
                </a:pPr>
                <a14:m>
                  <m:oMathPara xmlns:m="http://schemas.openxmlformats.org/officeDocument/2006/math">
                    <m:oMathParaPr>
                      <m:jc m:val="center"/>
                    </m:oMathParaPr>
                    <m:oMath xmlns:m="http://schemas.openxmlformats.org/officeDocument/2006/math">
                      <m:r>
                        <a:rPr lang="en-US" sz="2400" b="0" i="1" smtClean="0">
                          <a:solidFill>
                            <a:schemeClr val="tx1"/>
                          </a:solidFill>
                          <a:latin typeface="Cambria Math" panose="02040503050406030204" pitchFamily="18" charset="0"/>
                        </a:rPr>
                        <m:t> </m:t>
                      </m:r>
                      <m:r>
                        <a:rPr lang="en-US" sz="2400" b="1" i="1" smtClean="0">
                          <a:solidFill>
                            <a:schemeClr val="tx1"/>
                          </a:solidFill>
                          <a:latin typeface="Cambria Math" panose="02040503050406030204" pitchFamily="18" charset="0"/>
                        </a:rPr>
                        <m:t>𝑻</m:t>
                      </m:r>
                      <m:r>
                        <a:rPr lang="en-US" sz="2400" b="1" i="1" smtClean="0">
                          <a:solidFill>
                            <a:schemeClr val="tx1"/>
                          </a:solidFill>
                          <a:latin typeface="Cambria Math" panose="02040503050406030204" pitchFamily="18" charset="0"/>
                        </a:rPr>
                        <m:t>=</m:t>
                      </m:r>
                      <m:r>
                        <a:rPr lang="en-US" sz="2400" b="1" i="1" smtClean="0">
                          <a:solidFill>
                            <a:schemeClr val="tx1"/>
                          </a:solidFill>
                          <a:latin typeface="Cambria Math" panose="02040503050406030204" pitchFamily="18" charset="0"/>
                        </a:rPr>
                        <m:t>𝟐</m:t>
                      </m:r>
                      <m:r>
                        <a:rPr lang="en-US" sz="2400" b="1" i="1" smtClean="0">
                          <a:solidFill>
                            <a:schemeClr val="tx1"/>
                          </a:solidFill>
                          <a:latin typeface="Cambria Math" panose="02040503050406030204" pitchFamily="18" charset="0"/>
                        </a:rPr>
                        <m:t>𝝅</m:t>
                      </m:r>
                      <m:rad>
                        <m:radPr>
                          <m:degHide m:val="on"/>
                          <m:ctrlPr>
                            <a:rPr lang="en-US" sz="2400" b="1" i="1" smtClean="0">
                              <a:solidFill>
                                <a:schemeClr val="tx1"/>
                              </a:solidFill>
                              <a:latin typeface="Cambria Math" panose="02040503050406030204" pitchFamily="18" charset="0"/>
                            </a:rPr>
                          </m:ctrlPr>
                        </m:radPr>
                        <m:deg/>
                        <m:e>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𝒍</m:t>
                              </m:r>
                            </m:num>
                            <m:den>
                              <m:r>
                                <a:rPr lang="en-US" sz="2400" b="1" i="1" smtClean="0">
                                  <a:solidFill>
                                    <a:schemeClr val="tx1"/>
                                  </a:solidFill>
                                  <a:latin typeface="Cambria Math" panose="02040503050406030204" pitchFamily="18" charset="0"/>
                                </a:rPr>
                                <m:t>𝒈</m:t>
                              </m:r>
                            </m:den>
                          </m:f>
                        </m:e>
                      </m:rad>
                    </m:oMath>
                  </m:oMathPara>
                </a14:m>
                <a:endParaRPr lang="en-US" sz="2400" b="1" dirty="0">
                  <a:solidFill>
                    <a:schemeClr val="tx1"/>
                  </a:solidFill>
                </a:endParaRPr>
              </a:p>
              <a:p>
                <a:pPr>
                  <a:spcAft>
                    <a:spcPts val="1200"/>
                  </a:spcAft>
                </a:pPr>
                <a:r>
                  <a:rPr lang="en-US" sz="2400" dirty="0"/>
                  <a:t>i.e. period of a pendulum depends on </a:t>
                </a:r>
                <a14:m>
                  <m:oMath xmlns:m="http://schemas.openxmlformats.org/officeDocument/2006/math">
                    <m:r>
                      <a:rPr lang="en-US" sz="2400" i="1" dirty="0" smtClean="0">
                        <a:latin typeface="Cambria Math" panose="02040503050406030204" pitchFamily="18" charset="0"/>
                      </a:rPr>
                      <m:t>𝑙</m:t>
                    </m:r>
                  </m:oMath>
                </a14:m>
                <a:r>
                  <a:rPr lang="en-US" sz="2400" dirty="0"/>
                  <a:t> and g (not on m)</a:t>
                </a:r>
              </a:p>
            </p:txBody>
          </p:sp>
        </mc:Choice>
        <mc:Fallback xmlns="">
          <p:sp>
            <p:nvSpPr>
              <p:cNvPr id="130" name="TextBox 129"/>
              <p:cNvSpPr txBox="1">
                <a:spLocks noRot="1" noChangeAspect="1" noMove="1" noResize="1" noEditPoints="1" noAdjustHandles="1" noChangeArrowheads="1" noChangeShapeType="1" noTextEdit="1"/>
              </p:cNvSpPr>
              <p:nvPr/>
            </p:nvSpPr>
            <p:spPr>
              <a:xfrm>
                <a:off x="394311" y="1789029"/>
                <a:ext cx="2260171" cy="4152099"/>
              </a:xfrm>
              <a:prstGeom prst="rect">
                <a:avLst/>
              </a:prstGeom>
              <a:blipFill>
                <a:blip r:embed="rId4"/>
                <a:stretch>
                  <a:fillRect l="-4032" r="-2957" b="-292"/>
                </a:stretch>
              </a:blipFill>
              <a:ln>
                <a:solidFill>
                  <a:schemeClr val="tx1"/>
                </a:solidFill>
                <a:prstDash val="solid"/>
              </a:ln>
            </p:spPr>
            <p:txBody>
              <a:bodyPr/>
              <a:lstStyle/>
              <a:p>
                <a:r>
                  <a:rPr lang="en-US">
                    <a:noFill/>
                  </a:rPr>
                  <a:t> </a:t>
                </a:r>
              </a:p>
            </p:txBody>
          </p:sp>
        </mc:Fallback>
      </mc:AlternateContent>
      <p:grpSp>
        <p:nvGrpSpPr>
          <p:cNvPr id="10" name="Group 9"/>
          <p:cNvGrpSpPr/>
          <p:nvPr/>
        </p:nvGrpSpPr>
        <p:grpSpPr>
          <a:xfrm>
            <a:off x="3244593" y="1767648"/>
            <a:ext cx="2410294" cy="2123332"/>
            <a:chOff x="3066040" y="1559736"/>
            <a:chExt cx="2410294" cy="2123332"/>
          </a:xfrm>
        </p:grpSpPr>
        <mc:AlternateContent xmlns:mc="http://schemas.openxmlformats.org/markup-compatibility/2006" xmlns:a14="http://schemas.microsoft.com/office/drawing/2010/main">
          <mc:Choice Requires="a14">
            <p:sp>
              <p:nvSpPr>
                <p:cNvPr id="46" name="TextBox 45"/>
                <p:cNvSpPr txBox="1"/>
                <p:nvPr/>
              </p:nvSpPr>
              <p:spPr>
                <a:xfrm>
                  <a:off x="3069916" y="1559736"/>
                  <a:ext cx="2406418" cy="1362168"/>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𝑣</m:t>
                            </m:r>
                          </m:e>
                          <m:sub>
                            <m:r>
                              <a:rPr lang="en-US" sz="2000" b="0" i="1" smtClean="0">
                                <a:latin typeface="Cambria Math" panose="02040503050406030204" pitchFamily="18" charset="0"/>
                              </a:rPr>
                              <m:t>𝑠</m:t>
                            </m:r>
                          </m:sub>
                        </m:sSub>
                        <m:r>
                          <a:rPr lang="en-US" sz="2000" b="0" i="1">
                            <a:latin typeface="Cambria Math" panose="02040503050406030204" pitchFamily="18" charset="0"/>
                          </a:rPr>
                          <m:t>=</m:t>
                        </m:r>
                        <m:r>
                          <m:rPr>
                            <m:sty m:val="p"/>
                          </m:rPr>
                          <a:rPr lang="en-US" sz="2000" b="0" i="0" smtClean="0">
                            <a:latin typeface="Cambria Math" panose="02040503050406030204" pitchFamily="18" charset="0"/>
                          </a:rPr>
                          <m:t>Δ</m:t>
                        </m:r>
                        <m:r>
                          <a:rPr lang="en-US" sz="2000" b="0" i="1" smtClean="0">
                            <a:latin typeface="Cambria Math" panose="02040503050406030204" pitchFamily="18" charset="0"/>
                          </a:rPr>
                          <m:t>𝑠</m:t>
                        </m:r>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Δt</m:t>
                        </m:r>
                      </m:oMath>
                    </m:oMathPara>
                  </a14:m>
                  <a:endParaRPr lang="en-US" sz="2000" b="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b="0" i="1" smtClean="0">
                                <a:latin typeface="Cambria Math" panose="02040503050406030204" pitchFamily="18" charset="0"/>
                              </a:rPr>
                              <m:t>v</m:t>
                            </m:r>
                          </m:e>
                          <m: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sub>
                        </m:sSub>
                        <m:r>
                          <a:rPr lang="en-US" sz="2000" b="0" i="1" smtClean="0">
                            <a:latin typeface="Cambria Math" panose="02040503050406030204" pitchFamily="18" charset="0"/>
                          </a:rPr>
                          <m:t>=</m:t>
                        </m:r>
                        <m:r>
                          <a:rPr lang="en-US" sz="2000" b="0" i="1" smtClean="0">
                            <a:latin typeface="Cambria Math" panose="02040503050406030204" pitchFamily="18" charset="0"/>
                          </a:rPr>
                          <m:t>𝜔</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oMath>
                    </m:oMathPara>
                  </a14:m>
                  <a:endParaRPr lang="en-US" sz="200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a:latin typeface="Cambria Math" panose="02040503050406030204" pitchFamily="18" charset="0"/>
                              </a:rPr>
                              <m:t>v</m:t>
                            </m:r>
                          </m:e>
                          <m:sub>
                            <m:r>
                              <a:rPr lang="en-US" sz="2000" b="0" i="1" smtClean="0">
                                <a:latin typeface="Cambria Math" panose="02040503050406030204" pitchFamily="18" charset="0"/>
                              </a:rPr>
                              <m:t>𝑠</m:t>
                            </m:r>
                          </m:sub>
                        </m:sSub>
                        <m:r>
                          <a:rPr lang="en-US" sz="2000">
                            <a:latin typeface="Cambria Math" panose="02040503050406030204" pitchFamily="18" charset="0"/>
                          </a:rPr>
                          <m:t>=</m:t>
                        </m:r>
                        <m:r>
                          <a:rPr lang="en-US" sz="2000" i="1">
                            <a:latin typeface="Cambria Math" panose="02040503050406030204" pitchFamily="18" charset="0"/>
                          </a:rPr>
                          <m:t>±</m:t>
                        </m:r>
                        <m:r>
                          <a:rPr lang="en-US" sz="2000" i="1">
                            <a:latin typeface="Cambria Math" panose="02040503050406030204" pitchFamily="18" charset="0"/>
                          </a:rPr>
                          <m:t>𝜔</m:t>
                        </m:r>
                        <m:rad>
                          <m:radPr>
                            <m:degHide m:val="on"/>
                            <m:ctrlPr>
                              <a:rPr lang="en-US" sz="2000" i="1">
                                <a:latin typeface="Cambria Math" panose="02040503050406030204" pitchFamily="18" charset="0"/>
                              </a:rPr>
                            </m:ctrlPr>
                          </m:radPr>
                          <m:deg/>
                          <m:e>
                            <m:sSubSup>
                              <m:sSubSupPr>
                                <m:ctrlPr>
                                  <a:rPr lang="en-US" sz="2000" i="1">
                                    <a:latin typeface="Cambria Math" panose="02040503050406030204" pitchFamily="18" charset="0"/>
                                  </a:rPr>
                                </m:ctrlPr>
                              </m:sSubSupPr>
                              <m:e>
                                <m:r>
                                  <a:rPr lang="en-US" sz="2000" b="0" i="1" smtClean="0">
                                    <a:latin typeface="Cambria Math" panose="02040503050406030204" pitchFamily="18" charset="0"/>
                                  </a:rPr>
                                  <m:t>𝑠</m:t>
                                </m:r>
                              </m:e>
                              <m:sub>
                                <m:r>
                                  <a:rPr lang="en-US" sz="2000" i="1">
                                    <a:latin typeface="Cambria Math" panose="02040503050406030204" pitchFamily="18" charset="0"/>
                                  </a:rPr>
                                  <m:t>𝑚𝑎𝑥</m:t>
                                </m:r>
                              </m:sub>
                              <m:sup>
                                <m:r>
                                  <a:rPr lang="en-US" sz="2000" i="1">
                                    <a:latin typeface="Cambria Math" panose="02040503050406030204" pitchFamily="18" charset="0"/>
                                  </a:rPr>
                                  <m:t>2</m:t>
                                </m:r>
                              </m:sup>
                            </m:sSubSup>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b="0" i="1" smtClean="0">
                                    <a:latin typeface="Cambria Math" panose="02040503050406030204" pitchFamily="18" charset="0"/>
                                  </a:rPr>
                                  <m:t>𝑠</m:t>
                                </m:r>
                              </m:e>
                              <m:sup>
                                <m:r>
                                  <a:rPr lang="en-US" sz="2000" i="1">
                                    <a:latin typeface="Cambria Math" panose="02040503050406030204" pitchFamily="18" charset="0"/>
                                  </a:rPr>
                                  <m:t>2</m:t>
                                </m:r>
                              </m:sup>
                            </m:sSup>
                          </m:e>
                        </m:rad>
                      </m:oMath>
                    </m:oMathPara>
                  </a14:m>
                  <a:endParaRPr lang="en-US" sz="2000" dirty="0"/>
                </a:p>
              </p:txBody>
            </p:sp>
          </mc:Choice>
          <mc:Fallback xmlns="">
            <p:sp>
              <p:nvSpPr>
                <p:cNvPr id="46" name="TextBox 45"/>
                <p:cNvSpPr txBox="1">
                  <a:spLocks noRot="1" noChangeAspect="1" noMove="1" noResize="1" noEditPoints="1" noAdjustHandles="1" noChangeArrowheads="1" noChangeShapeType="1" noTextEdit="1"/>
                </p:cNvSpPr>
                <p:nvPr/>
              </p:nvSpPr>
              <p:spPr>
                <a:xfrm>
                  <a:off x="3069916" y="1559736"/>
                  <a:ext cx="2406418" cy="1362168"/>
                </a:xfrm>
                <a:prstGeom prst="rect">
                  <a:avLst/>
                </a:prstGeom>
                <a:blipFill>
                  <a:blip r:embed="rId5"/>
                  <a:stretch>
                    <a:fillRect/>
                  </a:stretch>
                </a:blipFill>
                <a:ln>
                  <a:solidFill>
                    <a:schemeClr val="tx1"/>
                  </a:solidFill>
                  <a:prstDash val="sysDot"/>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3066040" y="2941005"/>
                  <a:ext cx="2409116" cy="742063"/>
                </a:xfrm>
                <a:prstGeom prst="rect">
                  <a:avLst/>
                </a:prstGeom>
                <a:solidFill>
                  <a:schemeClr val="bg1"/>
                </a:solidFill>
                <a:ln>
                  <a:solidFill>
                    <a:schemeClr val="tx1"/>
                  </a:solidFill>
                  <a:prstDash val="sysDot"/>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𝑎</m:t>
                            </m:r>
                          </m:e>
                          <m:sub>
                            <m:r>
                              <a:rPr lang="en-US" sz="2000" b="0" i="1" smtClean="0">
                                <a:latin typeface="Cambria Math" panose="02040503050406030204" pitchFamily="18" charset="0"/>
                              </a:rPr>
                              <m:t>𝑠</m:t>
                            </m:r>
                          </m:sub>
                        </m:sSub>
                        <m:r>
                          <a:rPr lang="en-US" sz="2000" b="0" i="1">
                            <a:latin typeface="Cambria Math" panose="02040503050406030204" pitchFamily="18" charset="0"/>
                          </a:rPr>
                          <m:t>=</m:t>
                        </m:r>
                        <m:r>
                          <m:rPr>
                            <m:sty m:val="p"/>
                          </m:rPr>
                          <a:rPr lang="en-US" sz="2000" b="0" i="0" smtClean="0">
                            <a:latin typeface="Cambria Math" panose="02040503050406030204" pitchFamily="18" charset="0"/>
                          </a:rPr>
                          <m:t>Δ</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𝑣</m:t>
                            </m:r>
                          </m:e>
                          <m:sub>
                            <m:r>
                              <a:rPr lang="en-US" sz="2000" b="0" i="1" smtClean="0">
                                <a:latin typeface="Cambria Math" panose="02040503050406030204" pitchFamily="18" charset="0"/>
                              </a:rPr>
                              <m:t>𝑠</m:t>
                            </m:r>
                          </m:sub>
                        </m:sSub>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Δt</m:t>
                        </m:r>
                      </m:oMath>
                    </m:oMathPara>
                  </a14:m>
                  <a:endParaRPr lang="en-US" sz="2000" b="0" dirty="0"/>
                </a:p>
                <a:p>
                  <a:pPr algn="ct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𝑎</m:t>
                            </m:r>
                          </m:e>
                          <m: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sub>
                        </m:sSub>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𝜔</m:t>
                            </m:r>
                          </m:e>
                          <m:sup>
                            <m:r>
                              <a:rPr lang="en-US" sz="2000" b="0" i="1" smtClean="0">
                                <a:latin typeface="Cambria Math" panose="02040503050406030204" pitchFamily="18" charset="0"/>
                              </a:rPr>
                              <m:t>2</m:t>
                            </m:r>
                          </m:sup>
                        </m:s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𝑠</m:t>
                            </m:r>
                          </m:e>
                          <m:sub>
                            <m:r>
                              <a:rPr lang="en-US" sz="2000" b="0" i="1" smtClean="0">
                                <a:latin typeface="Cambria Math" panose="02040503050406030204" pitchFamily="18" charset="0"/>
                              </a:rPr>
                              <m:t>𝑚𝑎𝑥</m:t>
                            </m:r>
                          </m:sub>
                        </m:sSub>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3066040" y="2941005"/>
                  <a:ext cx="2409116" cy="742063"/>
                </a:xfrm>
                <a:prstGeom prst="rect">
                  <a:avLst/>
                </a:prstGeom>
                <a:blipFill>
                  <a:blip r:embed="rId6"/>
                  <a:stretch>
                    <a:fillRect/>
                  </a:stretch>
                </a:blipFill>
                <a:ln>
                  <a:solidFill>
                    <a:schemeClr val="tx1"/>
                  </a:solidFill>
                  <a:prstDash val="sysDot"/>
                </a:ln>
              </p:spPr>
              <p:txBody>
                <a:bodyPr/>
                <a:lstStyle/>
                <a:p>
                  <a:r>
                    <a:rPr lang="en-US">
                      <a:noFill/>
                    </a:rPr>
                    <a:t> </a:t>
                  </a:r>
                </a:p>
              </p:txBody>
            </p:sp>
          </mc:Fallback>
        </mc:AlternateContent>
      </p:grpSp>
      <p:grpSp>
        <p:nvGrpSpPr>
          <p:cNvPr id="86" name="Group 85"/>
          <p:cNvGrpSpPr/>
          <p:nvPr/>
        </p:nvGrpSpPr>
        <p:grpSpPr>
          <a:xfrm>
            <a:off x="6294799" y="1124380"/>
            <a:ext cx="1488909" cy="3280845"/>
            <a:chOff x="4872985" y="2968598"/>
            <a:chExt cx="972396" cy="2142697"/>
          </a:xfrm>
        </p:grpSpPr>
        <p:pic>
          <p:nvPicPr>
            <p:cNvPr id="87" name="Picture 8" descr="Image result for pendulum"/>
            <p:cNvPicPr>
              <a:picLocks noChangeAspect="1" noChangeArrowheads="1"/>
            </p:cNvPicPr>
            <p:nvPr/>
          </p:nvPicPr>
          <p:blipFill rotWithShape="1">
            <a:blip r:embed="rId7">
              <a:extLst>
                <a:ext uri="{28A0092B-C50C-407E-A947-70E740481C1C}">
                  <a14:useLocalDpi xmlns:a14="http://schemas.microsoft.com/office/drawing/2010/main" val="0"/>
                </a:ext>
              </a:extLst>
            </a:blip>
            <a:srcRect l="47310" r="10406"/>
            <a:stretch/>
          </p:blipFill>
          <p:spPr bwMode="auto">
            <a:xfrm>
              <a:off x="4967211" y="2968598"/>
              <a:ext cx="878170" cy="2003937"/>
            </a:xfrm>
            <a:prstGeom prst="rect">
              <a:avLst/>
            </a:prstGeom>
            <a:noFill/>
            <a:extLst>
              <a:ext uri="{909E8E84-426E-40DD-AFC4-6F175D3DCCD1}">
                <a14:hiddenFill xmlns:a14="http://schemas.microsoft.com/office/drawing/2010/main">
                  <a:solidFill>
                    <a:srgbClr val="FFFFFF"/>
                  </a:solidFill>
                </a14:hiddenFill>
              </a:ext>
            </a:extLst>
          </p:spPr>
        </p:pic>
        <p:grpSp>
          <p:nvGrpSpPr>
            <p:cNvPr id="88" name="Group 87"/>
            <p:cNvGrpSpPr/>
            <p:nvPr/>
          </p:nvGrpSpPr>
          <p:grpSpPr>
            <a:xfrm>
              <a:off x="4872985" y="3497138"/>
              <a:ext cx="972396" cy="1614157"/>
              <a:chOff x="4872985" y="3497138"/>
              <a:chExt cx="972396" cy="1614157"/>
            </a:xfrm>
          </p:grpSpPr>
          <mc:AlternateContent xmlns:mc="http://schemas.openxmlformats.org/markup-compatibility/2006" xmlns:a14="http://schemas.microsoft.com/office/drawing/2010/main">
            <mc:Choice Requires="a14">
              <p:sp>
                <p:nvSpPr>
                  <p:cNvPr id="89" name="TextBox 88"/>
                  <p:cNvSpPr txBox="1"/>
                  <p:nvPr/>
                </p:nvSpPr>
                <p:spPr>
                  <a:xfrm>
                    <a:off x="4872985" y="3497138"/>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𝜃</m:t>
                          </m:r>
                        </m:oMath>
                      </m:oMathPara>
                    </a14:m>
                    <a:endParaRPr lang="en-US" sz="2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4872985" y="3497138"/>
                    <a:ext cx="545433" cy="400110"/>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TextBox 89"/>
                  <p:cNvSpPr txBox="1"/>
                  <p:nvPr/>
                </p:nvSpPr>
                <p:spPr>
                  <a:xfrm>
                    <a:off x="5102384" y="4809785"/>
                    <a:ext cx="545433" cy="3015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𝑠</m:t>
                          </m:r>
                        </m:oMath>
                      </m:oMathPara>
                    </a14:m>
                    <a:endParaRPr lang="en-US" sz="2400" dirty="0"/>
                  </a:p>
                </p:txBody>
              </p:sp>
            </mc:Choice>
            <mc:Fallback xmlns="">
              <p:sp>
                <p:nvSpPr>
                  <p:cNvPr id="50" name="TextBox 49"/>
                  <p:cNvSpPr txBox="1">
                    <a:spLocks noRot="1" noChangeAspect="1" noMove="1" noResize="1" noEditPoints="1" noAdjustHandles="1" noChangeArrowheads="1" noChangeShapeType="1" noTextEdit="1"/>
                  </p:cNvSpPr>
                  <p:nvPr/>
                </p:nvSpPr>
                <p:spPr>
                  <a:xfrm>
                    <a:off x="5102384" y="4809785"/>
                    <a:ext cx="545433" cy="30151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Box 90"/>
                  <p:cNvSpPr txBox="1"/>
                  <p:nvPr/>
                </p:nvSpPr>
                <p:spPr>
                  <a:xfrm>
                    <a:off x="5299948" y="3677991"/>
                    <a:ext cx="54543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dirty="0" smtClean="0">
                              <a:latin typeface="Cambria Math" panose="02040503050406030204" pitchFamily="18" charset="0"/>
                            </a:rPr>
                            <m:t>𝑙</m:t>
                          </m:r>
                        </m:oMath>
                      </m:oMathPara>
                    </a14:m>
                    <a:endParaRPr lang="en-US" sz="2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5299948" y="3677991"/>
                    <a:ext cx="545433" cy="400110"/>
                  </a:xfrm>
                  <a:prstGeom prst="rect">
                    <a:avLst/>
                  </a:prstGeom>
                  <a:blipFill>
                    <a:blip r:embed="rId24"/>
                    <a:stretch>
                      <a:fillRect/>
                    </a:stretch>
                  </a:blipFill>
                </p:spPr>
                <p:txBody>
                  <a:bodyPr/>
                  <a:lstStyle/>
                  <a:p>
                    <a:r>
                      <a:rPr lang="en-US">
                        <a:noFill/>
                      </a:rPr>
                      <a:t> </a:t>
                    </a:r>
                  </a:p>
                </p:txBody>
              </p:sp>
            </mc:Fallback>
          </mc:AlternateContent>
        </p:grpSp>
      </p:grpSp>
      <p:grpSp>
        <p:nvGrpSpPr>
          <p:cNvPr id="92" name="Group 91"/>
          <p:cNvGrpSpPr/>
          <p:nvPr/>
        </p:nvGrpSpPr>
        <p:grpSpPr>
          <a:xfrm>
            <a:off x="8406613" y="205561"/>
            <a:ext cx="3286164" cy="6467956"/>
            <a:chOff x="8125243" y="224337"/>
            <a:chExt cx="3286164" cy="6467956"/>
          </a:xfrm>
        </p:grpSpPr>
        <p:grpSp>
          <p:nvGrpSpPr>
            <p:cNvPr id="93" name="Group 92"/>
            <p:cNvGrpSpPr/>
            <p:nvPr/>
          </p:nvGrpSpPr>
          <p:grpSpPr>
            <a:xfrm>
              <a:off x="8141285" y="2144772"/>
              <a:ext cx="2927141" cy="2109806"/>
              <a:chOff x="424914" y="857846"/>
              <a:chExt cx="3355472" cy="2273237"/>
            </a:xfrm>
          </p:grpSpPr>
          <p:grpSp>
            <p:nvGrpSpPr>
              <p:cNvPr id="118" name="Group 117"/>
              <p:cNvGrpSpPr/>
              <p:nvPr/>
            </p:nvGrpSpPr>
            <p:grpSpPr>
              <a:xfrm>
                <a:off x="424914" y="857846"/>
                <a:ext cx="3355472" cy="2143771"/>
                <a:chOff x="6713012" y="1772592"/>
                <a:chExt cx="4659964" cy="2756432"/>
              </a:xfrm>
            </p:grpSpPr>
            <p:grpSp>
              <p:nvGrpSpPr>
                <p:cNvPr id="120" name="Group 119"/>
                <p:cNvGrpSpPr/>
                <p:nvPr/>
              </p:nvGrpSpPr>
              <p:grpSpPr>
                <a:xfrm>
                  <a:off x="6793539" y="1772592"/>
                  <a:ext cx="4579437" cy="2756432"/>
                  <a:chOff x="1724826" y="1746718"/>
                  <a:chExt cx="4768965" cy="2933770"/>
                </a:xfrm>
              </p:grpSpPr>
              <p:grpSp>
                <p:nvGrpSpPr>
                  <p:cNvPr id="123" name="Group 122"/>
                  <p:cNvGrpSpPr/>
                  <p:nvPr/>
                </p:nvGrpSpPr>
                <p:grpSpPr>
                  <a:xfrm>
                    <a:off x="2329223" y="2149861"/>
                    <a:ext cx="4164568" cy="2530627"/>
                    <a:chOff x="2329223" y="2149861"/>
                    <a:chExt cx="4164568" cy="2530627"/>
                  </a:xfrm>
                </p:grpSpPr>
                <p:pic>
                  <p:nvPicPr>
                    <p:cNvPr id="12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30496" r="-1" b="31501"/>
                    <a:stretch/>
                  </p:blipFill>
                  <p:spPr bwMode="auto">
                    <a:xfrm>
                      <a:off x="2329223" y="2353279"/>
                      <a:ext cx="4164568" cy="2096273"/>
                    </a:xfrm>
                    <a:prstGeom prst="rect">
                      <a:avLst/>
                    </a:prstGeom>
                    <a:noFill/>
                    <a:extLst>
                      <a:ext uri="{909E8E84-426E-40DD-AFC4-6F175D3DCCD1}">
                        <a14:hiddenFill xmlns:a14="http://schemas.microsoft.com/office/drawing/2010/main">
                          <a:solidFill>
                            <a:srgbClr val="FFFFFF"/>
                          </a:solidFill>
                        </a14:hiddenFill>
                      </a:ext>
                    </a:extLst>
                  </p:spPr>
                </p:pic>
                <p:cxnSp>
                  <p:nvCxnSpPr>
                    <p:cNvPr id="127" name="Straight Arrow Connector 12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24" name="TextBox 123"/>
                      <p:cNvSpPr txBox="1"/>
                      <p:nvPr/>
                    </p:nvSpPr>
                    <p:spPr>
                      <a:xfrm>
                        <a:off x="1724826" y="1746718"/>
                        <a:ext cx="520534" cy="5445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𝒔</m:t>
                                  </m:r>
                                </m:sub>
                              </m:sSub>
                            </m:oMath>
                          </m:oMathPara>
                        </a14:m>
                        <a:endParaRPr lang="en-US" b="1" dirty="0"/>
                      </a:p>
                    </p:txBody>
                  </p:sp>
                </mc:Choice>
                <mc:Fallback xmlns="">
                  <p:sp>
                    <p:nvSpPr>
                      <p:cNvPr id="14" name="TextBox 13"/>
                      <p:cNvSpPr txBox="1">
                        <a:spLocks noRot="1" noChangeAspect="1" noMove="1" noResize="1" noEditPoints="1" noAdjustHandles="1" noChangeArrowheads="1" noChangeShapeType="1" noTextEdit="1"/>
                      </p:cNvSpPr>
                      <p:nvPr/>
                    </p:nvSpPr>
                    <p:spPr>
                      <a:xfrm>
                        <a:off x="1724826" y="1746718"/>
                        <a:ext cx="520534" cy="544586"/>
                      </a:xfrm>
                      <a:prstGeom prst="rect">
                        <a:avLst/>
                      </a:prstGeom>
                      <a:blipFill>
                        <a:blip r:embed="rId8"/>
                        <a:stretch>
                          <a:fillRect r="-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5761996" y="3352586"/>
                        <a:ext cx="520532"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2" cy="363603"/>
                      </a:xfrm>
                      <a:prstGeom prst="rect">
                        <a:avLst/>
                      </a:prstGeom>
                      <a:blipFill>
                        <a:blip r:embed="rId9"/>
                        <a:stretch>
                          <a:fillRect b="-27907"/>
                        </a:stretch>
                      </a:blipFill>
                    </p:spPr>
                    <p:txBody>
                      <a:bodyPr/>
                      <a:lstStyle/>
                      <a:p>
                        <a:r>
                          <a:rPr lang="en-US">
                            <a:noFill/>
                          </a:rPr>
                          <a:t> </a:t>
                        </a:r>
                      </a:p>
                    </p:txBody>
                  </p:sp>
                </mc:Fallback>
              </mc:AlternateContent>
            </p:grpSp>
            <p:cxnSp>
              <p:nvCxnSpPr>
                <p:cNvPr id="121" name="Straight Arrow Connector 120"/>
                <p:cNvCxnSpPr/>
                <p:nvPr/>
              </p:nvCxnSpPr>
              <p:spPr>
                <a:xfrm flipH="1">
                  <a:off x="7202646" y="2528419"/>
                  <a:ext cx="10210" cy="8230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2" name="TextBox 121"/>
                    <p:cNvSpPr txBox="1"/>
                    <p:nvPr/>
                  </p:nvSpPr>
                  <p:spPr>
                    <a:xfrm>
                      <a:off x="6713012" y="2545477"/>
                      <a:ext cx="499845" cy="5508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𝒗</m:t>
                                    </m:r>
                                  </m:e>
                                  <m:sub>
                                    <m:r>
                                      <a:rPr lang="en-US" b="1" i="1" smtClean="0">
                                        <a:solidFill>
                                          <a:srgbClr val="00B050"/>
                                        </a:solidFill>
                                        <a:latin typeface="Cambria Math" panose="02040503050406030204" pitchFamily="18" charset="0"/>
                                      </a:rPr>
                                      <m:t>𝒔</m:t>
                                    </m:r>
                                  </m:sub>
                                </m:sSub>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713012" y="2545477"/>
                      <a:ext cx="499845" cy="550842"/>
                    </a:xfrm>
                    <a:prstGeom prst="rect">
                      <a:avLst/>
                    </a:prstGeom>
                    <a:blipFill>
                      <a:blip r:embed="rId10"/>
                      <a:stretch>
                        <a:fillRect r="-13076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19" name="TextBox 118"/>
                  <p:cNvSpPr txBox="1"/>
                  <p:nvPr/>
                </p:nvSpPr>
                <p:spPr>
                  <a:xfrm>
                    <a:off x="1047834" y="2766304"/>
                    <a:ext cx="2610270" cy="364779"/>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𝒗</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r>
                            <a:rPr lang="en-US" sz="1600" b="1" i="1">
                              <a:latin typeface="Cambria Math" panose="02040503050406030204" pitchFamily="18" charset="0"/>
                            </a:rPr>
                            <m:t>𝝎</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𝒔𝒊𝒏</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1047834" y="2766304"/>
                    <a:ext cx="2610270" cy="364779"/>
                  </a:xfrm>
                  <a:prstGeom prst="rect">
                    <a:avLst/>
                  </a:prstGeom>
                  <a:blipFill>
                    <a:blip r:embed="rId11"/>
                    <a:stretch>
                      <a:fillRect/>
                    </a:stretch>
                  </a:blipFill>
                  <a:ln>
                    <a:solidFill>
                      <a:schemeClr val="tx1"/>
                    </a:solidFill>
                    <a:prstDash val="dash"/>
                  </a:ln>
                </p:spPr>
                <p:txBody>
                  <a:bodyPr/>
                  <a:lstStyle/>
                  <a:p>
                    <a:r>
                      <a:rPr lang="en-US">
                        <a:noFill/>
                      </a:rPr>
                      <a:t> </a:t>
                    </a:r>
                  </a:p>
                </p:txBody>
              </p:sp>
            </mc:Fallback>
          </mc:AlternateContent>
        </p:grpSp>
        <p:grpSp>
          <p:nvGrpSpPr>
            <p:cNvPr id="94" name="Group 93"/>
            <p:cNvGrpSpPr/>
            <p:nvPr/>
          </p:nvGrpSpPr>
          <p:grpSpPr>
            <a:xfrm>
              <a:off x="8125243" y="4205978"/>
              <a:ext cx="3286164" cy="2486315"/>
              <a:chOff x="424914" y="963990"/>
              <a:chExt cx="3533405" cy="2629791"/>
            </a:xfrm>
          </p:grpSpPr>
          <mc:AlternateContent xmlns:mc="http://schemas.openxmlformats.org/markup-compatibility/2006" xmlns:a14="http://schemas.microsoft.com/office/drawing/2010/main">
            <mc:Choice Requires="a14">
              <p:sp>
                <p:nvSpPr>
                  <p:cNvPr id="108" name="TextBox 107"/>
                  <p:cNvSpPr txBox="1"/>
                  <p:nvPr/>
                </p:nvSpPr>
                <p:spPr>
                  <a:xfrm>
                    <a:off x="604874" y="3229789"/>
                    <a:ext cx="3353445" cy="363992"/>
                  </a:xfrm>
                  <a:prstGeom prst="rect">
                    <a:avLst/>
                  </a:prstGeom>
                  <a:solidFill>
                    <a:schemeClr val="bg1"/>
                  </a:solid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𝒂</m:t>
                              </m:r>
                            </m:e>
                            <m:sub>
                              <m:r>
                                <a:rPr lang="en-US" sz="1600" b="1" i="1" smtClean="0">
                                  <a:latin typeface="Cambria Math" panose="02040503050406030204" pitchFamily="18" charset="0"/>
                                </a:rPr>
                                <m:t>𝒔</m:t>
                              </m:r>
                            </m:sub>
                          </m:sSub>
                          <m:r>
                            <a:rPr lang="en-US" sz="1600" b="1" i="1">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a:latin typeface="Cambria Math" panose="02040503050406030204" pitchFamily="18" charset="0"/>
                                </a:rPr>
                                <m:t>𝝎</m:t>
                              </m:r>
                            </m:e>
                            <m:sup>
                              <m:r>
                                <a:rPr lang="en-US" sz="1600" b="1" i="1" smtClean="0">
                                  <a:latin typeface="Cambria Math" panose="02040503050406030204" pitchFamily="18" charset="0"/>
                                </a:rPr>
                                <m:t>𝟐</m:t>
                              </m:r>
                            </m:sup>
                          </m:sSup>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r>
                            <a:rPr lang="en-US" sz="1600" b="1" i="1" smtClean="0">
                              <a:latin typeface="Cambria Math" panose="02040503050406030204" pitchFamily="18" charset="0"/>
                            </a:rPr>
                            <m:t>𝒄𝒐𝒔</m:t>
                          </m:r>
                          <m:d>
                            <m:dPr>
                              <m:ctrlPr>
                                <a:rPr lang="en-US" sz="1600" b="1" i="1" smtClean="0">
                                  <a:latin typeface="Cambria Math" panose="02040503050406030204" pitchFamily="18" charset="0"/>
                                </a:rPr>
                              </m:ctrlPr>
                            </m:dPr>
                            <m:e>
                              <m:r>
                                <a:rPr lang="en-US" sz="1600" b="1" i="1" smtClean="0">
                                  <a:latin typeface="Cambria Math" panose="02040503050406030204" pitchFamily="18" charset="0"/>
                                </a:rPr>
                                <m:t>𝝎</m:t>
                              </m:r>
                              <m:r>
                                <a:rPr lang="en-US" sz="1600" b="1" i="1" smtClean="0">
                                  <a:latin typeface="Cambria Math" panose="02040503050406030204" pitchFamily="18" charset="0"/>
                                </a:rPr>
                                <m:t>𝒕</m:t>
                              </m:r>
                            </m:e>
                          </m:d>
                          <m:r>
                            <a:rPr lang="en-US" sz="1600" b="1" i="1" smtClean="0">
                              <a:latin typeface="Cambria Math" panose="02040503050406030204" pitchFamily="18" charset="0"/>
                            </a:rPr>
                            <m:t>=−</m:t>
                          </m:r>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rPr>
                                <m:t>𝝎</m:t>
                              </m:r>
                            </m:e>
                            <m:sup>
                              <m:r>
                                <a:rPr lang="en-US" sz="1600" b="1" i="1" smtClean="0">
                                  <a:latin typeface="Cambria Math" panose="02040503050406030204" pitchFamily="18" charset="0"/>
                                </a:rPr>
                                <m:t>𝟐</m:t>
                              </m:r>
                            </m:sup>
                          </m:sSup>
                          <m:r>
                            <a:rPr lang="en-US" sz="1600" b="1" i="1" smtClean="0">
                              <a:latin typeface="Cambria Math" panose="02040503050406030204" pitchFamily="18" charset="0"/>
                            </a:rPr>
                            <m:t>𝒔</m:t>
                          </m:r>
                        </m:oMath>
                      </m:oMathPara>
                    </a14:m>
                    <a:endParaRPr lang="en-US" sz="1600" dirty="0"/>
                  </a:p>
                </p:txBody>
              </p:sp>
            </mc:Choice>
            <mc:Fallback xmlns="">
              <p:sp>
                <p:nvSpPr>
                  <p:cNvPr id="19" name="TextBox 18"/>
                  <p:cNvSpPr txBox="1">
                    <a:spLocks noRot="1" noChangeAspect="1" noMove="1" noResize="1" noEditPoints="1" noAdjustHandles="1" noChangeArrowheads="1" noChangeShapeType="1" noTextEdit="1"/>
                  </p:cNvSpPr>
                  <p:nvPr/>
                </p:nvSpPr>
                <p:spPr>
                  <a:xfrm>
                    <a:off x="604874" y="3229789"/>
                    <a:ext cx="3353445" cy="363992"/>
                  </a:xfrm>
                  <a:prstGeom prst="rect">
                    <a:avLst/>
                  </a:prstGeom>
                  <a:blipFill>
                    <a:blip r:embed="rId12"/>
                    <a:stretch>
                      <a:fillRect/>
                    </a:stretch>
                  </a:blipFill>
                  <a:ln>
                    <a:solidFill>
                      <a:schemeClr val="tx1"/>
                    </a:solidFill>
                    <a:prstDash val="dash"/>
                  </a:ln>
                </p:spPr>
                <p:txBody>
                  <a:bodyPr/>
                  <a:lstStyle/>
                  <a:p>
                    <a:r>
                      <a:rPr lang="en-US">
                        <a:noFill/>
                      </a:rPr>
                      <a:t> </a:t>
                    </a:r>
                  </a:p>
                </p:txBody>
              </p:sp>
            </mc:Fallback>
          </mc:AlternateContent>
          <p:grpSp>
            <p:nvGrpSpPr>
              <p:cNvPr id="109" name="Group 108"/>
              <p:cNvGrpSpPr/>
              <p:nvPr/>
            </p:nvGrpSpPr>
            <p:grpSpPr>
              <a:xfrm>
                <a:off x="424914" y="963990"/>
                <a:ext cx="3138548" cy="2219305"/>
                <a:chOff x="6713012" y="1909072"/>
                <a:chExt cx="4358707" cy="2853553"/>
              </a:xfrm>
            </p:grpSpPr>
            <p:grpSp>
              <p:nvGrpSpPr>
                <p:cNvPr id="110" name="Group 109"/>
                <p:cNvGrpSpPr/>
                <p:nvPr/>
              </p:nvGrpSpPr>
              <p:grpSpPr>
                <a:xfrm>
                  <a:off x="6781499" y="1909072"/>
                  <a:ext cx="4290220" cy="2853553"/>
                  <a:chOff x="1712288" y="1891978"/>
                  <a:chExt cx="4467778" cy="3037139"/>
                </a:xfrm>
              </p:grpSpPr>
              <p:grpSp>
                <p:nvGrpSpPr>
                  <p:cNvPr id="113" name="Group 112"/>
                  <p:cNvGrpSpPr/>
                  <p:nvPr/>
                </p:nvGrpSpPr>
                <p:grpSpPr>
                  <a:xfrm>
                    <a:off x="2324419" y="2149862"/>
                    <a:ext cx="3855647" cy="2779255"/>
                    <a:chOff x="2324419" y="2149862"/>
                    <a:chExt cx="3855647" cy="2779255"/>
                  </a:xfrm>
                </p:grpSpPr>
                <p:pic>
                  <p:nvPicPr>
                    <p:cNvPr id="11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35652" r="-1" b="31501"/>
                    <a:stretch/>
                  </p:blipFill>
                  <p:spPr bwMode="auto">
                    <a:xfrm>
                      <a:off x="2324419" y="2192191"/>
                      <a:ext cx="3855647" cy="2530627"/>
                    </a:xfrm>
                    <a:prstGeom prst="rect">
                      <a:avLst/>
                    </a:prstGeom>
                    <a:noFill/>
                    <a:extLst>
                      <a:ext uri="{909E8E84-426E-40DD-AFC4-6F175D3DCCD1}">
                        <a14:hiddenFill xmlns:a14="http://schemas.microsoft.com/office/drawing/2010/main">
                          <a:solidFill>
                            <a:srgbClr val="FFFFFF"/>
                          </a:solidFill>
                        </a14:hiddenFill>
                      </a:ext>
                    </a:extLst>
                  </p:spPr>
                </p:pic>
                <p:cxnSp>
                  <p:nvCxnSpPr>
                    <p:cNvPr id="117" name="Straight Arrow Connector 116"/>
                    <p:cNvCxnSpPr/>
                    <p:nvPr/>
                  </p:nvCxnSpPr>
                  <p:spPr>
                    <a:xfrm flipV="1">
                      <a:off x="2329223" y="2149862"/>
                      <a:ext cx="0" cy="27792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4" name="TextBox 113"/>
                      <p:cNvSpPr txBox="1"/>
                      <p:nvPr/>
                    </p:nvSpPr>
                    <p:spPr>
                      <a:xfrm>
                        <a:off x="1712288" y="1891978"/>
                        <a:ext cx="520534" cy="53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𝒂</m:t>
                                  </m:r>
                                </m:e>
                                <m:sub>
                                  <m:r>
                                    <a:rPr lang="en-US" b="1" i="1" smtClean="0">
                                      <a:latin typeface="Cambria Math" panose="02040503050406030204" pitchFamily="18" charset="0"/>
                                    </a:rPr>
                                    <m:t>𝒔</m:t>
                                  </m:r>
                                </m:sub>
                              </m:sSub>
                            </m:oMath>
                          </m:oMathPara>
                        </a14:m>
                        <a:endParaRPr lang="en-US" b="1" dirty="0"/>
                      </a:p>
                    </p:txBody>
                  </p:sp>
                </mc:Choice>
                <mc:Fallback xmlns="">
                  <p:sp>
                    <p:nvSpPr>
                      <p:cNvPr id="27" name="TextBox 26"/>
                      <p:cNvSpPr txBox="1">
                        <a:spLocks noRot="1" noChangeAspect="1" noMove="1" noResize="1" noEditPoints="1" noAdjustHandles="1" noChangeArrowheads="1" noChangeShapeType="1" noTextEdit="1"/>
                      </p:cNvSpPr>
                      <p:nvPr/>
                    </p:nvSpPr>
                    <p:spPr>
                      <a:xfrm>
                        <a:off x="1712288" y="1891978"/>
                        <a:ext cx="520534" cy="534601"/>
                      </a:xfrm>
                      <a:prstGeom prst="rect">
                        <a:avLst/>
                      </a:prstGeom>
                      <a:blipFill>
                        <a:blip r:embed="rId13"/>
                        <a:stretch>
                          <a:fillRect r="-1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a:off x="5531361" y="3404361"/>
                        <a:ext cx="520530" cy="4633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dirty="0" smtClean="0">
                                  <a:latin typeface="Cambria Math" panose="02040503050406030204" pitchFamily="18" charset="0"/>
                                </a:rPr>
                                <m:t>𝒕</m:t>
                              </m:r>
                            </m:oMath>
                          </m:oMathPara>
                        </a14:m>
                        <a:endParaRPr lang="en-US" sz="1600" b="1" dirty="0"/>
                      </a:p>
                    </p:txBody>
                  </p:sp>
                </mc:Choice>
                <mc:Fallback xmlns="">
                  <p:sp>
                    <p:nvSpPr>
                      <p:cNvPr id="28" name="TextBox 27"/>
                      <p:cNvSpPr txBox="1">
                        <a:spLocks noRot="1" noChangeAspect="1" noMove="1" noResize="1" noEditPoints="1" noAdjustHandles="1" noChangeArrowheads="1" noChangeShapeType="1" noTextEdit="1"/>
                      </p:cNvSpPr>
                      <p:nvPr/>
                    </p:nvSpPr>
                    <p:spPr>
                      <a:xfrm>
                        <a:off x="5531361" y="3404361"/>
                        <a:ext cx="520530" cy="463314"/>
                      </a:xfrm>
                      <a:prstGeom prst="rect">
                        <a:avLst/>
                      </a:prstGeom>
                      <a:blipFill>
                        <a:blip r:embed="rId14"/>
                        <a:stretch>
                          <a:fillRect/>
                        </a:stretch>
                      </a:blipFill>
                    </p:spPr>
                    <p:txBody>
                      <a:bodyPr/>
                      <a:lstStyle/>
                      <a:p>
                        <a:r>
                          <a:rPr lang="en-US">
                            <a:noFill/>
                          </a:rPr>
                          <a:t> </a:t>
                        </a:r>
                      </a:p>
                    </p:txBody>
                  </p:sp>
                </mc:Fallback>
              </mc:AlternateContent>
            </p:grpSp>
            <p:cxnSp>
              <p:nvCxnSpPr>
                <p:cNvPr id="111" name="Straight Arrow Connector 110"/>
                <p:cNvCxnSpPr/>
                <p:nvPr/>
              </p:nvCxnSpPr>
              <p:spPr>
                <a:xfrm flipH="1">
                  <a:off x="7202645" y="2441151"/>
                  <a:ext cx="0" cy="9948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2" name="TextBox 111"/>
                    <p:cNvSpPr txBox="1"/>
                    <p:nvPr/>
                  </p:nvSpPr>
                  <p:spPr>
                    <a:xfrm>
                      <a:off x="6713012" y="2545477"/>
                      <a:ext cx="499844" cy="4944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B050"/>
                                    </a:solidFill>
                                    <a:latin typeface="Cambria Math" panose="02040503050406030204" pitchFamily="18" charset="0"/>
                                  </a:rPr>
                                </m:ctrlPr>
                              </m:sSubPr>
                              <m:e>
                                <m:sSub>
                                  <m:sSubPr>
                                    <m:ctrlPr>
                                      <a:rPr lang="en-US" sz="1600" b="1" i="1" smtClean="0">
                                        <a:solidFill>
                                          <a:srgbClr val="00B050"/>
                                        </a:solidFill>
                                        <a:latin typeface="Cambria Math" panose="02040503050406030204" pitchFamily="18" charset="0"/>
                                      </a:rPr>
                                    </m:ctrlPr>
                                  </m:sSubPr>
                                  <m:e>
                                    <m:r>
                                      <a:rPr lang="en-US" sz="1600" b="1" i="1" smtClean="0">
                                        <a:solidFill>
                                          <a:srgbClr val="00B050"/>
                                        </a:solidFill>
                                        <a:latin typeface="Cambria Math" panose="02040503050406030204" pitchFamily="18" charset="0"/>
                                      </a:rPr>
                                      <m:t>𝒂</m:t>
                                    </m:r>
                                  </m:e>
                                  <m:sub>
                                    <m:r>
                                      <a:rPr lang="en-US" sz="1600" b="1" i="1" smtClean="0">
                                        <a:solidFill>
                                          <a:srgbClr val="00B050"/>
                                        </a:solidFill>
                                        <a:latin typeface="Cambria Math" panose="02040503050406030204" pitchFamily="18" charset="0"/>
                                      </a:rPr>
                                      <m:t>𝒔</m:t>
                                    </m:r>
                                  </m:sub>
                                </m:sSub>
                              </m:e>
                              <m:sub>
                                <m:r>
                                  <a:rPr lang="en-US" sz="1600" b="1" i="1" smtClean="0">
                                    <a:solidFill>
                                      <a:srgbClr val="00B050"/>
                                    </a:solidFill>
                                    <a:latin typeface="Cambria Math" panose="02040503050406030204" pitchFamily="18" charset="0"/>
                                  </a:rPr>
                                  <m:t>𝒎𝒂𝒙</m:t>
                                </m:r>
                              </m:sub>
                            </m:sSub>
                          </m:oMath>
                        </m:oMathPara>
                      </a14:m>
                      <a:endParaRPr lang="en-US" sz="1600" b="1" dirty="0">
                        <a:solidFill>
                          <a:srgbClr val="00B05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713012" y="2545477"/>
                      <a:ext cx="499844" cy="494437"/>
                    </a:xfrm>
                    <a:prstGeom prst="rect">
                      <a:avLst/>
                    </a:prstGeom>
                    <a:blipFill>
                      <a:blip r:embed="rId15"/>
                      <a:stretch>
                        <a:fillRect r="-96296"/>
                      </a:stretch>
                    </a:blipFill>
                  </p:spPr>
                  <p:txBody>
                    <a:bodyPr/>
                    <a:lstStyle/>
                    <a:p>
                      <a:r>
                        <a:rPr lang="en-US">
                          <a:noFill/>
                        </a:rPr>
                        <a:t> </a:t>
                      </a:r>
                    </a:p>
                  </p:txBody>
                </p:sp>
              </mc:Fallback>
            </mc:AlternateContent>
          </p:grpSp>
        </p:grpSp>
        <p:grpSp>
          <p:nvGrpSpPr>
            <p:cNvPr id="95" name="Group 94"/>
            <p:cNvGrpSpPr/>
            <p:nvPr/>
          </p:nvGrpSpPr>
          <p:grpSpPr>
            <a:xfrm>
              <a:off x="8143843" y="224337"/>
              <a:ext cx="2970017" cy="1893544"/>
              <a:chOff x="424914" y="962883"/>
              <a:chExt cx="3401968" cy="2077742"/>
            </a:xfrm>
          </p:grpSpPr>
          <mc:AlternateContent xmlns:mc="http://schemas.openxmlformats.org/markup-compatibility/2006" xmlns:a14="http://schemas.microsoft.com/office/drawing/2010/main">
            <mc:Choice Requires="a14">
              <p:sp>
                <p:nvSpPr>
                  <p:cNvPr id="96" name="TextBox 95"/>
                  <p:cNvSpPr txBox="1"/>
                  <p:nvPr/>
                </p:nvSpPr>
                <p:spPr>
                  <a:xfrm>
                    <a:off x="1010246" y="2670101"/>
                    <a:ext cx="2618631" cy="370524"/>
                  </a:xfrm>
                  <a:prstGeom prst="rect">
                    <a:avLst/>
                  </a:prstGeom>
                  <a:noFill/>
                  <a:ln>
                    <a:solidFill>
                      <a:schemeClr val="tx1"/>
                    </a:solidFill>
                    <a:prstDash val="dash"/>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𝒔</m:t>
                          </m:r>
                          <m:r>
                            <a:rPr lang="en-US" sz="1600" b="1" i="1" smtClean="0">
                              <a:latin typeface="Cambria Math" panose="02040503050406030204" pitchFamily="18" charset="0"/>
                            </a:rPr>
                            <m:t>=</m:t>
                          </m:r>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𝒔</m:t>
                              </m:r>
                            </m:e>
                            <m:sub>
                              <m:r>
                                <a:rPr lang="en-US" sz="1600" b="1" i="1" smtClean="0">
                                  <a:latin typeface="Cambria Math" panose="02040503050406030204" pitchFamily="18" charset="0"/>
                                </a:rPr>
                                <m:t>𝒎𝒂𝒙</m:t>
                              </m:r>
                            </m:sub>
                          </m:sSub>
                          <m:func>
                            <m:funcPr>
                              <m:ctrlPr>
                                <a:rPr lang="en-US" sz="1600" b="1" i="1">
                                  <a:latin typeface="Cambria Math" panose="02040503050406030204" pitchFamily="18" charset="0"/>
                                </a:rPr>
                              </m:ctrlPr>
                            </m:funcPr>
                            <m:fName>
                              <m:r>
                                <a:rPr lang="en-US" sz="1600" b="1" i="1">
                                  <a:latin typeface="Cambria Math" panose="02040503050406030204" pitchFamily="18" charset="0"/>
                                </a:rPr>
                                <m:t>𝒄𝒐𝒔</m:t>
                              </m:r>
                            </m:fName>
                            <m:e>
                              <m:d>
                                <m:dPr>
                                  <m:ctrlPr>
                                    <a:rPr lang="en-US" sz="1600" b="1" i="1">
                                      <a:latin typeface="Cambria Math" panose="02040503050406030204" pitchFamily="18" charset="0"/>
                                    </a:rPr>
                                  </m:ctrlPr>
                                </m:dPr>
                                <m:e>
                                  <m:r>
                                    <a:rPr lang="en-US" sz="1600" b="1" i="1">
                                      <a:latin typeface="Cambria Math" panose="02040503050406030204" pitchFamily="18" charset="0"/>
                                    </a:rPr>
                                    <m:t>𝝎</m:t>
                                  </m:r>
                                  <m:r>
                                    <a:rPr lang="en-US" sz="1600" b="1" i="1">
                                      <a:latin typeface="Cambria Math" panose="02040503050406030204" pitchFamily="18" charset="0"/>
                                    </a:rPr>
                                    <m:t>𝒕</m:t>
                                  </m:r>
                                </m:e>
                              </m:d>
                            </m:e>
                          </m:func>
                        </m:oMath>
                      </m:oMathPara>
                    </a14:m>
                    <a:endParaRPr lang="en-US"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1010246" y="2670101"/>
                    <a:ext cx="2618631" cy="370524"/>
                  </a:xfrm>
                  <a:prstGeom prst="rect">
                    <a:avLst/>
                  </a:prstGeom>
                  <a:blipFill>
                    <a:blip r:embed="rId16"/>
                    <a:stretch>
                      <a:fillRect/>
                    </a:stretch>
                  </a:blipFill>
                  <a:ln>
                    <a:solidFill>
                      <a:schemeClr val="tx1"/>
                    </a:solidFill>
                    <a:prstDash val="dash"/>
                  </a:ln>
                </p:spPr>
                <p:txBody>
                  <a:bodyPr/>
                  <a:lstStyle/>
                  <a:p>
                    <a:r>
                      <a:rPr lang="en-US">
                        <a:noFill/>
                      </a:rPr>
                      <a:t> </a:t>
                    </a:r>
                  </a:p>
                </p:txBody>
              </p:sp>
            </mc:Fallback>
          </mc:AlternateContent>
          <p:grpSp>
            <p:nvGrpSpPr>
              <p:cNvPr id="97" name="Group 96"/>
              <p:cNvGrpSpPr/>
              <p:nvPr/>
            </p:nvGrpSpPr>
            <p:grpSpPr>
              <a:xfrm>
                <a:off x="424914" y="962883"/>
                <a:ext cx="3401968" cy="2038733"/>
                <a:chOff x="6713012" y="1907648"/>
                <a:chExt cx="4724535" cy="2621376"/>
              </a:xfrm>
            </p:grpSpPr>
            <p:grpSp>
              <p:nvGrpSpPr>
                <p:cNvPr id="98" name="Group 97"/>
                <p:cNvGrpSpPr/>
                <p:nvPr/>
              </p:nvGrpSpPr>
              <p:grpSpPr>
                <a:xfrm>
                  <a:off x="6948272" y="1907648"/>
                  <a:ext cx="4489275" cy="2621376"/>
                  <a:chOff x="1885962" y="1890463"/>
                  <a:chExt cx="4675071" cy="2790025"/>
                </a:xfrm>
              </p:grpSpPr>
              <p:grpSp>
                <p:nvGrpSpPr>
                  <p:cNvPr id="103" name="Group 102"/>
                  <p:cNvGrpSpPr/>
                  <p:nvPr/>
                </p:nvGrpSpPr>
                <p:grpSpPr>
                  <a:xfrm>
                    <a:off x="2321778" y="2149861"/>
                    <a:ext cx="4239255" cy="2530627"/>
                    <a:chOff x="2321778" y="2149861"/>
                    <a:chExt cx="4239255" cy="2530627"/>
                  </a:xfrm>
                </p:grpSpPr>
                <p:pic>
                  <p:nvPicPr>
                    <p:cNvPr id="106" name="Picture 2" descr="Image result for sine wave"/>
                    <p:cNvPicPr>
                      <a:picLocks noChangeAspect="1" noChangeArrowheads="1"/>
                    </p:cNvPicPr>
                    <p:nvPr/>
                  </p:nvPicPr>
                  <p:blipFill rotWithShape="1">
                    <a:blip r:embed="rId25">
                      <a:extLst>
                        <a:ext uri="{28A0092B-C50C-407E-A947-70E740481C1C}">
                          <a14:useLocalDpi xmlns:a14="http://schemas.microsoft.com/office/drawing/2010/main" val="0"/>
                        </a:ext>
                      </a:extLst>
                    </a:blip>
                    <a:srcRect l="25330" t="64" r="3918" b="31437"/>
                    <a:stretch/>
                  </p:blipFill>
                  <p:spPr bwMode="auto">
                    <a:xfrm>
                      <a:off x="2321778" y="2403550"/>
                      <a:ext cx="4239255" cy="1791491"/>
                    </a:xfrm>
                    <a:prstGeom prst="rect">
                      <a:avLst/>
                    </a:prstGeom>
                    <a:noFill/>
                    <a:extLst>
                      <a:ext uri="{909E8E84-426E-40DD-AFC4-6F175D3DCCD1}">
                        <a14:hiddenFill xmlns:a14="http://schemas.microsoft.com/office/drawing/2010/main">
                          <a:solidFill>
                            <a:srgbClr val="FFFFFF"/>
                          </a:solidFill>
                        </a14:hiddenFill>
                      </a:ext>
                    </a:extLst>
                  </p:spPr>
                </p:pic>
                <p:cxnSp>
                  <p:nvCxnSpPr>
                    <p:cNvPr id="107" name="Straight Arrow Connector 106"/>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4" name="TextBox 103"/>
                      <p:cNvSpPr txBox="1"/>
                      <p:nvPr/>
                    </p:nvSpPr>
                    <p:spPr>
                      <a:xfrm>
                        <a:off x="1885962" y="1890463"/>
                        <a:ext cx="520534" cy="5546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𝒔</m:t>
                              </m:r>
                            </m:oMath>
                          </m:oMathPara>
                        </a14:m>
                        <a:endParaRPr lang="en-US" b="1" dirty="0"/>
                      </a:p>
                    </p:txBody>
                  </p:sp>
                </mc:Choice>
                <mc:Fallback xmlns="">
                  <p:sp>
                    <p:nvSpPr>
                      <p:cNvPr id="42" name="TextBox 41"/>
                      <p:cNvSpPr txBox="1">
                        <a:spLocks noRot="1" noChangeAspect="1" noMove="1" noResize="1" noEditPoints="1" noAdjustHandles="1" noChangeArrowheads="1" noChangeShapeType="1" noTextEdit="1"/>
                      </p:cNvSpPr>
                      <p:nvPr/>
                    </p:nvSpPr>
                    <p:spPr>
                      <a:xfrm>
                        <a:off x="1885962" y="1890463"/>
                        <a:ext cx="520534" cy="554601"/>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TextBox 104"/>
                      <p:cNvSpPr txBox="1"/>
                      <p:nvPr/>
                    </p:nvSpPr>
                    <p:spPr>
                      <a:xfrm>
                        <a:off x="5761996" y="3352586"/>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1" name="TextBox 100"/>
                      <p:cNvSpPr txBox="1">
                        <a:spLocks noRot="1" noChangeAspect="1" noMove="1" noResize="1" noEditPoints="1" noAdjustHandles="1" noChangeArrowheads="1" noChangeShapeType="1" noTextEdit="1"/>
                      </p:cNvSpPr>
                      <p:nvPr/>
                    </p:nvSpPr>
                    <p:spPr>
                      <a:xfrm>
                        <a:off x="5761996" y="3352586"/>
                        <a:ext cx="520533" cy="363603"/>
                      </a:xfrm>
                      <a:prstGeom prst="rect">
                        <a:avLst/>
                      </a:prstGeom>
                      <a:blipFill>
                        <a:blip r:embed="rId18"/>
                        <a:stretch>
                          <a:fillRect b="-27907"/>
                        </a:stretch>
                      </a:blipFill>
                    </p:spPr>
                    <p:txBody>
                      <a:bodyPr/>
                      <a:lstStyle/>
                      <a:p>
                        <a:r>
                          <a:rPr lang="en-US">
                            <a:noFill/>
                          </a:rPr>
                          <a:t> </a:t>
                        </a:r>
                      </a:p>
                    </p:txBody>
                  </p:sp>
                </mc:Fallback>
              </mc:AlternateContent>
            </p:grpSp>
            <p:cxnSp>
              <p:nvCxnSpPr>
                <p:cNvPr id="99" name="Straight Arrow Connector 98"/>
                <p:cNvCxnSpPr/>
                <p:nvPr/>
              </p:nvCxnSpPr>
              <p:spPr>
                <a:xfrm flipH="1">
                  <a:off x="7202646" y="2508491"/>
                  <a:ext cx="10210" cy="76422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8638142" y="2412036"/>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1" name="TextBox 100"/>
                    <p:cNvSpPr txBox="1"/>
                    <p:nvPr/>
                  </p:nvSpPr>
                  <p:spPr>
                    <a:xfrm>
                      <a:off x="6713012" y="2545477"/>
                      <a:ext cx="499843" cy="521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𝒔</m:t>
                                </m:r>
                              </m:e>
                              <m:sub>
                                <m:r>
                                  <a:rPr lang="en-US" b="1" i="1" smtClean="0">
                                    <a:solidFill>
                                      <a:srgbClr val="00B050"/>
                                    </a:solidFill>
                                    <a:latin typeface="Cambria Math" panose="02040503050406030204" pitchFamily="18" charset="0"/>
                                  </a:rPr>
                                  <m:t>𝒎𝒂𝒙</m:t>
                                </m:r>
                              </m:sub>
                            </m:sSub>
                          </m:oMath>
                        </m:oMathPara>
                      </a14:m>
                      <a:endParaRPr lang="en-US" b="1" dirty="0">
                        <a:solidFill>
                          <a:srgbClr val="00B05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6713012" y="2545477"/>
                      <a:ext cx="499843" cy="521077"/>
                    </a:xfrm>
                    <a:prstGeom prst="rect">
                      <a:avLst/>
                    </a:prstGeom>
                    <a:blipFill>
                      <a:blip r:embed="rId19"/>
                      <a:stretch>
                        <a:fillRect r="-960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9023650" y="1975900"/>
                      <a:ext cx="499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9023650" y="1975900"/>
                      <a:ext cx="499844" cy="369332"/>
                    </a:xfrm>
                    <a:prstGeom prst="rect">
                      <a:avLst/>
                    </a:prstGeom>
                    <a:blipFill>
                      <a:blip r:embed="rId20"/>
                      <a:stretch>
                        <a:fillRect b="-19149"/>
                      </a:stretch>
                    </a:blipFill>
                  </p:spPr>
                  <p:txBody>
                    <a:bodyPr/>
                    <a:lstStyle/>
                    <a:p>
                      <a:r>
                        <a:rPr lang="en-US">
                          <a:noFill/>
                        </a:rPr>
                        <a:t> </a:t>
                      </a:r>
                    </a:p>
                  </p:txBody>
                </p:sp>
              </mc:Fallback>
            </mc:AlternateContent>
          </p:grpSp>
        </p:grpSp>
      </p:grpSp>
      <p:grpSp>
        <p:nvGrpSpPr>
          <p:cNvPr id="3" name="Group 2"/>
          <p:cNvGrpSpPr/>
          <p:nvPr/>
        </p:nvGrpSpPr>
        <p:grpSpPr>
          <a:xfrm>
            <a:off x="3160678" y="4631224"/>
            <a:ext cx="4478747" cy="1654202"/>
            <a:chOff x="3465513" y="4435649"/>
            <a:chExt cx="4478747" cy="1654202"/>
          </a:xfrm>
        </p:grpSpPr>
        <mc:AlternateContent xmlns:mc="http://schemas.openxmlformats.org/markup-compatibility/2006" xmlns:a14="http://schemas.microsoft.com/office/drawing/2010/main">
          <mc:Choice Requires="a14">
            <p:sp>
              <p:nvSpPr>
                <p:cNvPr id="50" name="TextBox 49"/>
                <p:cNvSpPr txBox="1"/>
                <p:nvPr/>
              </p:nvSpPr>
              <p:spPr>
                <a:xfrm>
                  <a:off x="3465513" y="4435649"/>
                  <a:ext cx="2607158" cy="1650837"/>
                </a:xfrm>
                <a:prstGeom prst="rect">
                  <a:avLst/>
                </a:prstGeom>
                <a:noFill/>
                <a:ln>
                  <a:solidFill>
                    <a:schemeClr val="tx1"/>
                  </a:solidFill>
                  <a:prstDash val="dash"/>
                </a:ln>
              </p:spPr>
              <p:txBody>
                <a:bodyPr wrap="square" rtlCol="0">
                  <a:spAutoFit/>
                </a:bodyPr>
                <a:lstStyle/>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𝐾𝐸</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den>
                        </m:f>
                        <m:r>
                          <m:rPr>
                            <m:sty m:val="p"/>
                          </m:rPr>
                          <a:rPr lang="en-US">
                            <a:latin typeface="Cambria Math" panose="02040503050406030204" pitchFamily="18" charset="0"/>
                          </a:rPr>
                          <m:t>m</m:t>
                        </m:r>
                        <m:f>
                          <m:fPr>
                            <m:ctrlPr>
                              <a:rPr lang="en-US" i="1">
                                <a:latin typeface="Cambria Math" panose="02040503050406030204" pitchFamily="18" charset="0"/>
                              </a:rPr>
                            </m:ctrlPr>
                          </m:fPr>
                          <m:num>
                            <m:r>
                              <m:rPr>
                                <m:sty m:val="p"/>
                              </m:rPr>
                              <a:rPr lang="en-US">
                                <a:latin typeface="Cambria Math" panose="02040503050406030204" pitchFamily="18" charset="0"/>
                              </a:rPr>
                              <m:t>g</m:t>
                            </m:r>
                          </m:num>
                          <m:den>
                            <m:r>
                              <a:rPr lang="en-US" i="1">
                                <a:latin typeface="Cambria Math" panose="02040503050406030204" pitchFamily="18" charset="0"/>
                              </a:rPr>
                              <m:t>𝑙</m:t>
                            </m:r>
                          </m:den>
                        </m:f>
                        <m:sSubSup>
                          <m:sSubSupPr>
                            <m:ctrlPr>
                              <a:rPr lang="en-US" i="1">
                                <a:latin typeface="Cambria Math" panose="02040503050406030204" pitchFamily="18" charset="0"/>
                              </a:rPr>
                            </m:ctrlPr>
                          </m:sSubSupPr>
                          <m:e>
                            <m:r>
                              <a:rPr lang="en-US">
                                <a:latin typeface="Cambria Math" panose="02040503050406030204" pitchFamily="18" charset="0"/>
                              </a:rPr>
                              <m:t>(</m:t>
                            </m:r>
                            <m:r>
                              <m:rPr>
                                <m:sty m:val="p"/>
                              </m:rPr>
                              <a:rPr lang="en-US">
                                <a:latin typeface="Cambria Math" panose="02040503050406030204" pitchFamily="18" charset="0"/>
                              </a:rPr>
                              <m:t>s</m:t>
                            </m:r>
                          </m:e>
                          <m:sub>
                            <m:r>
                              <m:rPr>
                                <m:sty m:val="p"/>
                              </m:rPr>
                              <a:rPr lang="en-US">
                                <a:latin typeface="Cambria Math" panose="02040503050406030204" pitchFamily="18" charset="0"/>
                              </a:rPr>
                              <m:t>max</m:t>
                            </m:r>
                          </m:sub>
                          <m:sup>
                            <m:r>
                              <a:rPr lang="en-US">
                                <a:latin typeface="Cambria Math" panose="02040503050406030204" pitchFamily="18" charset="0"/>
                              </a:rPr>
                              <m:t>2</m:t>
                            </m:r>
                          </m:sup>
                        </m:sSubSup>
                        <m:r>
                          <a:rPr lang="en-US">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s</m:t>
                            </m:r>
                          </m:e>
                          <m:sup>
                            <m:r>
                              <a:rPr lang="en-US">
                                <a:latin typeface="Cambria Math" panose="02040503050406030204" pitchFamily="18" charset="0"/>
                              </a:rPr>
                              <m:t>2</m:t>
                            </m:r>
                          </m:sup>
                        </m:sSup>
                        <m:r>
                          <a:rPr lang="en-US" i="1">
                            <a:latin typeface="Cambria Math" panose="02040503050406030204" pitchFamily="18" charset="0"/>
                          </a:rPr>
                          <m:t>)</m:t>
                        </m:r>
                      </m:oMath>
                    </m:oMathPara>
                  </a14:m>
                  <a:endParaRPr lang="en-US" dirty="0"/>
                </a:p>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𝐾𝐸</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m:rPr>
                            <m:sty m:val="p"/>
                          </m:rPr>
                          <a:rPr lang="en-US" i="0">
                            <a:latin typeface="Cambria Math" panose="02040503050406030204" pitchFamily="18" charset="0"/>
                          </a:rPr>
                          <m:t>mg</m:t>
                        </m:r>
                        <m:r>
                          <a:rPr lang="en-US" b="0" i="1" smtClean="0">
                            <a:latin typeface="Cambria Math" panose="02040503050406030204" pitchFamily="18" charset="0"/>
                          </a:rPr>
                          <m:t>𝑙</m:t>
                        </m:r>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𝜃</m:t>
                                </m:r>
                              </m:e>
                              <m:sub>
                                <m:r>
                                  <m:rPr>
                                    <m:sty m:val="p"/>
                                  </m:rPr>
                                  <a:rPr lang="en-US">
                                    <a:latin typeface="Cambria Math" panose="02040503050406030204" pitchFamily="18" charset="0"/>
                                  </a:rPr>
                                  <m:t>max</m:t>
                                </m:r>
                              </m:sub>
                              <m:sup>
                                <m:r>
                                  <a:rPr lang="en-US">
                                    <a:latin typeface="Cambria Math" panose="02040503050406030204" pitchFamily="18" charset="0"/>
                                  </a:rPr>
                                  <m:t>2</m:t>
                                </m:r>
                              </m:sup>
                            </m:sSubSup>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𝜃</m:t>
                                </m:r>
                              </m:e>
                              <m:sup>
                                <m:r>
                                  <a:rPr lang="en-US">
                                    <a:latin typeface="Cambria Math" panose="02040503050406030204" pitchFamily="18" charset="0"/>
                                  </a:rPr>
                                  <m:t>2</m:t>
                                </m:r>
                              </m:sup>
                            </m:sSup>
                          </m:e>
                        </m:d>
                      </m:oMath>
                    </m:oMathPara>
                  </a14:m>
                  <a:endParaRPr lang="en-US" sz="2000" dirty="0"/>
                </a:p>
              </p:txBody>
            </p:sp>
          </mc:Choice>
          <mc:Fallback xmlns="">
            <p:sp>
              <p:nvSpPr>
                <p:cNvPr id="50" name="TextBox 49"/>
                <p:cNvSpPr txBox="1">
                  <a:spLocks noRot="1" noChangeAspect="1" noMove="1" noResize="1" noEditPoints="1" noAdjustHandles="1" noChangeArrowheads="1" noChangeShapeType="1" noTextEdit="1"/>
                </p:cNvSpPr>
                <p:nvPr/>
              </p:nvSpPr>
              <p:spPr>
                <a:xfrm>
                  <a:off x="3465513" y="4435649"/>
                  <a:ext cx="2607158" cy="1650837"/>
                </a:xfrm>
                <a:prstGeom prst="rect">
                  <a:avLst/>
                </a:prstGeom>
                <a:blipFill>
                  <a:blip r:embed="rId26"/>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6079508" y="4439014"/>
                  <a:ext cx="1864752" cy="1650837"/>
                </a:xfrm>
                <a:prstGeom prst="rect">
                  <a:avLst/>
                </a:prstGeom>
                <a:noFill/>
                <a:ln>
                  <a:solidFill>
                    <a:schemeClr val="tx1"/>
                  </a:solidFill>
                  <a:prstDash val="dash"/>
                </a:ln>
              </p:spPr>
              <p:txBody>
                <a:bodyPr wrap="square" rtlCol="0">
                  <a:spAutoFit/>
                </a:bodyPr>
                <a:lstStyle/>
                <a:p>
                  <a:pPr algn="ctr">
                    <a:lnSpc>
                      <a:spcPct val="150000"/>
                    </a:lnSpc>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r>
                          <a:rPr lang="en-US" b="0" i="0">
                            <a:latin typeface="Cambria Math" panose="02040503050406030204" pitchFamily="18" charset="0"/>
                          </a:rPr>
                          <m:t>=</m:t>
                        </m:r>
                        <m:f>
                          <m:fPr>
                            <m:ctrlPr>
                              <a:rPr lang="en-US" i="1" smtClean="0">
                                <a:latin typeface="Cambria Math" panose="02040503050406030204" pitchFamily="18" charset="0"/>
                              </a:rPr>
                            </m:ctrlPr>
                          </m:fPr>
                          <m:num>
                            <m:r>
                              <a:rPr lang="en-US" b="0" i="0" smtClean="0">
                                <a:latin typeface="Cambria Math" panose="02040503050406030204" pitchFamily="18" charset="0"/>
                              </a:rPr>
                              <m:t>1</m:t>
                            </m:r>
                          </m:num>
                          <m:den>
                            <m:r>
                              <a:rPr lang="en-US" b="0" i="0" smtClean="0">
                                <a:latin typeface="Cambria Math" panose="02040503050406030204" pitchFamily="18" charset="0"/>
                              </a:rPr>
                              <m:t>2</m:t>
                            </m:r>
                          </m:den>
                        </m:f>
                        <m:r>
                          <m:rPr>
                            <m:sty m:val="p"/>
                          </m:rPr>
                          <a:rPr lang="en-US" b="0" i="0" smtClean="0">
                            <a:latin typeface="Cambria Math" panose="02040503050406030204" pitchFamily="18" charset="0"/>
                          </a:rPr>
                          <m:t>mg</m:t>
                        </m:r>
                        <m:r>
                          <a:rPr lang="en-US" b="0" i="1" smtClean="0">
                            <a:latin typeface="Cambria Math" panose="02040503050406030204" pitchFamily="18" charset="0"/>
                          </a:rPr>
                          <m:t>𝑙</m:t>
                        </m:r>
                        <m:sSup>
                          <m:sSupPr>
                            <m:ctrlPr>
                              <a:rPr lang="en-US" i="1" smtClean="0">
                                <a:latin typeface="Cambria Math" panose="02040503050406030204" pitchFamily="18" charset="0"/>
                              </a:rPr>
                            </m:ctrlPr>
                          </m:sSupPr>
                          <m:e>
                            <m:r>
                              <m:rPr>
                                <m:sty m:val="p"/>
                              </m:rPr>
                              <a:rPr lang="en-US" b="0" i="0" smtClean="0">
                                <a:latin typeface="Cambria Math" panose="02040503050406030204" pitchFamily="18" charset="0"/>
                              </a:rPr>
                              <m:t>θ</m:t>
                            </m:r>
                          </m:e>
                          <m:sup>
                            <m:r>
                              <a:rPr lang="en-US" b="0" i="0" smtClean="0">
                                <a:latin typeface="Cambria Math" panose="02040503050406030204" pitchFamily="18" charset="0"/>
                              </a:rPr>
                              <m:t>2</m:t>
                            </m:r>
                          </m:sup>
                        </m:sSup>
                      </m:oMath>
                    </m:oMathPara>
                  </a14:m>
                  <a:endParaRPr lang="en-US" dirty="0"/>
                </a:p>
                <a:p>
                  <a:pPr algn="ctr">
                    <a:lnSpc>
                      <a:spcPct val="150000"/>
                    </a:lnSpc>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U</m:t>
                            </m:r>
                          </m:e>
                          <m:sub>
                            <m:r>
                              <m:rPr>
                                <m:sty m:val="p"/>
                              </m:rPr>
                              <a:rPr lang="en-US">
                                <a:latin typeface="Cambria Math" panose="02040503050406030204" pitchFamily="18" charset="0"/>
                              </a:rPr>
                              <m:t>G</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2</m:t>
                            </m:r>
                          </m:den>
                        </m:f>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mg</m:t>
                            </m:r>
                          </m:num>
                          <m:den>
                            <m:r>
                              <a:rPr lang="en-US" b="0" i="1" smtClean="0">
                                <a:latin typeface="Cambria Math" panose="02040503050406030204" pitchFamily="18" charset="0"/>
                              </a:rPr>
                              <m:t>𝑙</m:t>
                            </m:r>
                          </m:den>
                        </m:f>
                        <m:sSup>
                          <m:sSupPr>
                            <m:ctrlPr>
                              <a:rPr lang="en-US" i="1">
                                <a:latin typeface="Cambria Math" panose="02040503050406030204" pitchFamily="18" charset="0"/>
                              </a:rPr>
                            </m:ctrlPr>
                          </m:sSupPr>
                          <m:e>
                            <m:r>
                              <m:rPr>
                                <m:sty m:val="p"/>
                              </m:rPr>
                              <a:rPr lang="en-US" b="0" i="0" smtClean="0">
                                <a:latin typeface="Cambria Math" panose="02040503050406030204" pitchFamily="18" charset="0"/>
                              </a:rPr>
                              <m:t>s</m:t>
                            </m:r>
                          </m:e>
                          <m:sup>
                            <m:r>
                              <a:rPr lang="en-US">
                                <a:latin typeface="Cambria Math" panose="02040503050406030204" pitchFamily="18" charset="0"/>
                              </a:rPr>
                              <m:t>2</m:t>
                            </m:r>
                          </m:sup>
                        </m:sSup>
                      </m:oMath>
                    </m:oMathPara>
                  </a14:m>
                  <a:endParaRPr lang="en-US" dirty="0"/>
                </a:p>
              </p:txBody>
            </p:sp>
          </mc:Choice>
          <mc:Fallback xmlns="">
            <p:sp>
              <p:nvSpPr>
                <p:cNvPr id="51" name="TextBox 50"/>
                <p:cNvSpPr txBox="1">
                  <a:spLocks noRot="1" noChangeAspect="1" noMove="1" noResize="1" noEditPoints="1" noAdjustHandles="1" noChangeArrowheads="1" noChangeShapeType="1" noTextEdit="1"/>
                </p:cNvSpPr>
                <p:nvPr/>
              </p:nvSpPr>
              <p:spPr>
                <a:xfrm>
                  <a:off x="6079508" y="4439014"/>
                  <a:ext cx="1864752" cy="1650837"/>
                </a:xfrm>
                <a:prstGeom prst="rect">
                  <a:avLst/>
                </a:prstGeom>
                <a:blipFill>
                  <a:blip r:embed="rId27"/>
                  <a:stretch>
                    <a:fillRect/>
                  </a:stretch>
                </a:blipFill>
                <a:ln>
                  <a:solidFill>
                    <a:schemeClr val="tx1"/>
                  </a:solidFill>
                  <a:prstDash val="dash"/>
                </a:ln>
              </p:spPr>
              <p:txBody>
                <a:bodyPr/>
                <a:lstStyle/>
                <a:p>
                  <a:r>
                    <a:rPr lang="en-US">
                      <a:noFill/>
                    </a:rPr>
                    <a:t> </a:t>
                  </a:r>
                </a:p>
              </p:txBody>
            </p:sp>
          </mc:Fallback>
        </mc:AlternateContent>
      </p:grpSp>
    </p:spTree>
    <p:extLst>
      <p:ext uri="{BB962C8B-B14F-4D97-AF65-F5344CB8AC3E}">
        <p14:creationId xmlns:p14="http://schemas.microsoft.com/office/powerpoint/2010/main" val="34750025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1</a:t>
            </a:r>
          </a:p>
        </p:txBody>
      </p:sp>
      <p:sp>
        <p:nvSpPr>
          <p:cNvPr id="3" name="Content Placeholder 2"/>
          <p:cNvSpPr>
            <a:spLocks noGrp="1"/>
          </p:cNvSpPr>
          <p:nvPr>
            <p:ph idx="1"/>
          </p:nvPr>
        </p:nvSpPr>
        <p:spPr>
          <a:xfrm>
            <a:off x="838200" y="1825625"/>
            <a:ext cx="10515600" cy="644859"/>
          </a:xfrm>
        </p:spPr>
        <p:txBody>
          <a:bodyPr/>
          <a:lstStyle/>
          <a:p>
            <a:pPr marL="0" indent="0">
              <a:buNone/>
            </a:pPr>
            <a:r>
              <a:rPr lang="en-US" dirty="0"/>
              <a:t>How long is a pendulum which goes from left to right in </a:t>
            </a:r>
            <a:r>
              <a:rPr lang="en-US" b="1" dirty="0"/>
              <a:t>one</a:t>
            </a:r>
            <a:r>
              <a:rPr lang="en-US" dirty="0"/>
              <a:t> second?</a:t>
            </a:r>
          </a:p>
        </p:txBody>
      </p:sp>
      <p:sp>
        <p:nvSpPr>
          <p:cNvPr id="4" name="Slide Number Placeholder 3"/>
          <p:cNvSpPr>
            <a:spLocks noGrp="1"/>
          </p:cNvSpPr>
          <p:nvPr>
            <p:ph type="sldNum" sz="quarter" idx="12"/>
          </p:nvPr>
        </p:nvSpPr>
        <p:spPr/>
        <p:txBody>
          <a:bodyPr/>
          <a:lstStyle/>
          <a:p>
            <a:fld id="{870BF99F-B08F-4F3B-8557-B37C3B949DA5}" type="slidenum">
              <a:rPr lang="en-US" smtClean="0"/>
              <a:t>49</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1748589" y="2806157"/>
                <a:ext cx="9605211" cy="32145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𝑇</m:t>
                      </m:r>
                      <m:r>
                        <a:rPr lang="en-US" i="1" dirty="0" smtClean="0">
                          <a:latin typeface="Cambria Math" panose="02040503050406030204" pitchFamily="18" charset="0"/>
                        </a:rPr>
                        <m:t> =2 </m:t>
                      </m:r>
                      <m:r>
                        <a:rPr lang="en-US" i="1" dirty="0" smtClean="0">
                          <a:latin typeface="Cambria Math" panose="02040503050406030204" pitchFamily="18" charset="0"/>
                        </a:rPr>
                        <m:t>𝑠</m:t>
                      </m:r>
                    </m:oMath>
                  </m:oMathPara>
                </a14:m>
                <a:endParaRPr lang="en-US" i="1" dirty="0"/>
              </a:p>
              <a:p>
                <a:pPr marL="0" indent="0">
                  <a:buFont typeface="Arial" panose="020B0604020202020204" pitchFamily="34" charset="0"/>
                  <a:buNone/>
                </a:pP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=2</m:t>
                    </m:r>
                    <m:r>
                      <a:rPr lang="en-US" b="0" i="1" smtClean="0">
                        <a:latin typeface="Cambria Math" panose="02040503050406030204" pitchFamily="18" charset="0"/>
                      </a:rPr>
                      <m:t>𝜋</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𝑙</m:t>
                            </m:r>
                          </m:num>
                          <m:den>
                            <m:r>
                              <a:rPr lang="en-US" b="0" i="1" smtClean="0">
                                <a:latin typeface="Cambria Math" panose="02040503050406030204" pitchFamily="18" charset="0"/>
                              </a:rPr>
                              <m:t>𝑔</m:t>
                            </m:r>
                          </m:den>
                        </m:f>
                      </m:e>
                    </m:rad>
                    <m:r>
                      <a:rPr lang="en-US" b="0" i="1" smtClean="0">
                        <a:latin typeface="Cambria Math" panose="02040503050406030204" pitchFamily="18" charset="0"/>
                      </a:rPr>
                      <m:t>=2</m:t>
                    </m:r>
                  </m:oMath>
                </a14:m>
                <a:r>
                  <a:rPr lang="en-US" i="1" dirty="0"/>
                  <a:t>	</a:t>
                </a:r>
                <a14:m>
                  <m:oMath xmlns:m="http://schemas.openxmlformats.org/officeDocument/2006/math">
                    <m:r>
                      <a:rPr lang="en-US" b="0" i="1" smtClean="0">
                        <a:latin typeface="Cambria Math" panose="02040503050406030204" pitchFamily="18" charset="0"/>
                      </a:rPr>
                      <m:t>⇒</m:t>
                    </m:r>
                  </m:oMath>
                </a14:m>
                <a:r>
                  <a:rPr lang="en-US" i="1" dirty="0"/>
                  <a:t>	</a:t>
                </a:r>
                <a14:m>
                  <m:oMath xmlns:m="http://schemas.openxmlformats.org/officeDocument/2006/math">
                    <m:r>
                      <a:rPr lang="en-US" b="0" i="1" smtClean="0">
                        <a:latin typeface="Cambria Math" panose="02040503050406030204" pitchFamily="18" charset="0"/>
                      </a:rPr>
                      <m:t>𝑙</m:t>
                    </m:r>
                    <m:r>
                      <a:rPr lang="en-US" b="0" i="1" smtClean="0">
                        <a:latin typeface="Cambria Math" panose="02040503050406030204" pitchFamily="18" charset="0"/>
                      </a:rPr>
                      <m:t>=</m:t>
                    </m:r>
                    <m:r>
                      <a:rPr lang="en-US" b="0" i="1" smtClean="0">
                        <a:latin typeface="Cambria Math" panose="02040503050406030204" pitchFamily="18" charset="0"/>
                      </a:rPr>
                      <m:t>𝑔</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2</m:t>
                                </m:r>
                                <m:r>
                                  <a:rPr lang="en-US" b="0" i="1" smtClean="0">
                                    <a:latin typeface="Cambria Math" panose="02040503050406030204" pitchFamily="18" charset="0"/>
                                  </a:rPr>
                                  <m:t>𝜋</m:t>
                                </m:r>
                              </m:den>
                            </m:f>
                          </m:e>
                        </m:d>
                      </m:e>
                      <m:sup>
                        <m:r>
                          <a:rPr lang="en-US" b="0" i="1" smtClean="0">
                            <a:latin typeface="Cambria Math" panose="02040503050406030204" pitchFamily="18" charset="0"/>
                          </a:rPr>
                          <m:t>2</m:t>
                        </m:r>
                      </m:sup>
                    </m:sSup>
                    <m:r>
                      <a:rPr lang="en-US" b="0" i="1" smtClean="0">
                        <a:latin typeface="Cambria Math" panose="02040503050406030204" pitchFamily="18" charset="0"/>
                      </a:rPr>
                      <m:t>=0.99 </m:t>
                    </m:r>
                    <m:r>
                      <a:rPr lang="en-US" b="0" i="1" smtClean="0">
                        <a:latin typeface="Cambria Math" panose="02040503050406030204" pitchFamily="18" charset="0"/>
                      </a:rPr>
                      <m:t>𝑚</m:t>
                    </m:r>
                  </m:oMath>
                </a14:m>
                <a:r>
                  <a:rPr lang="en-US" i="1" dirty="0"/>
                  <a:t>	</a:t>
                </a:r>
              </a:p>
              <a:p>
                <a:pPr marL="0" indent="0">
                  <a:buFont typeface="Arial" panose="020B0604020202020204" pitchFamily="34" charset="0"/>
                  <a:buNone/>
                </a:pPr>
                <a:endParaRPr lang="en-US" dirty="0"/>
              </a:p>
              <a:p>
                <a:pPr marL="0" indent="0" algn="ctr">
                  <a:buFont typeface="Arial" panose="020B0604020202020204" pitchFamily="34" charset="0"/>
                  <a:buNone/>
                </a:pPr>
                <a:r>
                  <a:rPr lang="en-US" dirty="0"/>
                  <a:t>(used in grandfather clocks)</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1748589" y="2806157"/>
                <a:ext cx="9605211" cy="3214520"/>
              </a:xfrm>
              <a:prstGeom prst="rect">
                <a:avLst/>
              </a:prstGeom>
              <a:blipFill>
                <a:blip r:embed="rId5"/>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24145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1"/>
              <p:cNvSpPr>
                <a:spLocks/>
              </p:cNvSpPr>
              <p:nvPr/>
            </p:nvSpPr>
            <p:spPr bwMode="auto">
              <a:xfrm>
                <a:off x="763085" y="401336"/>
                <a:ext cx="4477282"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Phase Shift (</a:t>
                </a:r>
                <a14:m>
                  <m:oMath xmlns:m="http://schemas.openxmlformats.org/officeDocument/2006/math">
                    <m:r>
                      <a:rPr lang="en-US" altLang="en-US" sz="2700" i="1" dirty="0" smtClean="0">
                        <a:latin typeface="Cambria Math" panose="02040503050406030204" pitchFamily="18" charset="0"/>
                      </a:rPr>
                      <m:t>𝜙</m:t>
                    </m:r>
                  </m:oMath>
                </a14:m>
                <a:r>
                  <a:rPr lang="en-US" altLang="en-US" sz="2700" dirty="0">
                    <a:latin typeface="Arial" panose="020B0604020202020204" pitchFamily="34" charset="0"/>
                  </a:rPr>
                  <a:t>)</a:t>
                </a:r>
              </a:p>
            </p:txBody>
          </p:sp>
        </mc:Choice>
        <mc:Fallback xmlns="">
          <p:sp>
            <p:nvSpPr>
              <p:cNvPr id="4" name="Rectangle 1"/>
              <p:cNvSpPr>
                <a:spLocks noRot="1" noChangeAspect="1" noMove="1" noResize="1" noEditPoints="1" noAdjustHandles="1" noChangeArrowheads="1" noChangeShapeType="1" noTextEdit="1"/>
              </p:cNvSpPr>
              <p:nvPr/>
            </p:nvSpPr>
            <p:spPr bwMode="auto">
              <a:xfrm>
                <a:off x="763085" y="401336"/>
                <a:ext cx="4477282" cy="594360"/>
              </a:xfrm>
              <a:prstGeom prst="rect">
                <a:avLst/>
              </a:prstGeom>
              <a:blipFill>
                <a:blip r:embed="rId5"/>
                <a:stretch>
                  <a:fillRect l="-4626" t="-16495" b="-5155"/>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27568" y="987673"/>
                <a:ext cx="11437749" cy="1277273"/>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b="0" dirty="0"/>
                  <a:t>Sine waves are repetitive</a:t>
                </a:r>
              </a:p>
              <a:p>
                <a:pPr marL="342900" indent="-342900">
                  <a:spcAft>
                    <a:spcPts val="1200"/>
                  </a:spcAft>
                  <a:buFont typeface="Arial" panose="020B0604020202020204" pitchFamily="34" charset="0"/>
                  <a:buChar char="•"/>
                </a:pPr>
                <a:r>
                  <a:rPr lang="en-US" sz="2400" dirty="0"/>
                  <a:t>Therefore, a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has an equivalent –</a:t>
                </a:r>
                <a:r>
                  <a:rPr lang="en-US" sz="2400" dirty="0" err="1"/>
                  <a:t>ve</a:t>
                </a:r>
                <a:r>
                  <a:rPr lang="en-US" sz="2400" dirty="0"/>
                  <a:t> </a:t>
                </a:r>
                <a14:m>
                  <m:oMath xmlns:m="http://schemas.openxmlformats.org/officeDocument/2006/math">
                    <m:r>
                      <a:rPr lang="en-US" sz="2400" b="0" i="1" smtClean="0">
                        <a:latin typeface="Cambria Math" panose="02040503050406030204" pitchFamily="18" charset="0"/>
                      </a:rPr>
                      <m:t>𝜙</m:t>
                    </m:r>
                  </m:oMath>
                </a14:m>
                <a:r>
                  <a:rPr lang="en-US" sz="2400" dirty="0"/>
                  <a:t>, i.e. the same phase shift can be created by moving a wave to the left or to the right</a:t>
                </a:r>
              </a:p>
            </p:txBody>
          </p:sp>
        </mc:Choice>
        <mc:Fallback xmlns="">
          <p:sp>
            <p:nvSpPr>
              <p:cNvPr id="7" name="TextBox 6"/>
              <p:cNvSpPr txBox="1">
                <a:spLocks noRot="1" noChangeAspect="1" noMove="1" noResize="1" noEditPoints="1" noAdjustHandles="1" noChangeArrowheads="1" noChangeShapeType="1" noTextEdit="1"/>
              </p:cNvSpPr>
              <p:nvPr/>
            </p:nvSpPr>
            <p:spPr>
              <a:xfrm>
                <a:off x="527568" y="987673"/>
                <a:ext cx="11437749" cy="1277273"/>
              </a:xfrm>
              <a:prstGeom prst="rect">
                <a:avLst/>
              </a:prstGeom>
              <a:blipFill>
                <a:blip r:embed="rId6"/>
                <a:stretch>
                  <a:fillRect l="-746" t="-3810" b="-9524"/>
                </a:stretch>
              </a:blipFill>
            </p:spPr>
            <p:txBody>
              <a:bodyPr/>
              <a:lstStyle/>
              <a:p>
                <a:r>
                  <a:rPr lang="en-US">
                    <a:noFill/>
                  </a:rPr>
                  <a:t> </a:t>
                </a:r>
              </a:p>
            </p:txBody>
          </p:sp>
        </mc:Fallback>
      </mc:AlternateContent>
      <p:grpSp>
        <p:nvGrpSpPr>
          <p:cNvPr id="87" name="Group 86"/>
          <p:cNvGrpSpPr/>
          <p:nvPr/>
        </p:nvGrpSpPr>
        <p:grpSpPr>
          <a:xfrm>
            <a:off x="132463" y="2323299"/>
            <a:ext cx="3492480" cy="4534701"/>
            <a:chOff x="6903759" y="311030"/>
            <a:chExt cx="3492480" cy="4534701"/>
          </a:xfrm>
        </p:grpSpPr>
        <p:grpSp>
          <p:nvGrpSpPr>
            <p:cNvPr id="12" name="Group 11"/>
            <p:cNvGrpSpPr/>
            <p:nvPr/>
          </p:nvGrpSpPr>
          <p:grpSpPr>
            <a:xfrm>
              <a:off x="6905926" y="311030"/>
              <a:ext cx="3409347" cy="2078097"/>
              <a:chOff x="7032491" y="1419963"/>
              <a:chExt cx="3409347" cy="2078097"/>
            </a:xfrm>
          </p:grpSpPr>
          <p:grpSp>
            <p:nvGrpSpPr>
              <p:cNvPr id="54" name="Group 53"/>
              <p:cNvGrpSpPr/>
              <p:nvPr/>
            </p:nvGrpSpPr>
            <p:grpSpPr>
              <a:xfrm>
                <a:off x="7032491" y="1419963"/>
                <a:ext cx="3409347" cy="2078097"/>
                <a:chOff x="8467494" y="1887690"/>
                <a:chExt cx="3409347" cy="2078097"/>
              </a:xfrm>
            </p:grpSpPr>
            <p:grpSp>
              <p:nvGrpSpPr>
                <p:cNvPr id="57" name="Group 56"/>
                <p:cNvGrpSpPr/>
                <p:nvPr/>
              </p:nvGrpSpPr>
              <p:grpSpPr>
                <a:xfrm>
                  <a:off x="8467494" y="1887690"/>
                  <a:ext cx="3409347" cy="2078097"/>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6" name="TextBox 55"/>
                    <p:cNvSpPr txBox="1"/>
                    <p:nvPr/>
                  </p:nvSpPr>
                  <p:spPr>
                    <a:xfrm>
                      <a:off x="10418151" y="1942150"/>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56" name="TextBox 55"/>
                    <p:cNvSpPr txBox="1">
                      <a:spLocks noRot="1" noChangeAspect="1" noMove="1" noResize="1" noEditPoints="1" noAdjustHandles="1" noChangeArrowheads="1" noChangeShapeType="1" noTextEdit="1"/>
                    </p:cNvSpPr>
                    <p:nvPr/>
                  </p:nvSpPr>
                  <p:spPr>
                    <a:xfrm>
                      <a:off x="10418151" y="1942150"/>
                      <a:ext cx="1427924" cy="369332"/>
                    </a:xfrm>
                    <a:prstGeom prst="rect">
                      <a:avLst/>
                    </a:prstGeom>
                    <a:blipFill>
                      <a:blip r:embed="rId10"/>
                      <a:stretch>
                        <a:fillRect b="-11475"/>
                      </a:stretch>
                    </a:blipFill>
                  </p:spPr>
                  <p:txBody>
                    <a:bodyPr/>
                    <a:lstStyle/>
                    <a:p>
                      <a:r>
                        <a:rPr lang="en-US">
                          <a:noFill/>
                        </a:rPr>
                        <a:t> </a:t>
                      </a:r>
                    </a:p>
                  </p:txBody>
                </p:sp>
              </mc:Fallback>
            </mc:AlternateContent>
          </p:grpSp>
          <p:sp>
            <p:nvSpPr>
              <p:cNvPr id="10" name="Oval 9"/>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p:nvPr/>
          </p:nvGrpSpPr>
          <p:grpSpPr>
            <a:xfrm>
              <a:off x="6903759" y="2422304"/>
              <a:ext cx="3176885" cy="2078097"/>
              <a:chOff x="7026876" y="4081422"/>
              <a:chExt cx="3176885" cy="2078097"/>
            </a:xfrm>
          </p:grpSpPr>
          <p:grpSp>
            <p:nvGrpSpPr>
              <p:cNvPr id="68" name="Group 67"/>
              <p:cNvGrpSpPr/>
              <p:nvPr/>
            </p:nvGrpSpPr>
            <p:grpSpPr>
              <a:xfrm>
                <a:off x="7026876" y="4081422"/>
                <a:ext cx="3176885" cy="2078097"/>
                <a:chOff x="1713644" y="1702641"/>
                <a:chExt cx="4454217" cy="2977847"/>
              </a:xfrm>
            </p:grpSpPr>
            <p:grpSp>
              <p:nvGrpSpPr>
                <p:cNvPr id="71" name="Group 70"/>
                <p:cNvGrpSpPr/>
                <p:nvPr/>
              </p:nvGrpSpPr>
              <p:grpSpPr>
                <a:xfrm>
                  <a:off x="2006433" y="2149861"/>
                  <a:ext cx="4161428" cy="2530627"/>
                  <a:chOff x="2006433" y="2149861"/>
                  <a:chExt cx="4161428" cy="2530627"/>
                </a:xfrm>
              </p:grpSpPr>
              <p:pic>
                <p:nvPicPr>
                  <p:cNvPr id="74"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Arrow Connector 7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72" name="TextBox 71"/>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73" name="TextBox 72"/>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1"/>
                      <a:stretch>
                        <a:fillRect b="-30952"/>
                      </a:stretch>
                    </a:blipFill>
                  </p:spPr>
                  <p:txBody>
                    <a:bodyPr/>
                    <a:lstStyle/>
                    <a:p>
                      <a:r>
                        <a:rPr lang="en-US">
                          <a:noFill/>
                        </a:rPr>
                        <a:t> </a:t>
                      </a:r>
                    </a:p>
                  </p:txBody>
                </p:sp>
              </mc:Fallback>
            </mc:AlternateContent>
          </p:grpSp>
          <p:sp>
            <p:nvSpPr>
              <p:cNvPr id="76" name="Oval 75"/>
              <p:cNvSpPr/>
              <p:nvPr/>
            </p:nvSpPr>
            <p:spPr>
              <a:xfrm>
                <a:off x="7645138" y="5202969"/>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7483266" y="686807"/>
              <a:ext cx="355701" cy="4158924"/>
              <a:chOff x="7598964" y="1673704"/>
              <a:chExt cx="371260" cy="5170416"/>
            </a:xfrm>
          </p:grpSpPr>
          <p:grpSp>
            <p:nvGrpSpPr>
              <p:cNvPr id="36" name="Group 35"/>
              <p:cNvGrpSpPr/>
              <p:nvPr/>
            </p:nvGrpSpPr>
            <p:grpSpPr>
              <a:xfrm>
                <a:off x="7681539" y="1673704"/>
                <a:ext cx="264453" cy="4610802"/>
                <a:chOff x="7706013" y="1824391"/>
                <a:chExt cx="230237" cy="4124394"/>
              </a:xfrm>
            </p:grpSpPr>
            <p:cxnSp>
              <p:nvCxnSpPr>
                <p:cNvPr id="25" name="Straight Connector 24"/>
                <p:cNvCxnSpPr/>
                <p:nvPr/>
              </p:nvCxnSpPr>
              <p:spPr>
                <a:xfrm>
                  <a:off x="7936250" y="1831598"/>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706013" y="1824391"/>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cxnSp>
            <p:nvCxnSpPr>
              <p:cNvPr id="79" name="Straight Arrow Connector 78"/>
              <p:cNvCxnSpPr/>
              <p:nvPr/>
            </p:nvCxnSpPr>
            <p:spPr>
              <a:xfrm>
                <a:off x="7673101" y="6356350"/>
                <a:ext cx="2399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p:cNvSpPr txBox="1"/>
                  <p:nvPr/>
                </p:nvSpPr>
                <p:spPr>
                  <a:xfrm>
                    <a:off x="7598964" y="6384963"/>
                    <a:ext cx="371260" cy="4591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sSub>
                            <m:sSubPr>
                              <m:ctrlPr>
                                <a:rPr lang="en-US" b="1" i="1" smtClean="0">
                                  <a:solidFill>
                                    <a:schemeClr val="accent1"/>
                                  </a:solidFill>
                                  <a:latin typeface="Cambria Math" panose="02040503050406030204" pitchFamily="18" charset="0"/>
                                </a:rPr>
                              </m:ctrlPr>
                            </m:sSubPr>
                            <m:e>
                              <m:r>
                                <a:rPr lang="en-US" b="1" i="0" smtClean="0">
                                  <a:solidFill>
                                    <a:schemeClr val="accent1"/>
                                  </a:solidFill>
                                  <a:latin typeface="Cambria Math" panose="02040503050406030204" pitchFamily="18" charset="0"/>
                                </a:rPr>
                                <m:t>𝐭</m:t>
                              </m:r>
                            </m:e>
                            <m:sub>
                              <m:r>
                                <a:rPr lang="en-US" b="1" i="0" smtClean="0">
                                  <a:solidFill>
                                    <a:schemeClr val="accent1"/>
                                  </a:solidFill>
                                  <a:latin typeface="Cambria Math" panose="02040503050406030204" pitchFamily="18" charset="0"/>
                                </a:rPr>
                                <m:t>𝟏</m:t>
                              </m:r>
                            </m:sub>
                          </m:sSub>
                        </m:oMath>
                      </m:oMathPara>
                    </a14:m>
                    <a:endParaRPr lang="en-US" b="1" dirty="0">
                      <a:solidFill>
                        <a:schemeClr val="accent1"/>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7598964" y="6384963"/>
                    <a:ext cx="371260" cy="459157"/>
                  </a:xfrm>
                  <a:prstGeom prst="rect">
                    <a:avLst/>
                  </a:prstGeom>
                  <a:blipFill>
                    <a:blip r:embed="rId12"/>
                    <a:stretch>
                      <a:fillRect r="-4137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6" name="TextBox 85"/>
                <p:cNvSpPr txBox="1"/>
                <p:nvPr/>
              </p:nvSpPr>
              <p:spPr>
                <a:xfrm>
                  <a:off x="8758751" y="3849501"/>
                  <a:ext cx="1637488" cy="887935"/>
                </a:xfrm>
                <a:prstGeom prst="rect">
                  <a:avLst/>
                </a:prstGeom>
                <a:solidFill>
                  <a:schemeClr val="bg1"/>
                </a:solidFill>
                <a:ln>
                  <a:solidFill>
                    <a:schemeClr val="tx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𝜙</m:t>
                            </m:r>
                          </m:e>
                          <m:sub>
                            <m:r>
                              <a:rPr lang="en-US" b="0" i="1" smtClean="0">
                                <a:latin typeface="Cambria Math" panose="02040503050406030204" pitchFamily="18" charset="0"/>
                              </a:rPr>
                              <m:t>1</m:t>
                            </m:r>
                          </m:sub>
                        </m:sSub>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𝜋</m:t>
                            </m:r>
                            <m:r>
                              <m:rPr>
                                <m:sty m:val="p"/>
                              </m:rPr>
                              <a:rPr lang="en-US">
                                <a:latin typeface="Cambria Math" panose="02040503050406030204" pitchFamily="18" charset="0"/>
                              </a:rPr>
                              <m:t>Δ</m:t>
                            </m:r>
                            <m:sSub>
                              <m:sSubPr>
                                <m:ctrlPr>
                                  <a:rPr lang="en-US" b="0" i="1" smtClean="0">
                                    <a:latin typeface="Cambria Math" panose="02040503050406030204" pitchFamily="18" charset="0"/>
                                  </a:rPr>
                                </m:ctrlPr>
                              </m:sSubPr>
                              <m:e>
                                <m:r>
                                  <a:rPr lang="en-US" i="1">
                                    <a:latin typeface="Cambria Math" panose="02040503050406030204" pitchFamily="18" charset="0"/>
                                  </a:rPr>
                                  <m:t>𝑡</m:t>
                                </m:r>
                              </m:e>
                              <m:sub>
                                <m:r>
                                  <a:rPr lang="en-US" b="0" i="1" smtClean="0">
                                    <a:latin typeface="Cambria Math" panose="02040503050406030204" pitchFamily="18" charset="0"/>
                                  </a:rPr>
                                  <m:t>1</m:t>
                                </m:r>
                              </m:sub>
                            </m:sSub>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86" name="TextBox 85"/>
                <p:cNvSpPr txBox="1">
                  <a:spLocks noRot="1" noChangeAspect="1" noMove="1" noResize="1" noEditPoints="1" noAdjustHandles="1" noChangeArrowheads="1" noChangeShapeType="1" noTextEdit="1"/>
                </p:cNvSpPr>
                <p:nvPr/>
              </p:nvSpPr>
              <p:spPr>
                <a:xfrm>
                  <a:off x="8758751" y="3849501"/>
                  <a:ext cx="1637488" cy="887935"/>
                </a:xfrm>
                <a:prstGeom prst="rect">
                  <a:avLst/>
                </a:prstGeom>
                <a:blipFill>
                  <a:blip r:embed="rId13"/>
                  <a:stretch>
                    <a:fillRect b="-9524"/>
                  </a:stretch>
                </a:blipFill>
                <a:ln>
                  <a:solidFill>
                    <a:schemeClr val="tx1"/>
                  </a:solidFill>
                </a:ln>
              </p:spPr>
              <p:txBody>
                <a:bodyPr/>
                <a:lstStyle/>
                <a:p>
                  <a:r>
                    <a:rPr lang="en-US">
                      <a:noFill/>
                    </a:rPr>
                    <a:t> </a:t>
                  </a:r>
                </a:p>
              </p:txBody>
            </p:sp>
          </mc:Fallback>
        </mc:AlternateContent>
      </p:grpSp>
      <p:grpSp>
        <p:nvGrpSpPr>
          <p:cNvPr id="140" name="Group 139"/>
          <p:cNvGrpSpPr/>
          <p:nvPr/>
        </p:nvGrpSpPr>
        <p:grpSpPr>
          <a:xfrm>
            <a:off x="4132422" y="2375208"/>
            <a:ext cx="3434445" cy="4420270"/>
            <a:chOff x="4510806" y="2375208"/>
            <a:chExt cx="3434445" cy="4420270"/>
          </a:xfrm>
        </p:grpSpPr>
        <p:grpSp>
          <p:nvGrpSpPr>
            <p:cNvPr id="88" name="Group 87"/>
            <p:cNvGrpSpPr/>
            <p:nvPr/>
          </p:nvGrpSpPr>
          <p:grpSpPr>
            <a:xfrm>
              <a:off x="4510806" y="2375208"/>
              <a:ext cx="3434445" cy="4420270"/>
              <a:chOff x="6903759" y="311030"/>
              <a:chExt cx="3434445" cy="4420270"/>
            </a:xfrm>
          </p:grpSpPr>
          <p:grpSp>
            <p:nvGrpSpPr>
              <p:cNvPr id="89" name="Group 88"/>
              <p:cNvGrpSpPr/>
              <p:nvPr/>
            </p:nvGrpSpPr>
            <p:grpSpPr>
              <a:xfrm>
                <a:off x="6905926" y="311030"/>
                <a:ext cx="3409347" cy="2078097"/>
                <a:chOff x="7032491" y="1419963"/>
                <a:chExt cx="3409347" cy="2078097"/>
              </a:xfrm>
            </p:grpSpPr>
            <p:grpSp>
              <p:nvGrpSpPr>
                <p:cNvPr id="105" name="Group 104"/>
                <p:cNvGrpSpPr/>
                <p:nvPr/>
              </p:nvGrpSpPr>
              <p:grpSpPr>
                <a:xfrm>
                  <a:off x="7032491" y="1419963"/>
                  <a:ext cx="3409347" cy="2078097"/>
                  <a:chOff x="8467494" y="1887690"/>
                  <a:chExt cx="3409347" cy="2078097"/>
                </a:xfrm>
              </p:grpSpPr>
              <p:grpSp>
                <p:nvGrpSpPr>
                  <p:cNvPr id="107" name="Group 106"/>
                  <p:cNvGrpSpPr/>
                  <p:nvPr/>
                </p:nvGrpSpPr>
                <p:grpSpPr>
                  <a:xfrm>
                    <a:off x="8467494" y="1887690"/>
                    <a:ext cx="3409347" cy="2078097"/>
                    <a:chOff x="1713644" y="1702641"/>
                    <a:chExt cx="4780147" cy="2977847"/>
                  </a:xfrm>
                </p:grpSpPr>
                <p:grpSp>
                  <p:nvGrpSpPr>
                    <p:cNvPr id="109" name="Group 108"/>
                    <p:cNvGrpSpPr/>
                    <p:nvPr/>
                  </p:nvGrpSpPr>
                  <p:grpSpPr>
                    <a:xfrm>
                      <a:off x="2006434" y="2149861"/>
                      <a:ext cx="4487357" cy="2530627"/>
                      <a:chOff x="2006434" y="2149861"/>
                      <a:chExt cx="4487357" cy="2530627"/>
                    </a:xfrm>
                  </p:grpSpPr>
                  <p:pic>
                    <p:nvPicPr>
                      <p:cNvPr id="112"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13" name="Straight Arrow Connector 112"/>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10" name="TextBox 109"/>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11" name="TextBox 110"/>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8" name="TextBox 107"/>
                      <p:cNvSpPr txBox="1"/>
                      <p:nvPr/>
                    </p:nvSpPr>
                    <p:spPr>
                      <a:xfrm>
                        <a:off x="10298237" y="1904856"/>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US" dirty="0"/>
                      </a:p>
                    </p:txBody>
                  </p:sp>
                </mc:Choice>
                <mc:Fallback xmlns="">
                  <p:sp>
                    <p:nvSpPr>
                      <p:cNvPr id="108" name="TextBox 107"/>
                      <p:cNvSpPr txBox="1">
                        <a:spLocks noRot="1" noChangeAspect="1" noMove="1" noResize="1" noEditPoints="1" noAdjustHandles="1" noChangeArrowheads="1" noChangeShapeType="1" noTextEdit="1"/>
                      </p:cNvSpPr>
                      <p:nvPr/>
                    </p:nvSpPr>
                    <p:spPr>
                      <a:xfrm>
                        <a:off x="10298237" y="1904856"/>
                        <a:ext cx="1427924" cy="369332"/>
                      </a:xfrm>
                      <a:prstGeom prst="rect">
                        <a:avLst/>
                      </a:prstGeom>
                      <a:blipFill>
                        <a:blip r:embed="rId15"/>
                        <a:stretch>
                          <a:fillRect b="-11475"/>
                        </a:stretch>
                      </a:blipFill>
                    </p:spPr>
                    <p:txBody>
                      <a:bodyPr/>
                      <a:lstStyle/>
                      <a:p>
                        <a:r>
                          <a:rPr lang="en-US">
                            <a:noFill/>
                          </a:rPr>
                          <a:t> </a:t>
                        </a:r>
                      </a:p>
                    </p:txBody>
                  </p:sp>
                </mc:Fallback>
              </mc:AlternateContent>
            </p:grpSp>
            <p:sp>
              <p:nvSpPr>
                <p:cNvPr id="106" name="Oval 105"/>
                <p:cNvSpPr/>
                <p:nvPr/>
              </p:nvSpPr>
              <p:spPr>
                <a:xfrm>
                  <a:off x="7875375" y="2540385"/>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p:cNvGrpSpPr/>
              <p:nvPr/>
            </p:nvGrpSpPr>
            <p:grpSpPr>
              <a:xfrm>
                <a:off x="6903759" y="2422304"/>
                <a:ext cx="3176885" cy="2078097"/>
                <a:chOff x="7026876" y="4081422"/>
                <a:chExt cx="3176885" cy="2078097"/>
              </a:xfrm>
            </p:grpSpPr>
            <p:grpSp>
              <p:nvGrpSpPr>
                <p:cNvPr id="98" name="Group 97"/>
                <p:cNvGrpSpPr/>
                <p:nvPr/>
              </p:nvGrpSpPr>
              <p:grpSpPr>
                <a:xfrm>
                  <a:off x="7026876" y="4081422"/>
                  <a:ext cx="3176885" cy="2078097"/>
                  <a:chOff x="1713644" y="1702641"/>
                  <a:chExt cx="4454217" cy="2977847"/>
                </a:xfrm>
              </p:grpSpPr>
              <p:grpSp>
                <p:nvGrpSpPr>
                  <p:cNvPr id="100" name="Group 99"/>
                  <p:cNvGrpSpPr/>
                  <p:nvPr/>
                </p:nvGrpSpPr>
                <p:grpSpPr>
                  <a:xfrm>
                    <a:off x="2006433" y="2149861"/>
                    <a:ext cx="4161428" cy="2530627"/>
                    <a:chOff x="2006433" y="2149861"/>
                    <a:chExt cx="4161428" cy="2530627"/>
                  </a:xfrm>
                </p:grpSpPr>
                <p:pic>
                  <p:nvPicPr>
                    <p:cNvPr id="10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30549" b="31501"/>
                    <a:stretch/>
                  </p:blipFill>
                  <p:spPr bwMode="auto">
                    <a:xfrm>
                      <a:off x="2006433" y="2149862"/>
                      <a:ext cx="416142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04" name="Straight Arrow Connector 10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1" name="TextBox 10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5522949" y="3309782"/>
                        <a:ext cx="520531"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102" name="TextBox 101"/>
                      <p:cNvSpPr txBox="1">
                        <a:spLocks noRot="1" noChangeAspect="1" noMove="1" noResize="1" noEditPoints="1" noAdjustHandles="1" noChangeArrowheads="1" noChangeShapeType="1" noTextEdit="1"/>
                      </p:cNvSpPr>
                      <p:nvPr/>
                    </p:nvSpPr>
                    <p:spPr>
                      <a:xfrm>
                        <a:off x="5522949" y="3309782"/>
                        <a:ext cx="520531" cy="363603"/>
                      </a:xfrm>
                      <a:prstGeom prst="rect">
                        <a:avLst/>
                      </a:prstGeom>
                      <a:blipFill>
                        <a:blip r:embed="rId16"/>
                        <a:stretch>
                          <a:fillRect b="-30952"/>
                        </a:stretch>
                      </a:blipFill>
                    </p:spPr>
                    <p:txBody>
                      <a:bodyPr/>
                      <a:lstStyle/>
                      <a:p>
                        <a:r>
                          <a:rPr lang="en-US">
                            <a:noFill/>
                          </a:rPr>
                          <a:t> </a:t>
                        </a:r>
                      </a:p>
                    </p:txBody>
                  </p:sp>
                </mc:Fallback>
              </mc:AlternateContent>
            </p:grpSp>
            <p:sp>
              <p:nvSpPr>
                <p:cNvPr id="99" name="Oval 98"/>
                <p:cNvSpPr/>
                <p:nvPr/>
              </p:nvSpPr>
              <p:spPr>
                <a:xfrm>
                  <a:off x="8570056" y="5221588"/>
                  <a:ext cx="121750" cy="12175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oup 90"/>
              <p:cNvGrpSpPr/>
              <p:nvPr/>
            </p:nvGrpSpPr>
            <p:grpSpPr>
              <a:xfrm>
                <a:off x="7815749" y="631297"/>
                <a:ext cx="716972" cy="4085302"/>
                <a:chOff x="7946001" y="1604695"/>
                <a:chExt cx="748335" cy="5078894"/>
              </a:xfrm>
            </p:grpSpPr>
            <p:grpSp>
              <p:nvGrpSpPr>
                <p:cNvPr id="93" name="Group 92"/>
                <p:cNvGrpSpPr/>
                <p:nvPr/>
              </p:nvGrpSpPr>
              <p:grpSpPr>
                <a:xfrm>
                  <a:off x="7946001" y="1604695"/>
                  <a:ext cx="748335" cy="4615281"/>
                  <a:chOff x="7936250" y="1762659"/>
                  <a:chExt cx="651512" cy="4128400"/>
                </a:xfrm>
              </p:grpSpPr>
              <p:cxnSp>
                <p:nvCxnSpPr>
                  <p:cNvPr id="96" name="Straight Connector 95"/>
                  <p:cNvCxnSpPr/>
                  <p:nvPr/>
                </p:nvCxnSpPr>
                <p:spPr>
                  <a:xfrm>
                    <a:off x="7936250" y="1762659"/>
                    <a:ext cx="0" cy="4117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587762" y="1773871"/>
                    <a:ext cx="0" cy="4117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5" name="TextBox 94"/>
                    <p:cNvSpPr txBox="1"/>
                    <p:nvPr/>
                  </p:nvSpPr>
                  <p:spPr>
                    <a:xfrm>
                      <a:off x="8054250" y="6224431"/>
                      <a:ext cx="371260" cy="4591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1"/>
                                </a:solidFill>
                                <a:latin typeface="Cambria Math" panose="02040503050406030204" pitchFamily="18" charset="0"/>
                              </a:rPr>
                              <m:t>𝚫</m:t>
                            </m:r>
                            <m:sSub>
                              <m:sSubPr>
                                <m:ctrlPr>
                                  <a:rPr lang="en-US" b="1" i="1" smtClean="0">
                                    <a:solidFill>
                                      <a:schemeClr val="accent1"/>
                                    </a:solidFill>
                                    <a:latin typeface="Cambria Math" panose="02040503050406030204" pitchFamily="18" charset="0"/>
                                  </a:rPr>
                                </m:ctrlPr>
                              </m:sSubPr>
                              <m:e>
                                <m:r>
                                  <a:rPr lang="en-US" b="1" i="0" smtClean="0">
                                    <a:solidFill>
                                      <a:schemeClr val="accent1"/>
                                    </a:solidFill>
                                    <a:latin typeface="Cambria Math" panose="02040503050406030204" pitchFamily="18" charset="0"/>
                                  </a:rPr>
                                  <m:t>𝐭</m:t>
                                </m:r>
                              </m:e>
                              <m:sub>
                                <m:r>
                                  <a:rPr lang="en-US" b="1" i="0" smtClean="0">
                                    <a:solidFill>
                                      <a:schemeClr val="accent1"/>
                                    </a:solidFill>
                                    <a:latin typeface="Cambria Math" panose="02040503050406030204" pitchFamily="18" charset="0"/>
                                  </a:rPr>
                                  <m:t>𝟐</m:t>
                                </m:r>
                              </m:sub>
                            </m:sSub>
                          </m:oMath>
                        </m:oMathPara>
                      </a14:m>
                      <a:endParaRPr lang="en-US" b="1" dirty="0">
                        <a:solidFill>
                          <a:schemeClr val="accent1"/>
                        </a:solidFill>
                      </a:endParaRPr>
                    </a:p>
                  </p:txBody>
                </p:sp>
              </mc:Choice>
              <mc:Fallback xmlns="">
                <p:sp>
                  <p:nvSpPr>
                    <p:cNvPr id="95" name="TextBox 94"/>
                    <p:cNvSpPr txBox="1">
                      <a:spLocks noRot="1" noChangeAspect="1" noMove="1" noResize="1" noEditPoints="1" noAdjustHandles="1" noChangeArrowheads="1" noChangeShapeType="1" noTextEdit="1"/>
                    </p:cNvSpPr>
                    <p:nvPr/>
                  </p:nvSpPr>
                  <p:spPr>
                    <a:xfrm>
                      <a:off x="8054250" y="6224431"/>
                      <a:ext cx="371260" cy="459158"/>
                    </a:xfrm>
                    <a:prstGeom prst="rect">
                      <a:avLst/>
                    </a:prstGeom>
                    <a:blipFill>
                      <a:blip r:embed="rId17"/>
                      <a:stretch>
                        <a:fillRect r="-4137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2" name="TextBox 91"/>
                  <p:cNvSpPr txBox="1"/>
                  <p:nvPr/>
                </p:nvSpPr>
                <p:spPr>
                  <a:xfrm>
                    <a:off x="8700716" y="3843365"/>
                    <a:ext cx="1637488" cy="887935"/>
                  </a:xfrm>
                  <a:prstGeom prst="rect">
                    <a:avLst/>
                  </a:prstGeom>
                  <a:solidFill>
                    <a:schemeClr val="bg1"/>
                  </a:solidFill>
                  <a:ln>
                    <a:solidFill>
                      <a:schemeClr val="tx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𝜙</m:t>
                              </m:r>
                            </m:e>
                            <m:sub>
                              <m:r>
                                <a:rPr lang="en-US" b="0" i="1" smtClean="0">
                                  <a:latin typeface="Cambria Math" panose="02040503050406030204" pitchFamily="18" charset="0"/>
                                </a:rPr>
                                <m:t>2</m:t>
                              </m:r>
                            </m:sub>
                          </m:sSub>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𝜋</m:t>
                              </m:r>
                              <m:r>
                                <m:rPr>
                                  <m:sty m:val="p"/>
                                </m:rPr>
                                <a:rPr lang="en-US">
                                  <a:latin typeface="Cambria Math" panose="02040503050406030204" pitchFamily="18" charset="0"/>
                                </a:rPr>
                                <m:t>Δ</m:t>
                              </m:r>
                              <m:sSub>
                                <m:sSubPr>
                                  <m:ctrlPr>
                                    <a:rPr lang="en-US" b="0" i="1" smtClean="0">
                                      <a:latin typeface="Cambria Math" panose="02040503050406030204" pitchFamily="18" charset="0"/>
                                    </a:rPr>
                                  </m:ctrlPr>
                                </m:sSubPr>
                                <m:e>
                                  <m:r>
                                    <a:rPr lang="en-US" i="1">
                                      <a:latin typeface="Cambria Math" panose="02040503050406030204" pitchFamily="18" charset="0"/>
                                    </a:rPr>
                                    <m:t>𝑡</m:t>
                                  </m:r>
                                </m:e>
                                <m:sub>
                                  <m:r>
                                    <a:rPr lang="en-US" b="0" i="1" smtClean="0">
                                      <a:latin typeface="Cambria Math" panose="02040503050406030204" pitchFamily="18" charset="0"/>
                                    </a:rPr>
                                    <m:t>2</m:t>
                                  </m:r>
                                </m:sub>
                              </m:sSub>
                            </m:num>
                            <m:den>
                              <m:r>
                                <a:rPr lang="en-US" i="1">
                                  <a:latin typeface="Cambria Math" panose="02040503050406030204" pitchFamily="18" charset="0"/>
                                </a:rPr>
                                <m:t>𝑇</m:t>
                              </m:r>
                            </m:den>
                          </m:f>
                        </m:oMath>
                      </m:oMathPara>
                    </a14:m>
                    <a:endParaRPr lang="en-US" dirty="0"/>
                  </a:p>
                  <a:p>
                    <a:pPr algn="ctr"/>
                    <a:r>
                      <a:rPr lang="en-US" dirty="0"/>
                      <a:t>(-</a:t>
                    </a:r>
                    <a:r>
                      <a:rPr lang="en-US" dirty="0" err="1"/>
                      <a:t>ve</a:t>
                    </a:r>
                    <a:r>
                      <a:rPr lang="en-US" dirty="0"/>
                      <a:t>)</a:t>
                    </a:r>
                  </a:p>
                </p:txBody>
              </p:sp>
            </mc:Choice>
            <mc:Fallback xmlns="">
              <p:sp>
                <p:nvSpPr>
                  <p:cNvPr id="92" name="TextBox 91"/>
                  <p:cNvSpPr txBox="1">
                    <a:spLocks noRot="1" noChangeAspect="1" noMove="1" noResize="1" noEditPoints="1" noAdjustHandles="1" noChangeArrowheads="1" noChangeShapeType="1" noTextEdit="1"/>
                  </p:cNvSpPr>
                  <p:nvPr/>
                </p:nvSpPr>
                <p:spPr>
                  <a:xfrm>
                    <a:off x="8700716" y="3843365"/>
                    <a:ext cx="1637488" cy="887935"/>
                  </a:xfrm>
                  <a:prstGeom prst="rect">
                    <a:avLst/>
                  </a:prstGeom>
                  <a:blipFill>
                    <a:blip r:embed="rId18"/>
                    <a:stretch>
                      <a:fillRect b="-8784"/>
                    </a:stretch>
                  </a:blipFill>
                  <a:ln>
                    <a:solidFill>
                      <a:schemeClr val="tx1"/>
                    </a:solidFill>
                  </a:ln>
                </p:spPr>
                <p:txBody>
                  <a:bodyPr/>
                  <a:lstStyle/>
                  <a:p>
                    <a:r>
                      <a:rPr lang="en-US">
                        <a:noFill/>
                      </a:rPr>
                      <a:t> </a:t>
                    </a:r>
                  </a:p>
                </p:txBody>
              </p:sp>
            </mc:Fallback>
          </mc:AlternateContent>
        </p:grpSp>
        <p:cxnSp>
          <p:nvCxnSpPr>
            <p:cNvPr id="123" name="Straight Arrow Connector 122"/>
            <p:cNvCxnSpPr/>
            <p:nvPr/>
          </p:nvCxnSpPr>
          <p:spPr>
            <a:xfrm flipV="1">
              <a:off x="5489289" y="6435889"/>
              <a:ext cx="583988" cy="25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46" name="Group 145"/>
          <p:cNvGrpSpPr/>
          <p:nvPr/>
        </p:nvGrpSpPr>
        <p:grpSpPr>
          <a:xfrm>
            <a:off x="7984701" y="2168825"/>
            <a:ext cx="3949083" cy="4422270"/>
            <a:chOff x="7968935" y="2168825"/>
            <a:chExt cx="3949083" cy="4422270"/>
          </a:xfrm>
        </p:grpSpPr>
        <mc:AlternateContent xmlns:mc="http://schemas.openxmlformats.org/markup-compatibility/2006" xmlns:a14="http://schemas.microsoft.com/office/drawing/2010/main">
          <mc:Choice Requires="a14">
            <p:sp>
              <p:nvSpPr>
                <p:cNvPr id="126" name="TextBox 125"/>
                <p:cNvSpPr txBox="1"/>
                <p:nvPr/>
              </p:nvSpPr>
              <p:spPr>
                <a:xfrm>
                  <a:off x="7968935" y="2168825"/>
                  <a:ext cx="3949083" cy="461665"/>
                </a:xfrm>
                <a:prstGeom prst="rect">
                  <a:avLst/>
                </a:prstGeom>
                <a:solidFill>
                  <a:schemeClr val="bg1"/>
                </a:solidFill>
                <a:ln>
                  <a:noFill/>
                </a:ln>
              </p:spPr>
              <p:txBody>
                <a:bodyPr wrap="square" rtlCol="0">
                  <a:spAutoFit/>
                </a:bodyPr>
                <a:lstStyle/>
                <a:p>
                  <a:r>
                    <a:rPr lang="en-US" sz="2400" dirty="0"/>
                    <a:t>How are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𝜙</m:t>
                          </m:r>
                        </m:e>
                        <m:sub>
                          <m:r>
                            <a:rPr lang="en-US" sz="2400" b="0" i="1" smtClean="0">
                              <a:latin typeface="Cambria Math" panose="02040503050406030204" pitchFamily="18" charset="0"/>
                            </a:rPr>
                            <m:t>1</m:t>
                          </m:r>
                        </m:sub>
                      </m:sSub>
                    </m:oMath>
                  </a14:m>
                  <a:r>
                    <a:rPr lang="en-US" sz="2400" dirty="0"/>
                    <a:t> and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𝜙</m:t>
                          </m:r>
                        </m:e>
                        <m:sub>
                          <m:r>
                            <a:rPr lang="en-US" sz="2400" b="0" i="1" smtClean="0">
                              <a:latin typeface="Cambria Math" panose="02040503050406030204" pitchFamily="18" charset="0"/>
                            </a:rPr>
                            <m:t>2</m:t>
                          </m:r>
                        </m:sub>
                      </m:sSub>
                    </m:oMath>
                  </a14:m>
                  <a:r>
                    <a:rPr lang="en-US" sz="2400" dirty="0"/>
                    <a:t> related?</a:t>
                  </a:r>
                </a:p>
              </p:txBody>
            </p:sp>
          </mc:Choice>
          <mc:Fallback xmlns="">
            <p:sp>
              <p:nvSpPr>
                <p:cNvPr id="126" name="TextBox 125"/>
                <p:cNvSpPr txBox="1">
                  <a:spLocks noRot="1" noChangeAspect="1" noMove="1" noResize="1" noEditPoints="1" noAdjustHandles="1" noChangeArrowheads="1" noChangeShapeType="1" noTextEdit="1"/>
                </p:cNvSpPr>
                <p:nvPr/>
              </p:nvSpPr>
              <p:spPr>
                <a:xfrm>
                  <a:off x="7968935" y="2168825"/>
                  <a:ext cx="3949083" cy="461665"/>
                </a:xfrm>
                <a:prstGeom prst="rect">
                  <a:avLst/>
                </a:prstGeom>
                <a:blipFill>
                  <a:blip r:embed="rId19"/>
                  <a:stretch>
                    <a:fillRect l="-2469" t="-10526" b="-28947"/>
                  </a:stretch>
                </a:blipFill>
                <a:ln>
                  <a:noFill/>
                </a:ln>
              </p:spPr>
              <p:txBody>
                <a:bodyPr/>
                <a:lstStyle/>
                <a:p>
                  <a:r>
                    <a:rPr lang="en-US">
                      <a:noFill/>
                    </a:rPr>
                    <a:t> </a:t>
                  </a:r>
                </a:p>
              </p:txBody>
            </p:sp>
          </mc:Fallback>
        </mc:AlternateContent>
        <p:grpSp>
          <p:nvGrpSpPr>
            <p:cNvPr id="143" name="Group 142"/>
            <p:cNvGrpSpPr/>
            <p:nvPr/>
          </p:nvGrpSpPr>
          <p:grpSpPr>
            <a:xfrm>
              <a:off x="9251035" y="2714163"/>
              <a:ext cx="1462329" cy="1538580"/>
              <a:chOff x="9368859" y="3959855"/>
              <a:chExt cx="1462329" cy="1538580"/>
            </a:xfrm>
          </p:grpSpPr>
          <p:grpSp>
            <p:nvGrpSpPr>
              <p:cNvPr id="127" name="Group 126"/>
              <p:cNvGrpSpPr/>
              <p:nvPr/>
            </p:nvGrpSpPr>
            <p:grpSpPr>
              <a:xfrm>
                <a:off x="9368859" y="3959855"/>
                <a:ext cx="1462329" cy="1538580"/>
                <a:chOff x="4019093" y="1945494"/>
                <a:chExt cx="1905998" cy="2005383"/>
              </a:xfrm>
            </p:grpSpPr>
            <p:grpSp>
              <p:nvGrpSpPr>
                <p:cNvPr id="128" name="Group 127"/>
                <p:cNvGrpSpPr/>
                <p:nvPr/>
              </p:nvGrpSpPr>
              <p:grpSpPr>
                <a:xfrm>
                  <a:off x="4019093" y="1945494"/>
                  <a:ext cx="1905998" cy="2005383"/>
                  <a:chOff x="4065587" y="1945494"/>
                  <a:chExt cx="1905998" cy="2005383"/>
                </a:xfrm>
              </p:grpSpPr>
              <p:grpSp>
                <p:nvGrpSpPr>
                  <p:cNvPr id="132" name="Group 131"/>
                  <p:cNvGrpSpPr/>
                  <p:nvPr/>
                </p:nvGrpSpPr>
                <p:grpSpPr>
                  <a:xfrm>
                    <a:off x="4065587" y="1945494"/>
                    <a:ext cx="1905998" cy="2005383"/>
                    <a:chOff x="6860480" y="2660070"/>
                    <a:chExt cx="1493106" cy="1570967"/>
                  </a:xfrm>
                </p:grpSpPr>
                <p:grpSp>
                  <p:nvGrpSpPr>
                    <p:cNvPr id="134" name="Group 133"/>
                    <p:cNvGrpSpPr/>
                    <p:nvPr/>
                  </p:nvGrpSpPr>
                  <p:grpSpPr>
                    <a:xfrm>
                      <a:off x="6860480" y="2660070"/>
                      <a:ext cx="1493106" cy="1570967"/>
                      <a:chOff x="6860480" y="2660070"/>
                      <a:chExt cx="1493106" cy="1570967"/>
                    </a:xfrm>
                  </p:grpSpPr>
                  <p:grpSp>
                    <p:nvGrpSpPr>
                      <p:cNvPr id="136" name="Group 135"/>
                      <p:cNvGrpSpPr/>
                      <p:nvPr/>
                    </p:nvGrpSpPr>
                    <p:grpSpPr>
                      <a:xfrm>
                        <a:off x="6860480" y="2660070"/>
                        <a:ext cx="1493106" cy="1570967"/>
                        <a:chOff x="6860480" y="2660070"/>
                        <a:chExt cx="1493106" cy="1570967"/>
                      </a:xfrm>
                    </p:grpSpPr>
                    <p:cxnSp>
                      <p:nvCxnSpPr>
                        <p:cNvPr id="138" name="Straight Connector 13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39" name="Straight Connector 13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7" name="Oval 13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5" name="Oval 134"/>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30" name="TextBox 129"/>
                      <p:cNvSpPr txBox="1"/>
                      <p:nvPr/>
                    </p:nvSpPr>
                    <p:spPr>
                      <a:xfrm>
                        <a:off x="5061518" y="254570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𝜙</m:t>
                                  </m:r>
                                </m:e>
                                <m:sub>
                                  <m:r>
                                    <a:rPr lang="en-US" sz="1600" b="0" i="1" smtClean="0">
                                      <a:latin typeface="Cambria Math" panose="02040503050406030204" pitchFamily="18" charset="0"/>
                                    </a:rPr>
                                    <m:t>1</m:t>
                                  </m:r>
                                </m:sub>
                              </m:sSub>
                            </m:oMath>
                          </m:oMathPara>
                        </a14:m>
                        <a:endParaRPr lang="en-US" sz="1600" dirty="0"/>
                      </a:p>
                    </p:txBody>
                  </p:sp>
                </mc:Choice>
                <mc:Fallback xmlns="">
                  <p:sp>
                    <p:nvSpPr>
                      <p:cNvPr id="130" name="TextBox 129"/>
                      <p:cNvSpPr txBox="1">
                        <a:spLocks noRot="1" noChangeAspect="1" noMove="1" noResize="1" noEditPoints="1" noAdjustHandles="1" noChangeArrowheads="1" noChangeShapeType="1" noTextEdit="1"/>
                      </p:cNvSpPr>
                      <p:nvPr/>
                    </p:nvSpPr>
                    <p:spPr>
                      <a:xfrm>
                        <a:off x="5061518" y="2545709"/>
                        <a:ext cx="747010" cy="338554"/>
                      </a:xfrm>
                      <a:prstGeom prst="rect">
                        <a:avLst/>
                      </a:prstGeom>
                      <a:blipFill>
                        <a:blip r:embed="rId20"/>
                        <a:stretch>
                          <a:fillRect b="-45238"/>
                        </a:stretch>
                      </a:blipFill>
                    </p:spPr>
                    <p:txBody>
                      <a:bodyPr/>
                      <a:lstStyle/>
                      <a:p>
                        <a:r>
                          <a:rPr lang="en-US">
                            <a:noFill/>
                          </a:rPr>
                          <a:t> </a:t>
                        </a:r>
                      </a:p>
                    </p:txBody>
                  </p:sp>
                </mc:Fallback>
              </mc:AlternateContent>
            </p:grpSp>
            <p:cxnSp>
              <p:nvCxnSpPr>
                <p:cNvPr id="129" name="Straight Connector 128"/>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1" name="Arc 140"/>
              <p:cNvSpPr/>
              <p:nvPr/>
            </p:nvSpPr>
            <p:spPr>
              <a:xfrm rot="14947221">
                <a:off x="9862997" y="4438191"/>
                <a:ext cx="475753" cy="456322"/>
              </a:xfrm>
              <a:prstGeom prst="arc">
                <a:avLst>
                  <a:gd name="adj1" fmla="val 7795992"/>
                  <a:gd name="adj2" fmla="val 422065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2" name="TextBox 141"/>
                  <p:cNvSpPr txBox="1"/>
                  <p:nvPr/>
                </p:nvSpPr>
                <p:spPr>
                  <a:xfrm>
                    <a:off x="9544658" y="4699423"/>
                    <a:ext cx="573125"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𝜙</m:t>
                              </m:r>
                            </m:e>
                            <m:sub>
                              <m:r>
                                <a:rPr lang="en-US" sz="1600" b="0" i="1" smtClean="0">
                                  <a:latin typeface="Cambria Math" panose="02040503050406030204" pitchFamily="18" charset="0"/>
                                </a:rPr>
                                <m:t>2</m:t>
                              </m:r>
                            </m:sub>
                          </m:sSub>
                        </m:oMath>
                      </m:oMathPara>
                    </a14:m>
                    <a:endParaRPr lang="en-US" sz="1600" dirty="0"/>
                  </a:p>
                </p:txBody>
              </p:sp>
            </mc:Choice>
            <mc:Fallback xmlns="">
              <p:sp>
                <p:nvSpPr>
                  <p:cNvPr id="142" name="TextBox 141"/>
                  <p:cNvSpPr txBox="1">
                    <a:spLocks noRot="1" noChangeAspect="1" noMove="1" noResize="1" noEditPoints="1" noAdjustHandles="1" noChangeArrowheads="1" noChangeShapeType="1" noTextEdit="1"/>
                  </p:cNvSpPr>
                  <p:nvPr/>
                </p:nvSpPr>
                <p:spPr>
                  <a:xfrm>
                    <a:off x="9544658" y="4699423"/>
                    <a:ext cx="573125" cy="338554"/>
                  </a:xfrm>
                  <a:prstGeom prst="rect">
                    <a:avLst/>
                  </a:prstGeom>
                  <a:blipFill>
                    <a:blip r:embed="rId21"/>
                    <a:stretch>
                      <a:fillRect b="-1090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44" name="TextBox 143"/>
                <p:cNvSpPr txBox="1"/>
                <p:nvPr/>
              </p:nvSpPr>
              <p:spPr>
                <a:xfrm>
                  <a:off x="8248206" y="4372795"/>
                  <a:ext cx="3390539" cy="2218300"/>
                </a:xfrm>
                <a:prstGeom prst="rect">
                  <a:avLst/>
                </a:prstGeom>
                <a:solidFill>
                  <a:schemeClr val="bg1"/>
                </a:solidFill>
                <a:ln>
                  <a:noFill/>
                </a:ln>
              </p:spPr>
              <p:txBody>
                <a:bodyPr wrap="square" rtlCol="0">
                  <a:spAutoFit/>
                </a:bodyPr>
                <a:lstStyle/>
                <a:p>
                  <a:pPr algn="ctr">
                    <a:spcAft>
                      <a:spcPts val="1200"/>
                    </a:spcAft>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𝝓</m:t>
                            </m:r>
                          </m:e>
                          <m:sub>
                            <m:r>
                              <a:rPr lang="en-US" sz="2000" b="1" i="1" smtClean="0">
                                <a:latin typeface="Cambria Math" panose="02040503050406030204" pitchFamily="18" charset="0"/>
                              </a:rPr>
                              <m:t>𝟏</m:t>
                            </m:r>
                          </m:sub>
                        </m:sSub>
                        <m:r>
                          <a:rPr lang="en-US" sz="2000" b="1" i="1" smtClean="0">
                            <a:latin typeface="Cambria Math" panose="02040503050406030204" pitchFamily="18" charset="0"/>
                          </a:rPr>
                          <m:t>+</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𝝓</m:t>
                            </m:r>
                          </m:e>
                          <m:sub>
                            <m:r>
                              <a:rPr lang="en-US" sz="2000" b="1" i="1" smtClean="0">
                                <a:latin typeface="Cambria Math" panose="02040503050406030204" pitchFamily="18" charset="0"/>
                              </a:rPr>
                              <m:t>𝟐</m:t>
                            </m:r>
                          </m:sub>
                        </m:sSub>
                        <m:r>
                          <a:rPr lang="en-US" sz="2000" b="1" i="1" smtClean="0">
                            <a:latin typeface="Cambria Math" panose="02040503050406030204" pitchFamily="18" charset="0"/>
                          </a:rPr>
                          <m:t>=</m:t>
                        </m:r>
                        <m:r>
                          <a:rPr lang="en-US" sz="2000" b="1" i="1" smtClean="0">
                            <a:latin typeface="Cambria Math" panose="02040503050406030204" pitchFamily="18" charset="0"/>
                          </a:rPr>
                          <m:t>𝟑𝟔𝟎</m:t>
                        </m:r>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𝟐</m:t>
                        </m:r>
                        <m:r>
                          <a:rPr lang="en-US" sz="2000" b="1" i="1" smtClean="0">
                            <a:latin typeface="Cambria Math" panose="02040503050406030204" pitchFamily="18" charset="0"/>
                            <a:ea typeface="Cambria Math" panose="02040503050406030204" pitchFamily="18" charset="0"/>
                          </a:rPr>
                          <m:t>𝝅</m:t>
                        </m:r>
                      </m:oMath>
                    </m:oMathPara>
                  </a14:m>
                  <a:endParaRPr lang="en-US" sz="2000" b="1" dirty="0">
                    <a:ea typeface="Cambria Math" panose="02040503050406030204" pitchFamily="18" charset="0"/>
                  </a:endParaRPr>
                </a:p>
                <a:p>
                  <a:r>
                    <a:rPr lang="en-US" sz="2000" dirty="0"/>
                    <a:t>e.g.   </a:t>
                  </a:r>
                  <a:r>
                    <a:rPr lang="en-US" sz="2000" b="0" i="0" dirty="0">
                      <a:latin typeface="+mj-lt"/>
                    </a:rPr>
                    <a:t>if</a:t>
                  </a:r>
                  <a14:m>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𝜙</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𝜋</m:t>
                          </m:r>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oMath>
                  </a14:m>
                  <a:r>
                    <a:rPr lang="en-US" sz="2000" dirty="0"/>
                    <a:t>  then </a:t>
                  </a:r>
                  <a14:m>
                    <m:oMath xmlns:m="http://schemas.openxmlformats.org/officeDocument/2006/math">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𝜙</m:t>
                          </m:r>
                        </m:e>
                        <m:sub>
                          <m:r>
                            <a:rPr lang="en-US" sz="2000" b="0" i="1" dirty="0" smtClean="0">
                              <a:latin typeface="Cambria Math" panose="02040503050406030204" pitchFamily="18" charset="0"/>
                            </a:rPr>
                            <m:t>2</m:t>
                          </m:r>
                        </m:sub>
                      </m:sSub>
                      <m:r>
                        <a:rPr lang="en-US" sz="2000" b="0" i="1" dirty="0" smtClean="0">
                          <a:latin typeface="Cambria Math" panose="02040503050406030204" pitchFamily="18" charset="0"/>
                        </a:rPr>
                        <m:t>=</m:t>
                      </m:r>
                      <m:f>
                        <m:fPr>
                          <m:ctrlPr>
                            <a:rPr lang="en-US" sz="2000" b="0" i="1" dirty="0" smtClean="0">
                              <a:latin typeface="Cambria Math" panose="02040503050406030204" pitchFamily="18" charset="0"/>
                            </a:rPr>
                          </m:ctrlPr>
                        </m:fPr>
                        <m:num>
                          <m:r>
                            <a:rPr lang="en-US" sz="2000" b="0" i="1" dirty="0" smtClean="0">
                              <a:latin typeface="Cambria Math" panose="02040503050406030204" pitchFamily="18" charset="0"/>
                            </a:rPr>
                            <m:t>3</m:t>
                          </m:r>
                          <m:r>
                            <a:rPr lang="en-US" sz="2000" b="0" i="1" dirty="0" smtClean="0">
                              <a:latin typeface="Cambria Math" panose="02040503050406030204" pitchFamily="18" charset="0"/>
                            </a:rPr>
                            <m:t>𝜋</m:t>
                          </m:r>
                        </m:num>
                        <m:den>
                          <m:r>
                            <a:rPr lang="en-US" sz="2000" b="0" i="1" dirty="0" smtClean="0">
                              <a:latin typeface="Cambria Math" panose="02040503050406030204" pitchFamily="18" charset="0"/>
                            </a:rPr>
                            <m:t>2</m:t>
                          </m:r>
                        </m:den>
                      </m:f>
                    </m:oMath>
                  </a14:m>
                  <a:endParaRPr lang="en-US" sz="2000" dirty="0"/>
                </a:p>
                <a:p>
                  <a:pPr marL="346075" indent="-346075"/>
                  <a:r>
                    <a:rPr lang="en-US" sz="2000" dirty="0"/>
                    <a:t>i.e. </a:t>
                  </a:r>
                  <a14:m>
                    <m:oMath xmlns:m="http://schemas.openxmlformats.org/officeDocument/2006/math">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𝐴</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r>
                                <a:rPr lang="en-US" sz="2000" b="0" i="1" smtClean="0">
                                  <a:latin typeface="Cambria Math" panose="02040503050406030204" pitchFamily="18" charset="0"/>
                                </a:rPr>
                                <m:t>𝑡</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𝜋</m:t>
                                  </m:r>
                                </m:num>
                                <m:den>
                                  <m:r>
                                    <a:rPr lang="en-US" sz="2000" b="0" i="1" smtClean="0">
                                      <a:latin typeface="Cambria Math" panose="02040503050406030204" pitchFamily="18" charset="0"/>
                                    </a:rPr>
                                    <m:t>2</m:t>
                                  </m:r>
                                </m:den>
                              </m:f>
                            </m:e>
                          </m:d>
                        </m:e>
                      </m:func>
                      <m:r>
                        <a:rPr lang="en-US" sz="2000" b="0" i="1" smtClean="0">
                          <a:latin typeface="Cambria Math" panose="02040503050406030204" pitchFamily="18" charset="0"/>
                        </a:rPr>
                        <m:t> </m:t>
                      </m:r>
                    </m:oMath>
                  </a14:m>
                  <a:r>
                    <a:rPr lang="en-US" sz="2000" dirty="0"/>
                    <a:t> and</a:t>
                  </a:r>
                </a:p>
                <a:p>
                  <a:pPr marL="346075"/>
                  <a14:m>
                    <m:oMath xmlns:m="http://schemas.openxmlformats.org/officeDocument/2006/math">
                      <m:r>
                        <a:rPr lang="en-US" sz="2000" i="1">
                          <a:latin typeface="Cambria Math" panose="02040503050406030204" pitchFamily="18" charset="0"/>
                        </a:rPr>
                        <m:t>𝑥</m:t>
                      </m:r>
                      <m:r>
                        <a:rPr lang="en-US" sz="2000" i="1">
                          <a:latin typeface="Cambria Math" panose="02040503050406030204" pitchFamily="18" charset="0"/>
                        </a:rPr>
                        <m:t>=</m:t>
                      </m:r>
                      <m:r>
                        <a:rPr lang="en-US" sz="2000" i="1">
                          <a:latin typeface="Cambria Math" panose="02040503050406030204" pitchFamily="18" charset="0"/>
                        </a:rPr>
                        <m:t>𝐴</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cos</m:t>
                          </m:r>
                        </m:fName>
                        <m:e>
                          <m:d>
                            <m:dPr>
                              <m:ctrlPr>
                                <a:rPr lang="en-US" sz="2000" i="1">
                                  <a:latin typeface="Cambria Math" panose="02040503050406030204" pitchFamily="18" charset="0"/>
                                </a:rPr>
                              </m:ctrlPr>
                            </m:dPr>
                            <m:e>
                              <m:r>
                                <a:rPr lang="en-US" sz="2000" i="1">
                                  <a:latin typeface="Cambria Math" panose="02040503050406030204" pitchFamily="18" charset="0"/>
                                </a:rPr>
                                <m:t>𝜔</m:t>
                              </m:r>
                              <m:r>
                                <a:rPr lang="en-US" sz="2000" i="1">
                                  <a:latin typeface="Cambria Math" panose="02040503050406030204" pitchFamily="18" charset="0"/>
                                </a:rPr>
                                <m:t>𝑡</m:t>
                              </m:r>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b="0" i="1" smtClean="0">
                                      <a:latin typeface="Cambria Math" panose="02040503050406030204" pitchFamily="18" charset="0"/>
                                    </a:rPr>
                                    <m:t>3</m:t>
                                  </m:r>
                                  <m:r>
                                    <a:rPr lang="en-US" sz="2000" i="1">
                                      <a:latin typeface="Cambria Math" panose="02040503050406030204" pitchFamily="18" charset="0"/>
                                    </a:rPr>
                                    <m:t>𝜋</m:t>
                                  </m:r>
                                </m:num>
                                <m:den>
                                  <m:r>
                                    <a:rPr lang="en-US" sz="2000" i="1">
                                      <a:latin typeface="Cambria Math" panose="02040503050406030204" pitchFamily="18" charset="0"/>
                                    </a:rPr>
                                    <m:t>2</m:t>
                                  </m:r>
                                </m:den>
                              </m:f>
                            </m:e>
                          </m:d>
                        </m:e>
                      </m:func>
                    </m:oMath>
                  </a14:m>
                  <a:r>
                    <a:rPr lang="en-US" sz="2000" dirty="0"/>
                    <a:t> </a:t>
                  </a:r>
                </a:p>
                <a:p>
                  <a:pPr marL="346075"/>
                  <a:r>
                    <a:rPr lang="en-US" sz="2000" dirty="0"/>
                    <a:t>have the same form</a:t>
                  </a:r>
                </a:p>
              </p:txBody>
            </p:sp>
          </mc:Choice>
          <mc:Fallback xmlns="">
            <p:sp>
              <p:nvSpPr>
                <p:cNvPr id="144" name="TextBox 143"/>
                <p:cNvSpPr txBox="1">
                  <a:spLocks noRot="1" noChangeAspect="1" noMove="1" noResize="1" noEditPoints="1" noAdjustHandles="1" noChangeArrowheads="1" noChangeShapeType="1" noTextEdit="1"/>
                </p:cNvSpPr>
                <p:nvPr/>
              </p:nvSpPr>
              <p:spPr>
                <a:xfrm>
                  <a:off x="8248206" y="4372795"/>
                  <a:ext cx="3390539" cy="2218300"/>
                </a:xfrm>
                <a:prstGeom prst="rect">
                  <a:avLst/>
                </a:prstGeom>
                <a:blipFill>
                  <a:blip r:embed="rId22"/>
                  <a:stretch>
                    <a:fillRect l="-1978" b="-3846"/>
                  </a:stretch>
                </a:blipFill>
                <a:ln>
                  <a:noFill/>
                </a:ln>
              </p:spPr>
              <p:txBody>
                <a:bodyPr/>
                <a:lstStyle/>
                <a:p>
                  <a:r>
                    <a:rPr lang="en-US">
                      <a:noFill/>
                    </a:rPr>
                    <a:t> </a:t>
                  </a:r>
                </a:p>
              </p:txBody>
            </p:sp>
          </mc:Fallback>
        </mc:AlternateContent>
        <p:sp>
          <p:nvSpPr>
            <p:cNvPr id="145" name="Rectangle 144"/>
            <p:cNvSpPr/>
            <p:nvPr/>
          </p:nvSpPr>
          <p:spPr>
            <a:xfrm>
              <a:off x="7968935" y="2168825"/>
              <a:ext cx="3807906" cy="43957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sz="quarter" idx="12"/>
          </p:nvPr>
        </p:nvSpPr>
        <p:spPr>
          <a:xfrm>
            <a:off x="9328678" y="6465653"/>
            <a:ext cx="2743200" cy="365125"/>
          </a:xfrm>
        </p:spPr>
        <p:txBody>
          <a:bodyPr/>
          <a:lstStyle/>
          <a:p>
            <a:fld id="{870BF99F-B08F-4F3B-8557-B37C3B949DA5}" type="slidenum">
              <a:rPr lang="en-US" smtClean="0"/>
              <a:t>5</a:t>
            </a:fld>
            <a:endParaRPr lang="en-US" dirty="0"/>
          </a:p>
        </p:txBody>
      </p:sp>
    </p:spTree>
    <p:custDataLst>
      <p:tags r:id="rId1"/>
    </p:custDataLst>
    <p:extLst>
      <p:ext uri="{BB962C8B-B14F-4D97-AF65-F5344CB8AC3E}">
        <p14:creationId xmlns:p14="http://schemas.microsoft.com/office/powerpoint/2010/main" val="337613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fontScale="90000"/>
          </a:bodyPr>
          <a:lstStyle/>
          <a:p>
            <a:r>
              <a:rPr lang="en-US" dirty="0"/>
              <a:t>Problem 2 </a:t>
            </a:r>
            <a:r>
              <a:rPr lang="en-US" sz="2200" dirty="0">
                <a:hlinkClick r:id="rId3"/>
              </a:rPr>
              <a:t>[https://phet.colorado.edu/sims/pendulum-lab/pendulum-lab_en.html]</a:t>
            </a:r>
            <a:r>
              <a:rPr lang="en-US" sz="2200" dirty="0"/>
              <a:t> </a:t>
            </a:r>
            <a:endParaRPr lang="en-US" dirty="0"/>
          </a:p>
        </p:txBody>
      </p:sp>
      <p:sp>
        <p:nvSpPr>
          <p:cNvPr id="4" name="Slide Number Placeholder 3"/>
          <p:cNvSpPr>
            <a:spLocks noGrp="1"/>
          </p:cNvSpPr>
          <p:nvPr>
            <p:ph type="sldNum" sz="quarter" idx="12"/>
          </p:nvPr>
        </p:nvSpPr>
        <p:spPr/>
        <p:txBody>
          <a:bodyPr/>
          <a:lstStyle/>
          <a:p>
            <a:fld id="{870BF99F-B08F-4F3B-8557-B37C3B949DA5}" type="slidenum">
              <a:rPr lang="en-US" smtClean="0"/>
              <a:t>50</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7796464" y="3655384"/>
                <a:ext cx="3749841" cy="2476750"/>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14:m>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a14:m>
                <a:r>
                  <a:rPr lang="en-US" sz="2400" i="1" dirty="0"/>
                  <a:t>	,    </a:t>
                </a:r>
                <a14:m>
                  <m:oMath xmlns:m="http://schemas.openxmlformats.org/officeDocument/2006/math">
                    <m:r>
                      <m:rPr>
                        <m:sty m:val="p"/>
                      </m:rPr>
                      <a:rPr lang="en-US" sz="2400" i="0" dirty="0" smtClean="0">
                        <a:latin typeface="Cambria Math" panose="02040503050406030204" pitchFamily="18" charset="0"/>
                      </a:rPr>
                      <m:t>f</m:t>
                    </m:r>
                    <m:r>
                      <a:rPr lang="en-US" sz="2400" i="0" dirty="0" smtClean="0">
                        <a:latin typeface="Cambria Math" panose="02040503050406030204" pitchFamily="18" charset="0"/>
                      </a:rPr>
                      <m:t>=1/</m:t>
                    </m:r>
                    <m:r>
                      <m:rPr>
                        <m:sty m:val="p"/>
                      </m:rPr>
                      <a:rPr lang="en-US" sz="2400" i="0" dirty="0" smtClean="0">
                        <a:latin typeface="Cambria Math" panose="02040503050406030204" pitchFamily="18" charset="0"/>
                      </a:rPr>
                      <m:t>T</m:t>
                    </m:r>
                  </m:oMath>
                </a14:m>
                <a:endParaRPr lang="en-US" sz="2400" b="1" dirty="0">
                  <a:latin typeface="Cambria Math" panose="02040503050406030204" pitchFamily="18" charset="0"/>
                </a:endParaRPr>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   </m:t>
                      </m:r>
                      <m:r>
                        <a:rPr lang="en-US" sz="2400" b="1" i="0" smtClean="0">
                          <a:latin typeface="Cambria Math" panose="02040503050406030204" pitchFamily="18" charset="0"/>
                        </a:rPr>
                        <m:t>𝐟</m:t>
                      </m:r>
                      <m:r>
                        <a:rPr lang="en-US" sz="2400" b="1" i="0" smtClean="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r>
                            <a:rPr lang="en-US" sz="2400" b="1" i="0" smtClean="0">
                              <a:latin typeface="Cambria Math" panose="02040503050406030204" pitchFamily="18" charset="0"/>
                            </a:rPr>
                            <m:t>𝛑</m:t>
                          </m:r>
                        </m:den>
                      </m:f>
                      <m:rad>
                        <m:radPr>
                          <m:degHide m:val="on"/>
                          <m:ctrlPr>
                            <a:rPr lang="en-US" sz="2400" b="1" i="1" smtClean="0">
                              <a:latin typeface="Cambria Math" panose="02040503050406030204" pitchFamily="18" charset="0"/>
                            </a:rPr>
                          </m:ctrlPr>
                        </m:radPr>
                        <m:deg/>
                        <m:e>
                          <m:f>
                            <m:fPr>
                              <m:ctrlPr>
                                <a:rPr lang="en-US" sz="2400" b="1" i="1" smtClean="0">
                                  <a:latin typeface="Cambria Math" panose="02040503050406030204" pitchFamily="18" charset="0"/>
                                </a:rPr>
                              </m:ctrlPr>
                            </m:fPr>
                            <m:num>
                              <m:r>
                                <a:rPr lang="en-US" sz="2400" b="1" i="1" smtClean="0">
                                  <a:latin typeface="Cambria Math" panose="02040503050406030204" pitchFamily="18" charset="0"/>
                                </a:rPr>
                                <m:t>𝒈</m:t>
                              </m:r>
                            </m:num>
                            <m:den>
                              <m:r>
                                <a:rPr lang="en-US" sz="2400" b="1" i="1" smtClean="0">
                                  <a:latin typeface="Cambria Math" panose="02040503050406030204" pitchFamily="18" charset="0"/>
                                </a:rPr>
                                <m:t>𝒍</m:t>
                              </m:r>
                            </m:den>
                          </m:f>
                        </m:e>
                      </m:rad>
                    </m:oMath>
                  </m:oMathPara>
                </a14:m>
                <a:endParaRPr lang="en-US" sz="2400" b="1" i="1" dirty="0"/>
              </a:p>
              <a:p>
                <a:pPr marL="0" indent="0" algn="ctr">
                  <a:buFont typeface="Arial" panose="020B0604020202020204" pitchFamily="34" charset="0"/>
                  <a:buNone/>
                </a:pPr>
                <a:endParaRPr lang="en-US" sz="2400" dirty="0"/>
              </a:p>
              <a:p>
                <a:pPr marL="0" indent="0" algn="ctr">
                  <a:buFont typeface="Arial" panose="020B0604020202020204" pitchFamily="34" charset="0"/>
                  <a:buNone/>
                </a:pPr>
                <a:r>
                  <a:rPr lang="en-US" sz="2400" dirty="0"/>
                  <a:t>Rank:   A=E, B=D=C</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7796464" y="3655384"/>
                <a:ext cx="3749841" cy="2476750"/>
              </a:xfrm>
              <a:prstGeom prst="rect">
                <a:avLst/>
              </a:prstGeom>
              <a:blipFill>
                <a:blip r:embed="rId6"/>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838200" y="1528641"/>
            <a:ext cx="10728158" cy="164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400" dirty="0"/>
              <a:t>A series of pendulums with different length strings and different masses is shown below. Each pendulum is pulled to the side by the same (small) angle, the pendulums are released, and they begin to swing from side to side.</a:t>
            </a:r>
          </a:p>
          <a:p>
            <a:pPr marL="0" lvl="0" indent="0">
              <a:lnSpc>
                <a:spcPct val="100000"/>
              </a:lnSpc>
              <a:buNone/>
            </a:pPr>
            <a:r>
              <a:rPr lang="en-US" altLang="en-US" sz="2400" dirty="0"/>
              <a:t>Rank the </a:t>
            </a:r>
            <a:r>
              <a:rPr lang="en-US" altLang="en-US" sz="2400" b="1" dirty="0"/>
              <a:t>frequencies</a:t>
            </a:r>
            <a:r>
              <a:rPr lang="en-US" altLang="en-US" sz="2400" dirty="0"/>
              <a:t> of the five pendulums, from highest to lowest.</a:t>
            </a:r>
          </a:p>
        </p:txBody>
      </p:sp>
      <p:pic>
        <p:nvPicPr>
          <p:cNvPr id="12" name="Picture 11"/>
          <p:cNvPicPr>
            <a:picLocks noChangeAspect="1"/>
          </p:cNvPicPr>
          <p:nvPr/>
        </p:nvPicPr>
        <p:blipFill>
          <a:blip r:embed="rId7"/>
          <a:stretch>
            <a:fillRect/>
          </a:stretch>
        </p:blipFill>
        <p:spPr>
          <a:xfrm>
            <a:off x="838200" y="3655384"/>
            <a:ext cx="6376335" cy="2552535"/>
          </a:xfrm>
          <a:prstGeom prst="rect">
            <a:avLst/>
          </a:prstGeom>
        </p:spPr>
      </p:pic>
    </p:spTree>
    <p:custDataLst>
      <p:tags r:id="rId1"/>
    </p:custDataLst>
    <p:extLst>
      <p:ext uri="{BB962C8B-B14F-4D97-AF65-F5344CB8AC3E}">
        <p14:creationId xmlns:p14="http://schemas.microsoft.com/office/powerpoint/2010/main" val="673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a:bodyPr>
          <a:lstStyle/>
          <a:p>
            <a:r>
              <a:rPr lang="en-US" dirty="0"/>
              <a:t>Problem 3</a:t>
            </a:r>
          </a:p>
        </p:txBody>
      </p:sp>
      <p:sp>
        <p:nvSpPr>
          <p:cNvPr id="4" name="Slide Number Placeholder 3"/>
          <p:cNvSpPr>
            <a:spLocks noGrp="1"/>
          </p:cNvSpPr>
          <p:nvPr>
            <p:ph type="sldNum" sz="quarter" idx="12"/>
          </p:nvPr>
        </p:nvSpPr>
        <p:spPr/>
        <p:txBody>
          <a:bodyPr/>
          <a:lstStyle/>
          <a:p>
            <a:fld id="{870BF99F-B08F-4F3B-8557-B37C3B949DA5}" type="slidenum">
              <a:rPr lang="en-US" smtClean="0"/>
              <a:t>51</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2863515" y="3056437"/>
                <a:ext cx="6464969" cy="2941973"/>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m:oMathPara>
                </a14:m>
                <a:endParaRPr lang="en-US" sz="2400" dirty="0"/>
              </a:p>
              <a:p>
                <a:pPr marL="457200" indent="-457200">
                  <a:spcAft>
                    <a:spcPts val="1200"/>
                  </a:spcAft>
                  <a:buFont typeface="Arial" panose="020B0604020202020204" pitchFamily="34" charset="0"/>
                  <a:buAutoNum type="alphaLcParenR"/>
                </a:pPr>
                <a14:m>
                  <m:oMath xmlns:m="http://schemas.openxmlformats.org/officeDocument/2006/math">
                    <m:r>
                      <m:rPr>
                        <m:sty m:val="p"/>
                      </m:rPr>
                      <a:rPr lang="en-US" sz="2400" b="0" i="0" smtClean="0">
                        <a:latin typeface="Cambria Math" panose="02040503050406030204" pitchFamily="18" charset="0"/>
                      </a:rPr>
                      <m:t>l</m:t>
                    </m:r>
                    <m:r>
                      <a:rPr lang="en-US" sz="2400" b="0" i="0" smtClean="0">
                        <a:latin typeface="Cambria Math" panose="02040503050406030204" pitchFamily="18" charset="0"/>
                      </a:rPr>
                      <m:t>→4</m:t>
                    </m:r>
                    <m:r>
                      <m:rPr>
                        <m:sty m:val="p"/>
                      </m:rPr>
                      <a:rPr lang="en-US" sz="2400" b="0" i="0" smtClean="0">
                        <a:latin typeface="Cambria Math" panose="02040503050406030204" pitchFamily="18" charset="0"/>
                      </a:rPr>
                      <m:t>l</m:t>
                    </m:r>
                  </m:oMath>
                </a14:m>
                <a:r>
                  <a:rPr lang="en-US" sz="2400" dirty="0"/>
                  <a:t>: 	</a:t>
                </a:r>
                <a14:m>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4</m:t>
                            </m:r>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r>
                      <a:rPr lang="en-US" sz="2400" b="0" i="0" smtClean="0">
                        <a:latin typeface="Cambria Math" panose="02040503050406030204" pitchFamily="18" charset="0"/>
                      </a:rPr>
                      <m:t>→2</m:t>
                    </m:r>
                    <m:r>
                      <m:rPr>
                        <m:sty m:val="p"/>
                      </m:rPr>
                      <a:rPr lang="en-US" sz="2400" b="0" i="0" smtClean="0">
                        <a:latin typeface="Cambria Math" panose="02040503050406030204" pitchFamily="18" charset="0"/>
                      </a:rPr>
                      <m:t>T</m:t>
                    </m:r>
                    <m:r>
                      <a:rPr lang="en-US" sz="2400" b="0" i="0" smtClean="0">
                        <a:latin typeface="Cambria Math" panose="02040503050406030204" pitchFamily="18" charset="0"/>
                      </a:rPr>
                      <m:t>=8 </m:t>
                    </m:r>
                    <m:r>
                      <m:rPr>
                        <m:sty m:val="p"/>
                      </m:rPr>
                      <a:rPr lang="en-US" sz="2400" b="0" i="0" smtClean="0">
                        <a:latin typeface="Cambria Math" panose="02040503050406030204" pitchFamily="18" charset="0"/>
                      </a:rPr>
                      <m:t>s</m:t>
                    </m:r>
                  </m:oMath>
                </a14:m>
                <a:endParaRPr lang="en-US" sz="2400" b="0" dirty="0"/>
              </a:p>
              <a:p>
                <a:pPr marL="457200" indent="-457200">
                  <a:spcAft>
                    <a:spcPts val="1200"/>
                  </a:spcAft>
                  <a:buFont typeface="Arial" panose="020B0604020202020204" pitchFamily="34" charset="0"/>
                  <a:buAutoNum type="alphaLcParenR"/>
                </a:pPr>
                <a14:m>
                  <m:oMath xmlns:m="http://schemas.openxmlformats.org/officeDocument/2006/math">
                    <m:r>
                      <m:rPr>
                        <m:sty m:val="p"/>
                      </m:rPr>
                      <a:rPr lang="en-US" sz="2400" b="0" i="0" smtClean="0">
                        <a:latin typeface="Cambria Math" panose="02040503050406030204" pitchFamily="18" charset="0"/>
                      </a:rPr>
                      <m:t>m</m:t>
                    </m:r>
                    <m:r>
                      <a:rPr lang="en-US" sz="2400" b="0" i="0" smtClean="0">
                        <a:latin typeface="Cambria Math" panose="02040503050406030204" pitchFamily="18" charset="0"/>
                      </a:rPr>
                      <m:t>→4</m:t>
                    </m:r>
                    <m:r>
                      <m:rPr>
                        <m:sty m:val="p"/>
                      </m:rPr>
                      <a:rPr lang="en-US" sz="2400" b="0" i="0" smtClean="0">
                        <a:latin typeface="Cambria Math" panose="02040503050406030204" pitchFamily="18" charset="0"/>
                      </a:rPr>
                      <m:t>m</m:t>
                    </m:r>
                  </m:oMath>
                </a14:m>
                <a:r>
                  <a:rPr lang="en-US" sz="2400" dirty="0"/>
                  <a:t>:	</a:t>
                </a:r>
                <a14:m>
                  <m:oMath xmlns:m="http://schemas.openxmlformats.org/officeDocument/2006/math">
                    <m:r>
                      <m:rPr>
                        <m:sty m:val="p"/>
                      </m:rPr>
                      <a:rPr lang="en-US" sz="2400" i="0" dirty="0" smtClean="0">
                        <a:latin typeface="Cambria Math" panose="02040503050406030204" pitchFamily="18" charset="0"/>
                      </a:rPr>
                      <m:t>T</m:t>
                    </m:r>
                    <m:r>
                      <a:rPr lang="en-US" sz="2400" i="0" dirty="0" smtClean="0">
                        <a:latin typeface="Cambria Math" panose="02040503050406030204" pitchFamily="18" charset="0"/>
                      </a:rPr>
                      <m:t> </m:t>
                    </m:r>
                    <m:r>
                      <m:rPr>
                        <m:sty m:val="p"/>
                      </m:rPr>
                      <a:rPr lang="en-US" sz="2400" i="0" dirty="0" smtClean="0">
                        <a:latin typeface="Cambria Math" panose="02040503050406030204" pitchFamily="18" charset="0"/>
                      </a:rPr>
                      <m:t>unaffected</m:t>
                    </m:r>
                  </m:oMath>
                </a14:m>
                <a:endParaRPr lang="en-US" sz="2400"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2863515" y="3056437"/>
                <a:ext cx="6464969" cy="2941973"/>
              </a:xfrm>
              <a:prstGeom prst="rect">
                <a:avLst/>
              </a:prstGeom>
              <a:blipFill>
                <a:blip r:embed="rId5"/>
                <a:stretch>
                  <a:fillRect l="-1318"/>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958514" y="1522410"/>
            <a:ext cx="10728158" cy="124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indent="0">
              <a:spcAft>
                <a:spcPts val="600"/>
              </a:spcAft>
              <a:buNone/>
            </a:pPr>
            <a:r>
              <a:rPr lang="en-US" sz="2400" dirty="0"/>
              <a:t>Astronauts visiting Mars measure the period of a pendulum to be </a:t>
            </a:r>
            <a:r>
              <a:rPr lang="en-US" sz="2400" b="1" dirty="0"/>
              <a:t>4.0 s</a:t>
            </a:r>
            <a:r>
              <a:rPr lang="en-US" sz="2400" dirty="0"/>
              <a:t>.</a:t>
            </a:r>
          </a:p>
          <a:p>
            <a:pPr marL="0" indent="0">
              <a:spcAft>
                <a:spcPts val="600"/>
              </a:spcAft>
              <a:buNone/>
            </a:pPr>
            <a:r>
              <a:rPr lang="en-US" sz="2400" dirty="0"/>
              <a:t>a. What will be the period if they make the string </a:t>
            </a:r>
            <a:r>
              <a:rPr lang="en-US" sz="2400" b="1" dirty="0"/>
              <a:t>four times as long</a:t>
            </a:r>
            <a:r>
              <a:rPr lang="en-US" sz="2400" dirty="0"/>
              <a:t>?</a:t>
            </a:r>
          </a:p>
          <a:p>
            <a:pPr marL="0" indent="0">
              <a:spcAft>
                <a:spcPts val="600"/>
              </a:spcAft>
              <a:buNone/>
            </a:pPr>
            <a:r>
              <a:rPr lang="en-US" sz="2400" dirty="0"/>
              <a:t>b. What will be the period if they make the mass </a:t>
            </a:r>
            <a:r>
              <a:rPr lang="en-US" sz="2400" b="1" dirty="0"/>
              <a:t>four times as large</a:t>
            </a:r>
            <a:r>
              <a:rPr lang="en-US" sz="2400" dirty="0"/>
              <a:t>?</a:t>
            </a:r>
          </a:p>
        </p:txBody>
      </p:sp>
    </p:spTree>
    <p:custDataLst>
      <p:tags r:id="rId1"/>
    </p:custDataLst>
    <p:extLst>
      <p:ext uri="{BB962C8B-B14F-4D97-AF65-F5344CB8AC3E}">
        <p14:creationId xmlns:p14="http://schemas.microsoft.com/office/powerpoint/2010/main" val="163918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3637"/>
            <a:ext cx="10515600" cy="943476"/>
          </a:xfrm>
        </p:spPr>
        <p:txBody>
          <a:bodyPr>
            <a:normAutofit/>
          </a:bodyPr>
          <a:lstStyle/>
          <a:p>
            <a:r>
              <a:rPr lang="en-US" dirty="0"/>
              <a:t>Problem 4</a:t>
            </a:r>
          </a:p>
        </p:txBody>
      </p:sp>
      <p:sp>
        <p:nvSpPr>
          <p:cNvPr id="4" name="Slide Number Placeholder 3"/>
          <p:cNvSpPr>
            <a:spLocks noGrp="1"/>
          </p:cNvSpPr>
          <p:nvPr>
            <p:ph type="sldNum" sz="quarter" idx="12"/>
          </p:nvPr>
        </p:nvSpPr>
        <p:spPr/>
        <p:txBody>
          <a:bodyPr/>
          <a:lstStyle/>
          <a:p>
            <a:fld id="{870BF99F-B08F-4F3B-8557-B37C3B949DA5}" type="slidenum">
              <a:rPr lang="en-US" smtClean="0"/>
              <a:t>52</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1844842" y="2583543"/>
                <a:ext cx="7892715" cy="3929552"/>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1200"/>
                  </a:spcBef>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T</m:t>
                      </m:r>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rad>
                        <m:radPr>
                          <m:degHide m:val="on"/>
                          <m:ctrlPr>
                            <a:rPr lang="en-US" sz="2400" b="0" i="1" smtClean="0">
                              <a:latin typeface="Cambria Math" panose="02040503050406030204" pitchFamily="18" charset="0"/>
                            </a:rPr>
                          </m:ctrlPr>
                        </m:radPr>
                        <m:deg/>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l</m:t>
                              </m:r>
                            </m:num>
                            <m:den>
                              <m:r>
                                <m:rPr>
                                  <m:sty m:val="p"/>
                                </m:rPr>
                                <a:rPr lang="en-US" sz="2400" b="0" i="0" smtClean="0">
                                  <a:latin typeface="Cambria Math" panose="02040503050406030204" pitchFamily="18" charset="0"/>
                                </a:rPr>
                                <m:t>g</m:t>
                              </m:r>
                            </m:den>
                          </m:f>
                        </m:e>
                      </m:rad>
                    </m:oMath>
                  </m:oMathPara>
                </a14:m>
                <a:endParaRPr lang="en-US" sz="2400" dirty="0"/>
              </a:p>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1" i="0" smtClean="0">
                          <a:latin typeface="Cambria Math" panose="02040503050406030204" pitchFamily="18" charset="0"/>
                        </a:rPr>
                        <m:t>⇒   </m:t>
                      </m:r>
                      <m:r>
                        <m:rPr>
                          <m:sty m:val="p"/>
                        </m:rPr>
                        <a:rPr lang="en-US" sz="2400" b="0" i="0" smtClean="0">
                          <a:latin typeface="Cambria Math" panose="02040503050406030204" pitchFamily="18" charset="0"/>
                        </a:rPr>
                        <m:t>g</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l</m:t>
                      </m:r>
                      <m:sSup>
                        <m:sSupPr>
                          <m:ctrlPr>
                            <a:rPr lang="en-US" sz="2400" i="1" smtClean="0">
                              <a:latin typeface="Cambria Math" panose="02040503050406030204" pitchFamily="18" charset="0"/>
                            </a:rPr>
                          </m:ctrlPr>
                        </m:sSupPr>
                        <m:e>
                          <m:d>
                            <m:dPr>
                              <m:ctrlPr>
                                <a:rPr lang="en-US" sz="2400" i="1" smtClean="0">
                                  <a:latin typeface="Cambria Math" panose="02040503050406030204" pitchFamily="18" charset="0"/>
                                </a:rPr>
                              </m:ctrlPr>
                            </m:dPr>
                            <m:e>
                              <m:f>
                                <m:fPr>
                                  <m:ctrlPr>
                                    <a:rPr lang="en-US" sz="2400" i="1" smtClean="0">
                                      <a:latin typeface="Cambria Math" panose="02040503050406030204" pitchFamily="18" charset="0"/>
                                    </a:rPr>
                                  </m:ctrlPr>
                                </m:fPr>
                                <m:num>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num>
                                <m:den>
                                  <m:r>
                                    <m:rPr>
                                      <m:sty m:val="p"/>
                                    </m:rPr>
                                    <a:rPr lang="en-US" sz="2400" b="0" i="0" smtClean="0">
                                      <a:latin typeface="Cambria Math" panose="02040503050406030204" pitchFamily="18" charset="0"/>
                                    </a:rPr>
                                    <m:t>T</m:t>
                                  </m:r>
                                </m:den>
                              </m:f>
                            </m:e>
                          </m:d>
                        </m:e>
                        <m:sup>
                          <m:r>
                            <a:rPr lang="en-US" sz="2400" b="0" i="0" smtClean="0">
                              <a:latin typeface="Cambria Math" panose="02040503050406030204" pitchFamily="18" charset="0"/>
                            </a:rPr>
                            <m:t>2</m:t>
                          </m:r>
                        </m:sup>
                      </m:sSup>
                    </m:oMath>
                  </m:oMathPara>
                </a14:m>
                <a:endParaRPr lang="en-US" sz="2400" dirty="0"/>
              </a:p>
              <a:p>
                <a:pPr marL="0" indent="0" algn="ctr">
                  <a:spcAft>
                    <a:spcPts val="18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0" i="0" smtClean="0">
                          <a:latin typeface="Cambria Math" panose="02040503050406030204" pitchFamily="18" charset="0"/>
                        </a:rPr>
                        <m:t>⇒ </m:t>
                      </m:r>
                      <m:r>
                        <m:rPr>
                          <m:sty m:val="p"/>
                        </m:rPr>
                        <a:rPr lang="en-US" sz="2400" b="0" i="0" smtClean="0">
                          <a:latin typeface="Cambria Math" panose="02040503050406030204" pitchFamily="18" charset="0"/>
                        </a:rPr>
                        <m:t>g</m:t>
                      </m:r>
                      <m:r>
                        <a:rPr lang="en-US" sz="2400" b="0" i="0" smtClean="0">
                          <a:latin typeface="Cambria Math" panose="02040503050406030204" pitchFamily="18" charset="0"/>
                        </a:rPr>
                        <m:t>=1</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2</m:t>
                                  </m:r>
                                  <m:r>
                                    <m:rPr>
                                      <m:sty m:val="p"/>
                                    </m:rPr>
                                    <a:rPr lang="en-US" sz="2400" b="0" i="0" smtClean="0">
                                      <a:latin typeface="Cambria Math" panose="02040503050406030204" pitchFamily="18" charset="0"/>
                                    </a:rPr>
                                    <m:t>π</m:t>
                                  </m:r>
                                </m:num>
                                <m:den>
                                  <m:r>
                                    <a:rPr lang="en-US" sz="2400" b="0" i="0" smtClean="0">
                                      <a:latin typeface="Cambria Math" panose="02040503050406030204" pitchFamily="18" charset="0"/>
                                    </a:rPr>
                                    <m:t>3.26</m:t>
                                  </m:r>
                                </m:den>
                              </m:f>
                            </m:e>
                          </m:d>
                        </m:e>
                        <m:sup>
                          <m:r>
                            <a:rPr lang="en-US" sz="2400" b="0" i="0" smtClean="0">
                              <a:latin typeface="Cambria Math" panose="02040503050406030204" pitchFamily="18" charset="0"/>
                            </a:rPr>
                            <m:t>2</m:t>
                          </m:r>
                        </m:sup>
                      </m:sSup>
                    </m:oMath>
                  </m:oMathPara>
                </a14:m>
                <a:endParaRPr lang="en-US" sz="2400" b="0" dirty="0"/>
              </a:p>
              <a:p>
                <a:pPr marL="0" indent="0" algn="ctr">
                  <a:spcAft>
                    <a:spcPts val="1200"/>
                  </a:spcAft>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b="0" i="0" smtClean="0">
                          <a:latin typeface="Cambria Math" panose="02040503050406030204" pitchFamily="18" charset="0"/>
                        </a:rPr>
                        <m:t>⇒ </m:t>
                      </m:r>
                      <m:r>
                        <a:rPr lang="en-US" sz="2400" b="1" i="0" smtClean="0">
                          <a:latin typeface="Cambria Math" panose="02040503050406030204" pitchFamily="18" charset="0"/>
                        </a:rPr>
                        <m:t>𝐠</m:t>
                      </m:r>
                      <m:r>
                        <a:rPr lang="en-US" sz="2400" b="1" i="0" smtClean="0">
                          <a:latin typeface="Cambria Math" panose="02040503050406030204" pitchFamily="18" charset="0"/>
                        </a:rPr>
                        <m:t>=</m:t>
                      </m:r>
                      <m:r>
                        <a:rPr lang="en-US" sz="2400" b="1" i="0" smtClean="0">
                          <a:latin typeface="Cambria Math" panose="02040503050406030204" pitchFamily="18" charset="0"/>
                        </a:rPr>
                        <m:t>𝟑</m:t>
                      </m:r>
                      <m:r>
                        <a:rPr lang="en-US" sz="2400" b="1" i="0" smtClean="0">
                          <a:latin typeface="Cambria Math" panose="02040503050406030204" pitchFamily="18" charset="0"/>
                        </a:rPr>
                        <m:t>.</m:t>
                      </m:r>
                      <m:r>
                        <a:rPr lang="en-US" sz="2400" b="1" i="0" smtClean="0">
                          <a:latin typeface="Cambria Math" panose="02040503050406030204" pitchFamily="18" charset="0"/>
                        </a:rPr>
                        <m:t>𝟕𝟏</m:t>
                      </m:r>
                      <m:r>
                        <a:rPr lang="en-US" sz="2400" b="1" i="0" smtClean="0">
                          <a:latin typeface="Cambria Math" panose="02040503050406030204" pitchFamily="18" charset="0"/>
                        </a:rPr>
                        <m:t> </m:t>
                      </m:r>
                      <m:r>
                        <a:rPr lang="en-US" sz="2400" b="1" i="0" smtClean="0">
                          <a:latin typeface="Cambria Math" panose="02040503050406030204" pitchFamily="18" charset="0"/>
                        </a:rPr>
                        <m:t>𝐦</m:t>
                      </m:r>
                      <m:r>
                        <a:rPr lang="en-US" sz="2400" b="1" i="0"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0" smtClean="0">
                              <a:latin typeface="Cambria Math" panose="02040503050406030204" pitchFamily="18" charset="0"/>
                            </a:rPr>
                            <m:t>𝐬</m:t>
                          </m:r>
                        </m:e>
                        <m:sup>
                          <m:r>
                            <a:rPr lang="en-US" sz="2400" b="1" i="0" smtClean="0">
                              <a:latin typeface="Cambria Math" panose="02040503050406030204" pitchFamily="18" charset="0"/>
                            </a:rPr>
                            <m:t>𝟐</m:t>
                          </m:r>
                        </m:sup>
                      </m:sSup>
                    </m:oMath>
                  </m:oMathPara>
                </a14:m>
                <a:endParaRPr lang="en-US" sz="2400" b="1"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1844842" y="2583543"/>
                <a:ext cx="7892715" cy="3929552"/>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950495" y="1606663"/>
            <a:ext cx="1072815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400" dirty="0"/>
              <a:t>A </a:t>
            </a:r>
            <a:r>
              <a:rPr lang="en-US" altLang="en-US" sz="2400" b="1" dirty="0"/>
              <a:t>1.0 m</a:t>
            </a:r>
            <a:r>
              <a:rPr lang="en-US" altLang="en-US" sz="2400" dirty="0"/>
              <a:t> long pendulum is allowed to oscillate on the surface of Mars. It makes </a:t>
            </a:r>
            <a:r>
              <a:rPr lang="en-US" altLang="en-US" sz="2400" b="1" dirty="0"/>
              <a:t>10</a:t>
            </a:r>
            <a:r>
              <a:rPr lang="en-US" altLang="en-US" sz="2400" dirty="0"/>
              <a:t> oscillations in </a:t>
            </a:r>
            <a:r>
              <a:rPr lang="en-US" altLang="en-US" sz="2400" b="1" dirty="0"/>
              <a:t>32.6 s</a:t>
            </a:r>
            <a:r>
              <a:rPr lang="en-US" altLang="en-US" sz="2400" dirty="0"/>
              <a:t>. What is the acceleration of gravity on Mars?</a:t>
            </a:r>
            <a:endParaRPr lang="en-US" altLang="en-US" sz="2400" b="1" dirty="0"/>
          </a:p>
        </p:txBody>
      </p:sp>
    </p:spTree>
    <p:custDataLst>
      <p:tags r:id="rId1"/>
    </p:custDataLst>
    <p:extLst>
      <p:ext uri="{BB962C8B-B14F-4D97-AF65-F5344CB8AC3E}">
        <p14:creationId xmlns:p14="http://schemas.microsoft.com/office/powerpoint/2010/main" val="283928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610" y="205465"/>
            <a:ext cx="4519863" cy="943476"/>
          </a:xfrm>
        </p:spPr>
        <p:txBody>
          <a:bodyPr>
            <a:normAutofit/>
          </a:bodyPr>
          <a:lstStyle/>
          <a:p>
            <a:r>
              <a:rPr lang="en-US" dirty="0"/>
              <a:t>Problem 5</a:t>
            </a:r>
          </a:p>
        </p:txBody>
      </p:sp>
      <p:sp>
        <p:nvSpPr>
          <p:cNvPr id="4" name="Slide Number Placeholder 3"/>
          <p:cNvSpPr>
            <a:spLocks noGrp="1"/>
          </p:cNvSpPr>
          <p:nvPr>
            <p:ph type="sldNum" sz="quarter" idx="12"/>
          </p:nvPr>
        </p:nvSpPr>
        <p:spPr/>
        <p:txBody>
          <a:bodyPr/>
          <a:lstStyle/>
          <a:p>
            <a:fld id="{870BF99F-B08F-4F3B-8557-B37C3B949DA5}" type="slidenum">
              <a:rPr lang="en-US" smtClean="0"/>
              <a:t>53</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6400802" y="3031958"/>
                <a:ext cx="4652210" cy="3506953"/>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spcBef>
                    <a:spcPts val="800"/>
                  </a:spcBef>
                  <a:spcAft>
                    <a:spcPts val="600"/>
                  </a:spcAft>
                  <a:buFont typeface="Arial" panose="020B0604020202020204" pitchFamily="34" charset="0"/>
                  <a:buAutoNum type="arabicPeriod"/>
                </a:pPr>
                <a:r>
                  <a:rPr lang="en-US" dirty="0"/>
                  <a:t>C, G	[vertical,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=0</m:t>
                    </m:r>
                  </m:oMath>
                </a14:m>
                <a:r>
                  <a:rPr lang="en-US" dirty="0"/>
                  <a:t>]</a:t>
                </a:r>
              </a:p>
              <a:p>
                <a:pPr marL="914400" lvl="1" indent="-457200">
                  <a:spcBef>
                    <a:spcPts val="800"/>
                  </a:spcBef>
                  <a:spcAft>
                    <a:spcPts val="600"/>
                  </a:spcAft>
                  <a:buFont typeface="Arial" panose="020B0604020202020204" pitchFamily="34" charset="0"/>
                  <a:buAutoNum type="arabicPeriod"/>
                </a:pPr>
                <a:r>
                  <a:rPr lang="en-US" dirty="0"/>
                  <a:t>A, E, I	[max. displacement]</a:t>
                </a:r>
              </a:p>
              <a:p>
                <a:pPr marL="914400" lvl="1" indent="-457200">
                  <a:spcBef>
                    <a:spcPts val="800"/>
                  </a:spcBef>
                  <a:spcAft>
                    <a:spcPts val="600"/>
                  </a:spcAft>
                  <a:buFont typeface="Arial" panose="020B0604020202020204" pitchFamily="34" charset="0"/>
                  <a:buAutoNum type="arabicPeriod"/>
                </a:pPr>
                <a:r>
                  <a:rPr lang="en-US" dirty="0"/>
                  <a:t>C, G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=0</m:t>
                    </m:r>
                  </m:oMath>
                </a14:m>
                <a:r>
                  <a:rPr lang="en-US" dirty="0"/>
                  <a:t>]</a:t>
                </a:r>
              </a:p>
              <a:p>
                <a:pPr marL="914400" lvl="1" indent="-457200">
                  <a:spcBef>
                    <a:spcPts val="800"/>
                  </a:spcBef>
                  <a:spcAft>
                    <a:spcPts val="600"/>
                  </a:spcAft>
                  <a:buFont typeface="Arial" panose="020B0604020202020204" pitchFamily="34" charset="0"/>
                  <a:buAutoNum type="arabicPeriod"/>
                </a:pPr>
                <a:r>
                  <a:rPr lang="en-US" dirty="0"/>
                  <a:t>C, G	[max velocity]</a:t>
                </a:r>
              </a:p>
              <a:p>
                <a:pPr marL="914400" lvl="1" indent="-457200">
                  <a:spcBef>
                    <a:spcPts val="800"/>
                  </a:spcBef>
                  <a:spcAft>
                    <a:spcPts val="600"/>
                  </a:spcAft>
                  <a:buFont typeface="Arial" panose="020B0604020202020204" pitchFamily="34" charset="0"/>
                  <a:buAutoNum type="arabicPeriod"/>
                </a:pPr>
                <a:r>
                  <a:rPr lang="en-US" dirty="0"/>
                  <a:t>A, E, I	[max. displacement]</a:t>
                </a:r>
              </a:p>
              <a:p>
                <a:pPr marL="914400" lvl="1" indent="-457200">
                  <a:spcBef>
                    <a:spcPts val="800"/>
                  </a:spcBef>
                  <a:spcAft>
                    <a:spcPts val="600"/>
                  </a:spcAft>
                  <a:buFont typeface="Arial" panose="020B0604020202020204" pitchFamily="34" charset="0"/>
                  <a:buAutoNum type="arabicPeriod"/>
                </a:pPr>
                <a:r>
                  <a:rPr lang="en-US" dirty="0"/>
                  <a:t>D, H	[slowing down]</a:t>
                </a:r>
              </a:p>
              <a:p>
                <a:pPr marL="914400" lvl="1" indent="-457200">
                  <a:spcBef>
                    <a:spcPts val="800"/>
                  </a:spcBef>
                  <a:spcAft>
                    <a:spcPts val="600"/>
                  </a:spcAft>
                  <a:buFont typeface="Arial" panose="020B0604020202020204" pitchFamily="34" charset="0"/>
                  <a:buAutoNum type="arabicPeriod"/>
                </a:pPr>
                <a:r>
                  <a:rPr lang="en-US" dirty="0"/>
                  <a:t>B, F	[speeding up]</a:t>
                </a: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6400802" y="3031958"/>
                <a:ext cx="4652210" cy="3506953"/>
              </a:xfrm>
              <a:prstGeom prst="rect">
                <a:avLst/>
              </a:prstGeom>
              <a:blipFill>
                <a:blip r:embed="rId5"/>
                <a:stretch>
                  <a:fillRect t="-2422" b="-2595"/>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613610" y="986810"/>
            <a:ext cx="5289885" cy="5555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nSpc>
                <a:spcPct val="100000"/>
              </a:lnSpc>
              <a:spcAft>
                <a:spcPts val="600"/>
              </a:spcAft>
              <a:buNone/>
            </a:pPr>
            <a:r>
              <a:rPr lang="en-US" altLang="en-US" sz="2000" dirty="0">
                <a:latin typeface="+mn-lt"/>
              </a:rPr>
              <a:t>A pendulum is pulled to the side and released. Its subsequent motion appears as follows:</a:t>
            </a:r>
          </a:p>
          <a:p>
            <a:pPr marL="0" lvl="0" indent="0">
              <a:lnSpc>
                <a:spcPct val="100000"/>
              </a:lnSpc>
              <a:spcAft>
                <a:spcPts val="600"/>
              </a:spcAft>
              <a:buNone/>
            </a:pPr>
            <a:r>
              <a:rPr lang="en-US" altLang="en-US" sz="2000" dirty="0">
                <a:latin typeface="+mn-lt"/>
              </a:rPr>
              <a:t>1) At which of the above times is the displacement zero?</a:t>
            </a:r>
          </a:p>
          <a:p>
            <a:pPr marL="0" lvl="0" indent="0">
              <a:lnSpc>
                <a:spcPct val="100000"/>
              </a:lnSpc>
              <a:spcAft>
                <a:spcPts val="600"/>
              </a:spcAft>
              <a:buNone/>
            </a:pPr>
            <a:r>
              <a:rPr lang="en-US" altLang="en-US" sz="2000" dirty="0">
                <a:latin typeface="+mn-lt"/>
              </a:rPr>
              <a:t>2) At which of the above times is the velocity zero?</a:t>
            </a:r>
          </a:p>
          <a:p>
            <a:pPr marL="0" lvl="0" indent="0">
              <a:lnSpc>
                <a:spcPct val="100000"/>
              </a:lnSpc>
              <a:spcAft>
                <a:spcPts val="600"/>
              </a:spcAft>
              <a:buNone/>
            </a:pPr>
            <a:r>
              <a:rPr lang="en-US" altLang="en-US" sz="2000" dirty="0">
                <a:latin typeface="+mn-lt"/>
              </a:rPr>
              <a:t>3) At which of the above times is the acceleration zero?</a:t>
            </a:r>
          </a:p>
          <a:p>
            <a:pPr marL="0" lvl="0" indent="0">
              <a:lnSpc>
                <a:spcPct val="100000"/>
              </a:lnSpc>
              <a:spcAft>
                <a:spcPts val="600"/>
              </a:spcAft>
              <a:buNone/>
            </a:pPr>
            <a:r>
              <a:rPr lang="en-US" altLang="en-US" sz="2000" dirty="0">
                <a:latin typeface="+mn-lt"/>
              </a:rPr>
              <a:t>4) At which of the above times is the kinetic energy a maximum?</a:t>
            </a:r>
          </a:p>
          <a:p>
            <a:pPr marL="0" lvl="0" indent="0">
              <a:lnSpc>
                <a:spcPct val="100000"/>
              </a:lnSpc>
              <a:spcAft>
                <a:spcPts val="600"/>
              </a:spcAft>
              <a:buNone/>
            </a:pPr>
            <a:r>
              <a:rPr lang="en-US" altLang="en-US" sz="2000" dirty="0">
                <a:latin typeface="+mn-lt"/>
              </a:rPr>
              <a:t>5) At which of the above times is the potential energy a maximum?</a:t>
            </a:r>
          </a:p>
          <a:p>
            <a:pPr marL="0" lvl="0" indent="0">
              <a:lnSpc>
                <a:spcPct val="100000"/>
              </a:lnSpc>
              <a:spcAft>
                <a:spcPts val="600"/>
              </a:spcAft>
              <a:buNone/>
            </a:pPr>
            <a:r>
              <a:rPr lang="en-US" altLang="en-US" sz="2000" dirty="0">
                <a:latin typeface="+mn-lt"/>
              </a:rPr>
              <a:t>6) At which of the above times is kinetic energy being transformed to potential energy?</a:t>
            </a:r>
          </a:p>
          <a:p>
            <a:pPr marL="0" lvl="0" indent="0">
              <a:lnSpc>
                <a:spcPct val="100000"/>
              </a:lnSpc>
              <a:spcAft>
                <a:spcPts val="600"/>
              </a:spcAft>
              <a:buNone/>
            </a:pPr>
            <a:r>
              <a:rPr lang="en-US" altLang="en-US" sz="2000" dirty="0">
                <a:latin typeface="+mn-lt"/>
              </a:rPr>
              <a:t>7) At which of the above times is potential energy being transformed to kinetic energy?</a:t>
            </a:r>
          </a:p>
        </p:txBody>
      </p:sp>
      <p:pic>
        <p:nvPicPr>
          <p:cNvPr id="6" name="Picture 5"/>
          <p:cNvPicPr>
            <a:picLocks noChangeAspect="1"/>
          </p:cNvPicPr>
          <p:nvPr/>
        </p:nvPicPr>
        <p:blipFill>
          <a:blip r:embed="rId6"/>
          <a:stretch>
            <a:fillRect/>
          </a:stretch>
        </p:blipFill>
        <p:spPr>
          <a:xfrm>
            <a:off x="5701253" y="986810"/>
            <a:ext cx="6121779" cy="1852643"/>
          </a:xfrm>
          <a:prstGeom prst="rect">
            <a:avLst/>
          </a:prstGeom>
        </p:spPr>
      </p:pic>
    </p:spTree>
    <p:custDataLst>
      <p:tags r:id="rId1"/>
    </p:custDataLst>
    <p:extLst>
      <p:ext uri="{BB962C8B-B14F-4D97-AF65-F5344CB8AC3E}">
        <p14:creationId xmlns:p14="http://schemas.microsoft.com/office/powerpoint/2010/main" val="6833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979" y="421036"/>
            <a:ext cx="4519863" cy="943476"/>
          </a:xfrm>
        </p:spPr>
        <p:txBody>
          <a:bodyPr>
            <a:normAutofit/>
          </a:bodyPr>
          <a:lstStyle/>
          <a:p>
            <a:r>
              <a:rPr lang="en-US" dirty="0"/>
              <a:t>Problem 6</a:t>
            </a:r>
          </a:p>
        </p:txBody>
      </p:sp>
      <p:sp>
        <p:nvSpPr>
          <p:cNvPr id="4" name="Slide Number Placeholder 3"/>
          <p:cNvSpPr>
            <a:spLocks noGrp="1"/>
          </p:cNvSpPr>
          <p:nvPr>
            <p:ph type="sldNum" sz="quarter" idx="12"/>
          </p:nvPr>
        </p:nvSpPr>
        <p:spPr/>
        <p:txBody>
          <a:bodyPr/>
          <a:lstStyle/>
          <a:p>
            <a:fld id="{870BF99F-B08F-4F3B-8557-B37C3B949DA5}" type="slidenum">
              <a:rPr lang="en-US" smtClean="0"/>
              <a:t>54</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3023935" y="2713881"/>
                <a:ext cx="3457075" cy="3744976"/>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spcBef>
                    <a:spcPts val="0"/>
                  </a:spcBef>
                  <a:buNone/>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𝑇</m:t>
                      </m:r>
                      <m:r>
                        <a:rPr lang="en-US" i="1" smtClean="0">
                          <a:latin typeface="Cambria Math" panose="02040503050406030204" pitchFamily="18" charset="0"/>
                        </a:rPr>
                        <m:t>=2</m:t>
                      </m:r>
                      <m:r>
                        <a:rPr lang="en-US" i="1" smtClean="0">
                          <a:latin typeface="Cambria Math" panose="02040503050406030204" pitchFamily="18" charset="0"/>
                        </a:rPr>
                        <m:t>𝜋</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𝑙</m:t>
                              </m:r>
                            </m:num>
                            <m:den>
                              <m:r>
                                <a:rPr lang="en-US" i="1">
                                  <a:latin typeface="Cambria Math" panose="02040503050406030204" pitchFamily="18" charset="0"/>
                                </a:rPr>
                                <m:t>𝑔</m:t>
                              </m:r>
                            </m:den>
                          </m:f>
                        </m:e>
                      </m:rad>
                    </m:oMath>
                  </m:oMathPara>
                </a14:m>
                <a:endParaRPr lang="en-US" i="1" dirty="0">
                  <a:latin typeface="Cambria Math" panose="02040503050406030204" pitchFamily="18" charset="0"/>
                </a:endParaRPr>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i="1" dirty="0"/>
                  <a:t>	</a:t>
                </a:r>
                <a14:m>
                  <m:oMath xmlns:m="http://schemas.openxmlformats.org/officeDocument/2006/math">
                    <m:r>
                      <a:rPr lang="en-US" i="1">
                        <a:latin typeface="Cambria Math" panose="02040503050406030204" pitchFamily="18" charset="0"/>
                      </a:rPr>
                      <m:t>𝑙</m:t>
                    </m:r>
                    <m:r>
                      <a:rPr lang="en-US" i="1">
                        <a:latin typeface="Cambria Math" panose="02040503050406030204" pitchFamily="18" charset="0"/>
                      </a:rPr>
                      <m:t>=</m:t>
                    </m:r>
                    <m:r>
                      <a:rPr lang="en-US" i="1">
                        <a:latin typeface="Cambria Math" panose="02040503050406030204" pitchFamily="18" charset="0"/>
                      </a:rPr>
                      <m:t>𝑔</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b="0" i="1" smtClean="0">
                                    <a:latin typeface="Cambria Math" panose="02040503050406030204" pitchFamily="18" charset="0"/>
                                  </a:rPr>
                                  <m:t>𝑇</m:t>
                                </m:r>
                              </m:num>
                              <m:den>
                                <m:r>
                                  <a:rPr lang="en-US" i="1">
                                    <a:latin typeface="Cambria Math" panose="02040503050406030204" pitchFamily="18" charset="0"/>
                                  </a:rPr>
                                  <m:t>2</m:t>
                                </m:r>
                                <m:r>
                                  <a:rPr lang="en-US" i="1">
                                    <a:latin typeface="Cambria Math" panose="02040503050406030204" pitchFamily="18" charset="0"/>
                                  </a:rPr>
                                  <m:t>𝜋</m:t>
                                </m:r>
                              </m:den>
                            </m:f>
                          </m:e>
                        </m:d>
                      </m:e>
                      <m:sup>
                        <m:r>
                          <a:rPr lang="en-US" i="1">
                            <a:latin typeface="Cambria Math" panose="02040503050406030204" pitchFamily="18" charset="0"/>
                          </a:rPr>
                          <m:t>2</m:t>
                        </m:r>
                      </m:sup>
                    </m:sSup>
                  </m:oMath>
                </a14:m>
                <a:endParaRPr lang="en-US" i="1" dirty="0"/>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i="1" dirty="0"/>
                  <a:t>	</a:t>
                </a:r>
                <a14:m>
                  <m:oMath xmlns:m="http://schemas.openxmlformats.org/officeDocument/2006/math">
                    <m:r>
                      <a:rPr lang="en-US" i="1">
                        <a:latin typeface="Cambria Math" panose="02040503050406030204" pitchFamily="18" charset="0"/>
                      </a:rPr>
                      <m:t>𝑙</m:t>
                    </m:r>
                    <m:r>
                      <a:rPr lang="en-US" i="1">
                        <a:latin typeface="Cambria Math" panose="02040503050406030204" pitchFamily="18" charset="0"/>
                      </a:rPr>
                      <m:t>=9.8</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b="0" i="1" smtClean="0">
                                    <a:latin typeface="Cambria Math" panose="02040503050406030204" pitchFamily="18" charset="0"/>
                                  </a:rPr>
                                  <m:t>1.2</m:t>
                                </m:r>
                              </m:num>
                              <m:den>
                                <m:r>
                                  <a:rPr lang="en-US" i="1">
                                    <a:latin typeface="Cambria Math" panose="02040503050406030204" pitchFamily="18" charset="0"/>
                                  </a:rPr>
                                  <m:t>2</m:t>
                                </m:r>
                                <m:r>
                                  <a:rPr lang="en-US" i="1">
                                    <a:latin typeface="Cambria Math" panose="02040503050406030204" pitchFamily="18" charset="0"/>
                                  </a:rPr>
                                  <m:t>𝜋</m:t>
                                </m:r>
                              </m:den>
                            </m:f>
                          </m:e>
                        </m:d>
                      </m:e>
                      <m:sup>
                        <m:r>
                          <a:rPr lang="en-US" i="1">
                            <a:latin typeface="Cambria Math" panose="02040503050406030204" pitchFamily="18" charset="0"/>
                          </a:rPr>
                          <m:t>2</m:t>
                        </m:r>
                      </m:sup>
                    </m:sSup>
                  </m:oMath>
                </a14:m>
                <a:endParaRPr lang="en-US" dirty="0"/>
              </a:p>
              <a:p>
                <a:pPr marL="457200" lvl="1" indent="0">
                  <a:lnSpc>
                    <a:spcPct val="150000"/>
                  </a:lnSpc>
                  <a:spcBef>
                    <a:spcPts val="0"/>
                  </a:spcBef>
                  <a:buNone/>
                </a:pPr>
                <a14:m>
                  <m:oMath xmlns:m="http://schemas.openxmlformats.org/officeDocument/2006/math">
                    <m:r>
                      <a:rPr lang="en-US" i="1">
                        <a:latin typeface="Cambria Math" panose="02040503050406030204" pitchFamily="18" charset="0"/>
                      </a:rPr>
                      <m:t>⇒</m:t>
                    </m:r>
                  </m:oMath>
                </a14:m>
                <a:r>
                  <a:rPr lang="en-US" b="1" i="1" dirty="0"/>
                  <a:t>	</a:t>
                </a:r>
                <a14:m>
                  <m:oMath xmlns:m="http://schemas.openxmlformats.org/officeDocument/2006/math">
                    <m:r>
                      <a:rPr lang="en-US" b="1" i="1">
                        <a:latin typeface="Cambria Math" panose="02040503050406030204" pitchFamily="18" charset="0"/>
                      </a:rPr>
                      <m:t>𝒍</m:t>
                    </m:r>
                    <m:r>
                      <a:rPr lang="en-US" b="1" i="1">
                        <a:latin typeface="Cambria Math" panose="02040503050406030204" pitchFamily="18" charset="0"/>
                      </a:rPr>
                      <m:t>=</m:t>
                    </m:r>
                    <m:r>
                      <a:rPr lang="en-US" b="1" i="1">
                        <a:latin typeface="Cambria Math" panose="02040503050406030204" pitchFamily="18" charset="0"/>
                      </a:rPr>
                      <m:t>𝟎</m:t>
                    </m:r>
                    <m:r>
                      <a:rPr lang="en-US" b="1" i="1">
                        <a:latin typeface="Cambria Math" panose="02040503050406030204" pitchFamily="18" charset="0"/>
                      </a:rPr>
                      <m:t>.</m:t>
                    </m:r>
                    <m:r>
                      <a:rPr lang="en-US" b="1" i="1">
                        <a:latin typeface="Cambria Math" panose="02040503050406030204" pitchFamily="18" charset="0"/>
                      </a:rPr>
                      <m:t>𝟑𝟔</m:t>
                    </m:r>
                    <m:r>
                      <a:rPr lang="en-US" b="1" i="1">
                        <a:latin typeface="Cambria Math" panose="02040503050406030204" pitchFamily="18" charset="0"/>
                      </a:rPr>
                      <m:t> </m:t>
                    </m:r>
                    <m:r>
                      <a:rPr lang="en-US" b="1" i="0" smtClean="0">
                        <a:latin typeface="Cambria Math" panose="02040503050406030204" pitchFamily="18" charset="0"/>
                      </a:rPr>
                      <m:t>𝐦</m:t>
                    </m:r>
                  </m:oMath>
                </a14:m>
                <a:endParaRPr lang="en-US" b="1"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3023935" y="2713881"/>
                <a:ext cx="3457075" cy="3744976"/>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7" name="Rectangle 2"/>
          <p:cNvSpPr>
            <a:spLocks noGrp="1" noChangeArrowheads="1"/>
          </p:cNvSpPr>
          <p:nvPr>
            <p:ph idx="1"/>
          </p:nvPr>
        </p:nvSpPr>
        <p:spPr bwMode="auto">
          <a:xfrm>
            <a:off x="753979" y="1386646"/>
            <a:ext cx="10860505"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dec"/>
                <a:tab pos="320675" algn="l"/>
              </a:tabLst>
              <a:defRPr>
                <a:solidFill>
                  <a:schemeClr val="tx1"/>
                </a:solidFill>
                <a:latin typeface="Arial" panose="020B0604020202020204" pitchFamily="34" charset="0"/>
              </a:defRPr>
            </a:lvl9pPr>
          </a:lstStyle>
          <a:p>
            <a:pPr marL="0" lvl="0" indent="0" algn="just">
              <a:buNone/>
            </a:pPr>
            <a:r>
              <a:rPr lang="en-US" sz="2400" dirty="0">
                <a:cs typeface="Arial" panose="020B0604020202020204" pitchFamily="34" charset="0"/>
              </a:rPr>
              <a:t>A hypnotist’s pendulum is swinging back and forth, going from the left side back to the left side in </a:t>
            </a:r>
            <a:r>
              <a:rPr lang="en-US" sz="2400" b="1" dirty="0">
                <a:cs typeface="Arial" panose="020B0604020202020204" pitchFamily="34" charset="0"/>
              </a:rPr>
              <a:t>1.2 sec</a:t>
            </a:r>
            <a:r>
              <a:rPr lang="en-US" sz="2400" dirty="0">
                <a:cs typeface="Arial" panose="020B0604020202020204" pitchFamily="34" charset="0"/>
              </a:rPr>
              <a:t>. The total left to right distance is </a:t>
            </a:r>
            <a:r>
              <a:rPr lang="en-US" sz="2400" b="1" dirty="0">
                <a:cs typeface="Arial" panose="020B0604020202020204" pitchFamily="34" charset="0"/>
              </a:rPr>
              <a:t>16 cm</a:t>
            </a:r>
            <a:r>
              <a:rPr lang="en-US" sz="2400" dirty="0">
                <a:cs typeface="Arial" panose="020B0604020202020204" pitchFamily="34" charset="0"/>
              </a:rPr>
              <a:t>. How long is the string on the pendulum?</a:t>
            </a:r>
            <a:endParaRPr lang="en-US" sz="2400" dirty="0">
              <a:effectLst/>
              <a:cs typeface="Arial" panose="020B0604020202020204" pitchFamily="34" charset="0"/>
            </a:endParaRPr>
          </a:p>
        </p:txBody>
      </p:sp>
    </p:spTree>
    <p:custDataLst>
      <p:tags r:id="rId1"/>
    </p:custDataLst>
    <p:extLst>
      <p:ext uri="{BB962C8B-B14F-4D97-AF65-F5344CB8AC3E}">
        <p14:creationId xmlns:p14="http://schemas.microsoft.com/office/powerpoint/2010/main" val="71626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Velocity in Sinusoidal Motion</a:t>
            </a:r>
          </a:p>
        </p:txBody>
      </p:sp>
      <mc:AlternateContent xmlns:mc="http://schemas.openxmlformats.org/markup-compatibility/2006" xmlns:a14="http://schemas.microsoft.com/office/drawing/2010/main">
        <mc:Choice Requires="a14">
          <p:sp>
            <p:nvSpPr>
              <p:cNvPr id="7" name="TextBox 6"/>
              <p:cNvSpPr txBox="1"/>
              <p:nvPr/>
            </p:nvSpPr>
            <p:spPr>
              <a:xfrm>
                <a:off x="869633" y="1263572"/>
                <a:ext cx="6021757" cy="1195712"/>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velocity from </a:t>
                </a:r>
                <a14:m>
                  <m:oMath xmlns:m="http://schemas.openxmlformats.org/officeDocument/2006/math">
                    <m:r>
                      <a:rPr lang="en-US" sz="2400" b="0" i="1" dirty="0" smtClean="0">
                        <a:latin typeface="Cambria Math" panose="02040503050406030204" pitchFamily="18" charset="0"/>
                      </a:rPr>
                      <m:t>𝑥</m:t>
                    </m:r>
                    <m:d>
                      <m:dPr>
                        <m:ctrlPr>
                          <a:rPr lang="en-US" sz="2400" b="0" i="1" dirty="0" smtClean="0">
                            <a:latin typeface="Cambria Math" panose="02040503050406030204" pitchFamily="18" charset="0"/>
                          </a:rPr>
                        </m:ctrlPr>
                      </m:dPr>
                      <m:e>
                        <m:r>
                          <a:rPr lang="en-US" sz="2400" b="0" i="1" dirty="0" smtClean="0">
                            <a:latin typeface="Cambria Math" panose="02040503050406030204" pitchFamily="18" charset="0"/>
                          </a:rPr>
                          <m:t>𝑡</m:t>
                        </m:r>
                      </m:e>
                    </m:d>
                  </m:oMath>
                </a14:m>
                <a:endParaRPr lang="en-US" sz="2400" b="0" dirty="0"/>
              </a:p>
              <a:p>
                <a:pPr marL="342900" indent="-342900">
                  <a:spcAft>
                    <a:spcPts val="1200"/>
                  </a:spcAft>
                  <a:buFont typeface="Arial" panose="020B0604020202020204" pitchFamily="34" charset="0"/>
                  <a:buChar char="•"/>
                </a:pPr>
                <a14:m>
                  <m:oMath xmlns:m="http://schemas.openxmlformats.org/officeDocument/2006/math">
                    <m:r>
                      <a:rPr lang="en-US" sz="2400" b="0" i="1" smtClean="0">
                        <a:latin typeface="Cambria Math" panose="02040503050406030204" pitchFamily="18" charset="0"/>
                      </a:rPr>
                      <m:t>𝑣</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𝑥</m:t>
                        </m:r>
                      </m:num>
                      <m:den>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den>
                    </m:f>
                  </m:oMath>
                </a14:m>
                <a:r>
                  <a:rPr lang="en-US" sz="2400" dirty="0"/>
                  <a:t> = slope of x(t)</a:t>
                </a:r>
              </a:p>
            </p:txBody>
          </p:sp>
        </mc:Choice>
        <mc:Fallback xmlns="">
          <p:sp>
            <p:nvSpPr>
              <p:cNvPr id="7" name="TextBox 6"/>
              <p:cNvSpPr txBox="1">
                <a:spLocks noRot="1" noChangeAspect="1" noMove="1" noResize="1" noEditPoints="1" noAdjustHandles="1" noChangeArrowheads="1" noChangeShapeType="1" noTextEdit="1"/>
              </p:cNvSpPr>
              <p:nvPr/>
            </p:nvSpPr>
            <p:spPr>
              <a:xfrm>
                <a:off x="869633" y="1263572"/>
                <a:ext cx="6021757" cy="1195712"/>
              </a:xfrm>
              <a:prstGeom prst="rect">
                <a:avLst/>
              </a:prstGeom>
              <a:blipFill>
                <a:blip r:embed="rId5"/>
                <a:stretch>
                  <a:fillRect l="-1418" t="-4082" b="-5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p:cNvSpPr txBox="1"/>
              <p:nvPr/>
            </p:nvSpPr>
            <p:spPr>
              <a:xfrm>
                <a:off x="1060420" y="2773460"/>
                <a:ext cx="4174263" cy="3123932"/>
              </a:xfrm>
              <a:prstGeom prst="rect">
                <a:avLst/>
              </a:prstGeom>
              <a:noFill/>
              <a:ln>
                <a:solidFill>
                  <a:schemeClr val="tx1"/>
                </a:solidFill>
              </a:ln>
            </p:spPr>
            <p:txBody>
              <a:bodyPr wrap="square" rtlCol="0">
                <a:spAutoFit/>
              </a:bodyPr>
              <a:lstStyle/>
              <a:p>
                <a:pPr algn="ctr">
                  <a:lnSpc>
                    <a:spcPct val="200000"/>
                  </a:lnSpc>
                  <a:spcAft>
                    <a:spcPts val="600"/>
                  </a:spcAft>
                </a:pPr>
                <a:r>
                  <a:rPr lang="en-US" sz="2400" b="1" dirty="0"/>
                  <a:t>Plot of v(t)</a:t>
                </a:r>
              </a:p>
              <a:p>
                <a:pPr marL="285750" indent="-285750">
                  <a:buFont typeface="Arial" panose="020B0604020202020204" pitchFamily="34" charset="0"/>
                  <a:buChar char="•"/>
                </a:pPr>
                <a:r>
                  <a:rPr lang="en-US" sz="2400" dirty="0"/>
                  <a:t>Find slope at different points on the x(t) graph</a:t>
                </a:r>
              </a:p>
              <a:p>
                <a:pPr marL="285750" indent="-285750">
                  <a:lnSpc>
                    <a:spcPct val="200000"/>
                  </a:lnSpc>
                  <a:buFont typeface="Arial" panose="020B0604020202020204" pitchFamily="34" charset="0"/>
                  <a:buChar char="•"/>
                </a:pPr>
                <a:r>
                  <a:rPr lang="en-US" sz="2400" dirty="0"/>
                  <a:t>Create a table of </a:t>
                </a:r>
                <a14:m>
                  <m:oMath xmlns:m="http://schemas.openxmlformats.org/officeDocument/2006/math">
                    <m:r>
                      <a:rPr lang="en-US" sz="2400" i="1" dirty="0" smtClean="0">
                        <a:latin typeface="Cambria Math" panose="02040503050406030204" pitchFamily="18" charset="0"/>
                      </a:rPr>
                      <m:t>𝑡</m:t>
                    </m:r>
                  </m:oMath>
                </a14:m>
                <a:r>
                  <a:rPr lang="en-US" sz="2400" dirty="0"/>
                  <a:t> and </a:t>
                </a:r>
                <a14:m>
                  <m:oMath xmlns:m="http://schemas.openxmlformats.org/officeDocument/2006/math">
                    <m:r>
                      <a:rPr lang="en-US" sz="2400" i="1" dirty="0" smtClean="0">
                        <a:latin typeface="Cambria Math" panose="02040503050406030204" pitchFamily="18" charset="0"/>
                      </a:rPr>
                      <m:t>𝑣</m:t>
                    </m:r>
                  </m:oMath>
                </a14:m>
                <a:endParaRPr lang="en-US" sz="2400" dirty="0"/>
              </a:p>
              <a:p>
                <a:pPr marL="285750" indent="-285750">
                  <a:lnSpc>
                    <a:spcPct val="200000"/>
                  </a:lnSpc>
                  <a:buFont typeface="Arial" panose="020B0604020202020204" pitchFamily="34" charset="0"/>
                  <a:buChar char="•"/>
                </a:pPr>
                <a:r>
                  <a:rPr lang="en-US" sz="2400" dirty="0"/>
                  <a:t>Plot </a:t>
                </a:r>
                <a14:m>
                  <m:oMath xmlns:m="http://schemas.openxmlformats.org/officeDocument/2006/math">
                    <m:sSub>
                      <m:sSubPr>
                        <m:ctrlPr>
                          <a:rPr lang="en-US" sz="2400" b="0" i="1" dirty="0" smtClean="0">
                            <a:latin typeface="Cambria Math" panose="02040503050406030204" pitchFamily="18" charset="0"/>
                          </a:rPr>
                        </m:ctrlPr>
                      </m:sSubPr>
                      <m:e>
                        <m:r>
                          <a:rPr lang="en-US" sz="2400" i="1" dirty="0" smtClean="0">
                            <a:latin typeface="Cambria Math" panose="02040503050406030204" pitchFamily="18" charset="0"/>
                          </a:rPr>
                          <m:t>𝑣</m:t>
                        </m:r>
                      </m:e>
                      <m:sub>
                        <m:r>
                          <a:rPr lang="en-US" sz="2400" b="0" i="1" dirty="0" smtClean="0">
                            <a:latin typeface="Cambria Math" panose="02040503050406030204" pitchFamily="18" charset="0"/>
                          </a:rPr>
                          <m:t>𝑥</m:t>
                        </m:r>
                      </m:sub>
                    </m:sSub>
                    <m:r>
                      <a:rPr lang="en-US" sz="2400" i="1" dirty="0" smtClean="0">
                        <a:latin typeface="Cambria Math" panose="02040503050406030204" pitchFamily="18" charset="0"/>
                      </a:rPr>
                      <m:t>(</m:t>
                    </m:r>
                    <m:r>
                      <a:rPr lang="en-US" sz="2400" i="1" dirty="0" smtClean="0">
                        <a:latin typeface="Cambria Math" panose="02040503050406030204" pitchFamily="18" charset="0"/>
                      </a:rPr>
                      <m:t>𝑡</m:t>
                    </m:r>
                    <m:r>
                      <a:rPr lang="en-US" sz="2400" i="1" dirty="0" smtClean="0">
                        <a:latin typeface="Cambria Math" panose="02040503050406030204" pitchFamily="18" charset="0"/>
                      </a:rPr>
                      <m:t>)</m:t>
                    </m:r>
                  </m:oMath>
                </a14:m>
                <a:endParaRPr lang="en-US" sz="2400" dirty="0"/>
              </a:p>
            </p:txBody>
          </p:sp>
        </mc:Choice>
        <mc:Fallback xmlns="">
          <p:sp>
            <p:nvSpPr>
              <p:cNvPr id="86" name="TextBox 85"/>
              <p:cNvSpPr txBox="1">
                <a:spLocks noRot="1" noChangeAspect="1" noMove="1" noResize="1" noEditPoints="1" noAdjustHandles="1" noChangeArrowheads="1" noChangeShapeType="1" noTextEdit="1"/>
              </p:cNvSpPr>
              <p:nvPr/>
            </p:nvSpPr>
            <p:spPr>
              <a:xfrm>
                <a:off x="1060420" y="2773460"/>
                <a:ext cx="4174263" cy="3123932"/>
              </a:xfrm>
              <a:prstGeom prst="rect">
                <a:avLst/>
              </a:prstGeom>
              <a:blipFill>
                <a:blip r:embed="rId6"/>
                <a:stretch>
                  <a:fillRect l="-1892" b="-195"/>
                </a:stretch>
              </a:blipFill>
              <a:ln>
                <a:solidFill>
                  <a:schemeClr val="tx1"/>
                </a:solidFill>
              </a:ln>
            </p:spPr>
            <p:txBody>
              <a:bodyPr/>
              <a:lstStyle/>
              <a:p>
                <a:r>
                  <a:rPr lang="en-US">
                    <a:noFill/>
                  </a:rPr>
                  <a:t> </a:t>
                </a:r>
              </a:p>
            </p:txBody>
          </p:sp>
        </mc:Fallback>
      </mc:AlternateContent>
      <p:grpSp>
        <p:nvGrpSpPr>
          <p:cNvPr id="57" name="Group 56"/>
          <p:cNvGrpSpPr/>
          <p:nvPr/>
        </p:nvGrpSpPr>
        <p:grpSpPr>
          <a:xfrm>
            <a:off x="5900755" y="2773460"/>
            <a:ext cx="4773476" cy="3010147"/>
            <a:chOff x="1713644" y="1702641"/>
            <a:chExt cx="4780147" cy="2977847"/>
          </a:xfrm>
        </p:grpSpPr>
        <p:grpSp>
          <p:nvGrpSpPr>
            <p:cNvPr id="60" name="Group 59"/>
            <p:cNvGrpSpPr/>
            <p:nvPr/>
          </p:nvGrpSpPr>
          <p:grpSpPr>
            <a:xfrm>
              <a:off x="2006434" y="2149861"/>
              <a:ext cx="4487357" cy="2530627"/>
              <a:chOff x="2006434" y="2149861"/>
              <a:chExt cx="4487357" cy="2530627"/>
            </a:xfrm>
          </p:grpSpPr>
          <p:pic>
            <p:nvPicPr>
              <p:cNvPr id="63" name="Picture 2" descr="Image result for sine wave"/>
              <p:cNvPicPr>
                <a:picLocks noChangeAspect="1" noChangeArrowheads="1"/>
              </p:cNvPicPr>
              <p:nvPr/>
            </p:nvPicPr>
            <p:blipFill rotWithShape="1">
              <a:blip r:embed="rId7">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713644" y="1702641"/>
                  <a:ext cx="520533" cy="3636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363603"/>
                </a:xfrm>
                <a:prstGeom prst="rect">
                  <a:avLst/>
                </a:prstGeom>
                <a:blipFill>
                  <a:blip r:embed="rId8"/>
                  <a:stretch>
                    <a:fillRect b="-26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9"/>
                  <a:stretch>
                    <a:fillRect/>
                  </a:stretch>
                </a:blipFill>
              </p:spPr>
              <p:txBody>
                <a:bodyPr/>
                <a:lstStyle/>
                <a:p>
                  <a:r>
                    <a:rPr lang="en-US">
                      <a:noFill/>
                    </a:rPr>
                    <a:t> </a:t>
                  </a:r>
                </a:p>
              </p:txBody>
            </p:sp>
          </mc:Fallback>
        </mc:AlternateContent>
      </p:grpSp>
      <p:grpSp>
        <p:nvGrpSpPr>
          <p:cNvPr id="9" name="Group 8"/>
          <p:cNvGrpSpPr/>
          <p:nvPr/>
        </p:nvGrpSpPr>
        <p:grpSpPr>
          <a:xfrm>
            <a:off x="6120207" y="3378093"/>
            <a:ext cx="1467636" cy="2252951"/>
            <a:chOff x="1410662" y="3321015"/>
            <a:chExt cx="1467636" cy="2252951"/>
          </a:xfrm>
        </p:grpSpPr>
        <p:sp>
          <p:nvSpPr>
            <p:cNvPr id="10" name="Oval 9"/>
            <p:cNvSpPr/>
            <p:nvPr/>
          </p:nvSpPr>
          <p:spPr>
            <a:xfrm>
              <a:off x="2415179" y="435144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410662" y="3321015"/>
              <a:ext cx="1467636" cy="2252951"/>
              <a:chOff x="1410662" y="3321015"/>
              <a:chExt cx="1467636" cy="2252951"/>
            </a:xfrm>
          </p:grpSpPr>
          <p:sp>
            <p:nvSpPr>
              <p:cNvPr id="37" name="Oval 36"/>
              <p:cNvSpPr/>
              <p:nvPr/>
            </p:nvSpPr>
            <p:spPr>
              <a:xfrm>
                <a:off x="2092876" y="5397610"/>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868221"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10244"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767322" y="435522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638089" y="3777347"/>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410662"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505838" y="3868628"/>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707834"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Slide Number Placeholder 2"/>
          <p:cNvSpPr>
            <a:spLocks noGrp="1"/>
          </p:cNvSpPr>
          <p:nvPr>
            <p:ph type="sldNum" sz="quarter" idx="12"/>
          </p:nvPr>
        </p:nvSpPr>
        <p:spPr/>
        <p:txBody>
          <a:bodyPr/>
          <a:lstStyle/>
          <a:p>
            <a:fld id="{870BF99F-B08F-4F3B-8557-B37C3B949DA5}" type="slidenum">
              <a:rPr lang="en-US" smtClean="0"/>
              <a:t>6</a:t>
            </a:fld>
            <a:endParaRPr lang="en-US"/>
          </a:p>
        </p:txBody>
      </p:sp>
    </p:spTree>
    <p:custDataLst>
      <p:tags r:id="rId1"/>
    </p:custDataLst>
    <p:extLst>
      <p:ext uri="{BB962C8B-B14F-4D97-AF65-F5344CB8AC3E}">
        <p14:creationId xmlns:p14="http://schemas.microsoft.com/office/powerpoint/2010/main" val="305558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692154" y="282448"/>
                <a:ext cx="9970679" cy="1077218"/>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Velocity vs time:</a:t>
                </a:r>
              </a:p>
              <a:p>
                <a:r>
                  <a:rPr lang="en-US" sz="2600" dirty="0">
                    <a:latin typeface="Times New Roman" panose="02020603050405020304" pitchFamily="18" charset="0"/>
                    <a:cs typeface="Times New Roman" panose="02020603050405020304" pitchFamily="18" charset="0"/>
                  </a:rPr>
                  <a:t>Assume A = 20, T = 1, </a:t>
                </a:r>
                <a14:m>
                  <m:oMath xmlns:m="http://schemas.openxmlformats.org/officeDocument/2006/math">
                    <m:r>
                      <m:rPr>
                        <m:sty m:val="p"/>
                      </m:rPr>
                      <a:rPr lang="en-US" sz="2600" b="0" i="0" smtClean="0">
                        <a:latin typeface="Cambria Math" panose="02040503050406030204" pitchFamily="18" charset="0"/>
                        <a:cs typeface="Times New Roman" panose="02020603050405020304" pitchFamily="18" charset="0"/>
                      </a:rPr>
                      <m:t>Δ</m:t>
                    </m:r>
                  </m:oMath>
                </a14:m>
                <a:r>
                  <a:rPr lang="en-US" sz="2600" dirty="0">
                    <a:latin typeface="Times New Roman" panose="02020603050405020304" pitchFamily="18" charset="0"/>
                    <a:cs typeface="Times New Roman" panose="02020603050405020304" pitchFamily="18" charset="0"/>
                  </a:rPr>
                  <a:t>=0.0001 :   </a:t>
                </a:r>
                <a14:m>
                  <m:oMath xmlns:m="http://schemas.openxmlformats.org/officeDocument/2006/math">
                    <m:r>
                      <a:rPr lang="en-US" sz="2600" b="0" i="1" smtClean="0">
                        <a:latin typeface="Cambria Math" panose="02040503050406030204" pitchFamily="18" charset="0"/>
                        <a:cs typeface="Times New Roman" panose="02020603050405020304" pitchFamily="18" charset="0"/>
                      </a:rPr>
                      <m:t>𝑥</m:t>
                    </m:r>
                    <m:r>
                      <a:rPr lang="en-US" sz="2600" b="0" i="1" smtClean="0">
                        <a:latin typeface="Cambria Math" panose="02040503050406030204" pitchFamily="18" charset="0"/>
                        <a:cs typeface="Times New Roman" panose="02020603050405020304" pitchFamily="18" charset="0"/>
                      </a:rPr>
                      <m:t>=</m:t>
                    </m:r>
                    <m:r>
                      <a:rPr lang="en-US" sz="2600" b="0" i="1" smtClean="0">
                        <a:latin typeface="Cambria Math" panose="02040503050406030204" pitchFamily="18" charset="0"/>
                        <a:cs typeface="Times New Roman" panose="02020603050405020304" pitchFamily="18" charset="0"/>
                      </a:rPr>
                      <m:t>𝐴</m:t>
                    </m:r>
                    <m:func>
                      <m:funcPr>
                        <m:ctrlPr>
                          <a:rPr lang="en-US" sz="2600" b="0" i="1" smtClean="0">
                            <a:latin typeface="Cambria Math" panose="02040503050406030204" pitchFamily="18" charset="0"/>
                            <a:cs typeface="Times New Roman" panose="02020603050405020304" pitchFamily="18" charset="0"/>
                          </a:rPr>
                        </m:ctrlPr>
                      </m:funcPr>
                      <m:fName>
                        <m:r>
                          <m:rPr>
                            <m:sty m:val="p"/>
                          </m:rPr>
                          <a:rPr lang="en-US" sz="2600" b="0" i="0" smtClean="0">
                            <a:latin typeface="Cambria Math" panose="02040503050406030204" pitchFamily="18" charset="0"/>
                            <a:cs typeface="Times New Roman" panose="02020603050405020304" pitchFamily="18" charset="0"/>
                          </a:rPr>
                          <m:t>cos</m:t>
                        </m:r>
                      </m:fName>
                      <m:e>
                        <m:d>
                          <m:dPr>
                            <m:ctrlPr>
                              <a:rPr lang="en-US" sz="2600" b="0" i="1" smtClean="0">
                                <a:latin typeface="Cambria Math" panose="02040503050406030204" pitchFamily="18" charset="0"/>
                                <a:cs typeface="Times New Roman" panose="02020603050405020304" pitchFamily="18" charset="0"/>
                              </a:rPr>
                            </m:ctrlPr>
                          </m:dPr>
                          <m:e>
                            <m:r>
                              <a:rPr lang="en-US" sz="2600" b="0" i="1" smtClean="0">
                                <a:latin typeface="Cambria Math" panose="02040503050406030204" pitchFamily="18" charset="0"/>
                                <a:cs typeface="Times New Roman" panose="02020603050405020304" pitchFamily="18" charset="0"/>
                              </a:rPr>
                              <m:t>𝜔</m:t>
                            </m:r>
                            <m:r>
                              <a:rPr lang="en-US" sz="2600" b="0" i="1" smtClean="0">
                                <a:latin typeface="Cambria Math" panose="02040503050406030204" pitchFamily="18" charset="0"/>
                                <a:cs typeface="Times New Roman" panose="02020603050405020304" pitchFamily="18" charset="0"/>
                              </a:rPr>
                              <m:t>𝑡</m:t>
                            </m:r>
                          </m:e>
                        </m:d>
                      </m:e>
                    </m:func>
                  </m:oMath>
                </a14:m>
                <a:endParaRPr lang="en-US" sz="26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92154" y="282448"/>
                <a:ext cx="9970679" cy="1077218"/>
              </a:xfrm>
              <a:prstGeom prst="rect">
                <a:avLst/>
              </a:prstGeom>
              <a:blipFill>
                <a:blip r:embed="rId4"/>
                <a:stretch>
                  <a:fillRect l="-1284" t="-5650" b="-13559"/>
                </a:stretch>
              </a:blipFill>
            </p:spPr>
            <p:txBody>
              <a:bodyPr/>
              <a:lstStyle/>
              <a:p>
                <a:r>
                  <a:rPr lang="en-US">
                    <a:noFill/>
                  </a:rPr>
                  <a:t> </a:t>
                </a:r>
              </a:p>
            </p:txBody>
          </p:sp>
        </mc:Fallback>
      </mc:AlternateContent>
      <p:grpSp>
        <p:nvGrpSpPr>
          <p:cNvPr id="4" name="Group 3"/>
          <p:cNvGrpSpPr/>
          <p:nvPr/>
        </p:nvGrpSpPr>
        <p:grpSpPr>
          <a:xfrm>
            <a:off x="639768" y="1628737"/>
            <a:ext cx="11114463" cy="4425224"/>
            <a:chOff x="639768" y="1628737"/>
            <a:chExt cx="11114463" cy="4425224"/>
          </a:xfrm>
        </p:grpSpPr>
        <p:pic>
          <p:nvPicPr>
            <p:cNvPr id="3" name="Picture 2"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768" y="1683243"/>
              <a:ext cx="11065626" cy="4370718"/>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7681830" y="1628737"/>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𝒙</m:t>
                            </m:r>
                          </m:sub>
                        </m:sSub>
                      </m:oMath>
                    </m:oMathPara>
                  </a14:m>
                  <a:endParaRPr lang="en-US" b="1" dirty="0"/>
                </a:p>
              </p:txBody>
            </p:sp>
          </mc:Choice>
          <mc:Fallback xmlns="">
            <p:sp>
              <p:nvSpPr>
                <p:cNvPr id="7" name="TextBox 6"/>
                <p:cNvSpPr txBox="1">
                  <a:spLocks noRot="1" noChangeAspect="1" noMove="1" noResize="1" noEditPoints="1" noAdjustHandles="1" noChangeArrowheads="1" noChangeShapeType="1" noTextEdit="1"/>
                </p:cNvSpPr>
                <p:nvPr/>
              </p:nvSpPr>
              <p:spPr>
                <a:xfrm>
                  <a:off x="7681830" y="1628737"/>
                  <a:ext cx="371260" cy="369332"/>
                </a:xfrm>
                <a:prstGeom prst="rect">
                  <a:avLst/>
                </a:prstGeom>
                <a:blipFill>
                  <a:blip r:embed="rId6"/>
                  <a:stretch>
                    <a:fillRect r="-16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1382971" y="3716020"/>
                  <a:ext cx="3712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𝒕</m:t>
                        </m:r>
                      </m:oMath>
                    </m:oMathPara>
                  </a14:m>
                  <a:endParaRPr lang="en-US" b="1" dirty="0"/>
                </a:p>
              </p:txBody>
            </p:sp>
          </mc:Choice>
          <mc:Fallback xmlns="">
            <p:sp>
              <p:nvSpPr>
                <p:cNvPr id="8" name="TextBox 7"/>
                <p:cNvSpPr txBox="1">
                  <a:spLocks noRot="1" noChangeAspect="1" noMove="1" noResize="1" noEditPoints="1" noAdjustHandles="1" noChangeArrowheads="1" noChangeShapeType="1" noTextEdit="1"/>
                </p:cNvSpPr>
                <p:nvPr/>
              </p:nvSpPr>
              <p:spPr>
                <a:xfrm>
                  <a:off x="11382971" y="3716020"/>
                  <a:ext cx="371260" cy="369332"/>
                </a:xfrm>
                <a:prstGeom prst="rect">
                  <a:avLst/>
                </a:prstGeom>
                <a:blipFill>
                  <a:blip r:embed="rId7"/>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870BF99F-B08F-4F3B-8557-B37C3B949DA5}" type="slidenum">
              <a:rPr lang="en-US" smtClean="0"/>
              <a:t>7</a:t>
            </a:fld>
            <a:endParaRPr lang="en-US"/>
          </a:p>
        </p:txBody>
      </p:sp>
    </p:spTree>
    <p:extLst>
      <p:ext uri="{BB962C8B-B14F-4D97-AF65-F5344CB8AC3E}">
        <p14:creationId xmlns:p14="http://schemas.microsoft.com/office/powerpoint/2010/main" val="1552350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8195" y="560303"/>
            <a:ext cx="6029488"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Comparing x(t) and v(t)</a:t>
            </a:r>
          </a:p>
        </p:txBody>
      </p:sp>
      <p:graphicFrame>
        <p:nvGraphicFramePr>
          <p:cNvPr id="6" name="Chart 5"/>
          <p:cNvGraphicFramePr>
            <a:graphicFrameLocks/>
          </p:cNvGraphicFramePr>
          <p:nvPr>
            <p:extLst>
              <p:ext uri="{D42A27DB-BD31-4B8C-83A1-F6EECF244321}">
                <p14:modId xmlns:p14="http://schemas.microsoft.com/office/powerpoint/2010/main" val="2448950655"/>
              </p:ext>
            </p:extLst>
          </p:nvPr>
        </p:nvGraphicFramePr>
        <p:xfrm>
          <a:off x="718153" y="1553076"/>
          <a:ext cx="6260163" cy="4674937"/>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7" name="TextBox 6"/>
              <p:cNvSpPr txBox="1"/>
              <p:nvPr/>
            </p:nvSpPr>
            <p:spPr>
              <a:xfrm>
                <a:off x="7411452" y="1891150"/>
                <a:ext cx="4092980" cy="3077766"/>
              </a:xfrm>
              <a:prstGeom prst="rect">
                <a:avLst/>
              </a:prstGeom>
              <a:noFill/>
              <a:ln>
                <a:solidFill>
                  <a:schemeClr val="tx1"/>
                </a:solidFill>
                <a:prstDash val="dash"/>
              </a:ln>
            </p:spPr>
            <p:txBody>
              <a:bodyPr wrap="square" rtlCol="0">
                <a:spAutoFit/>
              </a:bodyPr>
              <a:lstStyle/>
              <a:p>
                <a:pPr>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r = A = 20</a:t>
                </a:r>
              </a:p>
              <a:p>
                <a:pPr>
                  <a:spcAft>
                    <a:spcPts val="600"/>
                  </a:spcAft>
                </a:pPr>
                <a:r>
                  <a:rPr lang="en-US" sz="2400" dirty="0">
                    <a:solidFill>
                      <a:schemeClr val="bg1">
                        <a:lumMod val="50000"/>
                      </a:schemeClr>
                    </a:solidFill>
                    <a:latin typeface="Times New Roman" panose="02020603050405020304" pitchFamily="18" charset="0"/>
                    <a:cs typeface="Times New Roman" panose="02020603050405020304" pitchFamily="18" charset="0"/>
                  </a:rPr>
                  <a:t>T = 1</a:t>
                </a:r>
              </a:p>
              <a:p>
                <a:pPr algn="ctr">
                  <a:spcAft>
                    <a:spcPts val="1200"/>
                  </a:spcAft>
                </a:pPr>
                <a:endParaRPr lang="en-US" sz="2400" b="1"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sSub>
                        <m:sSubPr>
                          <m:ctrlPr>
                            <a:rPr lang="en-US" sz="2400" b="1" i="1" smtClean="0">
                              <a:latin typeface="Cambria Math" panose="02040503050406030204" pitchFamily="18" charset="0"/>
                            </a:rPr>
                          </m:ctrlPr>
                        </m:sSubPr>
                        <m:e>
                          <m:r>
                            <a:rPr lang="en-US" sz="2400" b="1" i="0">
                              <a:latin typeface="Cambria Math" panose="02040503050406030204" pitchFamily="18" charset="0"/>
                            </a:rPr>
                            <m:t>𝐯</m:t>
                          </m:r>
                        </m:e>
                        <m:sub>
                          <m:r>
                            <a:rPr lang="en-US" sz="2400" b="1" i="0">
                              <a:latin typeface="Cambria Math" panose="02040503050406030204" pitchFamily="18" charset="0"/>
                            </a:rPr>
                            <m:t>𝐱</m:t>
                          </m:r>
                        </m:sub>
                      </m:sSub>
                      <m:r>
                        <a:rPr lang="en-US" sz="2400" b="1" i="0">
                          <a:latin typeface="Cambria Math" panose="02040503050406030204" pitchFamily="18" charset="0"/>
                        </a:rPr>
                        <m:t>=−</m:t>
                      </m:r>
                      <m:r>
                        <a:rPr lang="en-US" sz="2400" b="1" i="0" smtClean="0">
                          <a:latin typeface="Cambria Math" panose="02040503050406030204" pitchFamily="18" charset="0"/>
                        </a:rPr>
                        <m:t>𝛚</m:t>
                      </m:r>
                      <m:r>
                        <a:rPr lang="en-US" sz="2400" b="1" i="0" smtClean="0">
                          <a:latin typeface="Cambria Math" panose="02040503050406030204" pitchFamily="18" charset="0"/>
                        </a:rPr>
                        <m:t> </m:t>
                      </m:r>
                      <m:r>
                        <a:rPr lang="en-US" sz="2400" b="1" i="0" smtClean="0">
                          <a:latin typeface="Cambria Math" panose="02040503050406030204" pitchFamily="18" charset="0"/>
                        </a:rPr>
                        <m:t>𝐫</m:t>
                      </m:r>
                      <m:func>
                        <m:funcPr>
                          <m:ctrlPr>
                            <a:rPr lang="en-US" sz="2400" b="1" i="1">
                              <a:latin typeface="Cambria Math" panose="02040503050406030204" pitchFamily="18" charset="0"/>
                            </a:rPr>
                          </m:ctrlPr>
                        </m:funcPr>
                        <m:fName>
                          <m:r>
                            <a:rPr lang="en-US" sz="2400" b="1" i="0">
                              <a:latin typeface="Cambria Math" panose="02040503050406030204" pitchFamily="18" charset="0"/>
                            </a:rPr>
                            <m:t>𝐬𝐢𝐧</m:t>
                          </m:r>
                        </m:fName>
                        <m:e>
                          <m:d>
                            <m:dPr>
                              <m:ctrlPr>
                                <a:rPr lang="en-US" sz="2400" b="1" i="1">
                                  <a:latin typeface="Cambria Math" panose="02040503050406030204" pitchFamily="18" charset="0"/>
                                </a:rPr>
                              </m:ctrlPr>
                            </m:dPr>
                            <m:e>
                              <m:r>
                                <a:rPr lang="en-US" sz="2400" b="1" i="0">
                                  <a:latin typeface="Cambria Math" panose="02040503050406030204" pitchFamily="18" charset="0"/>
                                  <a:cs typeface="Times New Roman" panose="02020603050405020304" pitchFamily="18" charset="0"/>
                                </a:rPr>
                                <m:t>𝛚</m:t>
                              </m:r>
                              <m:r>
                                <a:rPr lang="en-US" sz="2400" b="1" i="0">
                                  <a:latin typeface="Cambria Math" panose="02040503050406030204" pitchFamily="18" charset="0"/>
                                  <a:cs typeface="Times New Roman" panose="02020603050405020304" pitchFamily="18" charset="0"/>
                                </a:rPr>
                                <m:t>𝐭</m:t>
                              </m:r>
                            </m:e>
                          </m:d>
                        </m:e>
                      </m:func>
                    </m:oMath>
                  </m:oMathPara>
                </a14:m>
                <a:endParaRPr lang="en-US" sz="2600" b="1" dirty="0">
                  <a:latin typeface="Times New Roman" panose="02020603050405020304" pitchFamily="18" charset="0"/>
                  <a:cs typeface="Times New Roman" panose="02020603050405020304" pitchFamily="18" charset="0"/>
                </a:endParaRPr>
              </a:p>
              <a:p>
                <a:pPr>
                  <a:spcAft>
                    <a:spcPts val="1200"/>
                  </a:spcAft>
                </a:pPr>
                <a:endParaRPr lang="en-US" sz="2400" b="1" dirty="0">
                  <a:latin typeface="Times New Roman" panose="02020603050405020304" pitchFamily="18" charset="0"/>
                  <a:cs typeface="Times New Roman" panose="020206030504050203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1" i="0" smtClean="0">
                          <a:latin typeface="Cambria Math" panose="02040503050406030204" pitchFamily="18" charset="0"/>
                        </a:rPr>
                        <m:t>𝐱</m:t>
                      </m:r>
                      <m:r>
                        <a:rPr lang="en-US" sz="2400" b="1" i="0">
                          <a:latin typeface="Cambria Math" panose="02040503050406030204" pitchFamily="18" charset="0"/>
                        </a:rPr>
                        <m:t>=</m:t>
                      </m:r>
                      <m:r>
                        <a:rPr lang="en-US" sz="2400" b="1" i="0" smtClean="0">
                          <a:latin typeface="Cambria Math" panose="02040503050406030204" pitchFamily="18" charset="0"/>
                        </a:rPr>
                        <m:t>𝐫</m:t>
                      </m:r>
                      <m:func>
                        <m:funcPr>
                          <m:ctrlPr>
                            <a:rPr lang="en-US" sz="2400" b="1" i="1">
                              <a:latin typeface="Cambria Math" panose="02040503050406030204" pitchFamily="18" charset="0"/>
                            </a:rPr>
                          </m:ctrlPr>
                        </m:funcPr>
                        <m:fName>
                          <m:r>
                            <a:rPr lang="en-US" sz="2400" b="1" i="0" smtClean="0">
                              <a:latin typeface="Cambria Math" panose="02040503050406030204" pitchFamily="18" charset="0"/>
                            </a:rPr>
                            <m:t>𝐜𝐨𝐬</m:t>
                          </m:r>
                        </m:fName>
                        <m:e>
                          <m:d>
                            <m:dPr>
                              <m:ctrlPr>
                                <a:rPr lang="en-US" sz="2400" b="1" i="1">
                                  <a:latin typeface="Cambria Math" panose="02040503050406030204" pitchFamily="18" charset="0"/>
                                </a:rPr>
                              </m:ctrlPr>
                            </m:dPr>
                            <m:e>
                              <m:r>
                                <a:rPr lang="en-US" sz="2400" b="1" i="0">
                                  <a:latin typeface="Cambria Math" panose="02040503050406030204" pitchFamily="18" charset="0"/>
                                  <a:cs typeface="Times New Roman" panose="02020603050405020304" pitchFamily="18" charset="0"/>
                                </a:rPr>
                                <m:t>𝛚</m:t>
                              </m:r>
                              <m:r>
                                <a:rPr lang="en-US" sz="2400" b="1" i="0">
                                  <a:latin typeface="Cambria Math" panose="02040503050406030204" pitchFamily="18" charset="0"/>
                                  <a:cs typeface="Times New Roman" panose="02020603050405020304" pitchFamily="18" charset="0"/>
                                </a:rPr>
                                <m:t>𝐭</m:t>
                              </m:r>
                            </m:e>
                          </m:d>
                        </m:e>
                      </m:func>
                    </m:oMath>
                  </m:oMathPara>
                </a14:m>
                <a:endParaRPr lang="en-US" sz="2400" b="1"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411452" y="1891150"/>
                <a:ext cx="4092980" cy="3077766"/>
              </a:xfrm>
              <a:prstGeom prst="rect">
                <a:avLst/>
              </a:prstGeom>
              <a:blipFill>
                <a:blip r:embed="rId5"/>
                <a:stretch>
                  <a:fillRect l="-2229" t="-138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9385346" y="555943"/>
                <a:ext cx="2119086" cy="527580"/>
              </a:xfrm>
              <a:prstGeom prst="rect">
                <a:avLst/>
              </a:prstGeom>
              <a:noFill/>
              <a:ln>
                <a:solidFill>
                  <a:schemeClr val="bg1">
                    <a:lumMod val="50000"/>
                  </a:schemeClr>
                </a:solidFill>
                <a:prstDash val="dash"/>
              </a:ln>
            </p:spPr>
            <p:txBody>
              <a:bodyPr wrap="square" rtlCol="0">
                <a:spAutoFit/>
              </a:bodyPr>
              <a:lstStyle/>
              <a:p>
                <a:r>
                  <a:rPr lang="en-US" sz="2000" dirty="0">
                    <a:solidFill>
                      <a:schemeClr val="bg1">
                        <a:lumMod val="50000"/>
                      </a:schemeClr>
                    </a:solidFill>
                  </a:rPr>
                  <a:t>Reminder: </a:t>
                </a:r>
                <a14:m>
                  <m:oMath xmlns:m="http://schemas.openxmlformats.org/officeDocument/2006/math">
                    <m:r>
                      <a:rPr lang="en-US" sz="2000" b="0" i="1" smtClean="0">
                        <a:solidFill>
                          <a:schemeClr val="bg1">
                            <a:lumMod val="50000"/>
                          </a:schemeClr>
                        </a:solidFill>
                        <a:latin typeface="Cambria Math" panose="02040503050406030204" pitchFamily="18" charset="0"/>
                      </a:rPr>
                      <m:t>𝜔</m:t>
                    </m:r>
                    <m:r>
                      <a:rPr lang="en-US" sz="2000" b="0" i="1" smtClean="0">
                        <a:solidFill>
                          <a:schemeClr val="bg1">
                            <a:lumMod val="50000"/>
                          </a:schemeClr>
                        </a:solidFill>
                        <a:latin typeface="Cambria Math" panose="02040503050406030204" pitchFamily="18" charset="0"/>
                      </a:rPr>
                      <m:t>=</m:t>
                    </m:r>
                    <m:f>
                      <m:fPr>
                        <m:ctrlPr>
                          <a:rPr lang="en-US" sz="2000" b="0" i="1" smtClean="0">
                            <a:solidFill>
                              <a:schemeClr val="bg1">
                                <a:lumMod val="50000"/>
                              </a:schemeClr>
                            </a:solidFill>
                            <a:latin typeface="Cambria Math" panose="02040503050406030204" pitchFamily="18" charset="0"/>
                          </a:rPr>
                        </m:ctrlPr>
                      </m:fPr>
                      <m:num>
                        <m:r>
                          <a:rPr lang="en-US" sz="2000" b="0" i="1" smtClean="0">
                            <a:solidFill>
                              <a:schemeClr val="bg1">
                                <a:lumMod val="50000"/>
                              </a:schemeClr>
                            </a:solidFill>
                            <a:latin typeface="Cambria Math" panose="02040503050406030204" pitchFamily="18" charset="0"/>
                          </a:rPr>
                          <m:t>2</m:t>
                        </m:r>
                        <m:r>
                          <a:rPr lang="en-US" sz="2000" b="0" i="1" smtClean="0">
                            <a:solidFill>
                              <a:schemeClr val="bg1">
                                <a:lumMod val="50000"/>
                              </a:schemeClr>
                            </a:solidFill>
                            <a:latin typeface="Cambria Math" panose="02040503050406030204" pitchFamily="18" charset="0"/>
                          </a:rPr>
                          <m:t>𝜋</m:t>
                        </m:r>
                      </m:num>
                      <m:den>
                        <m:r>
                          <a:rPr lang="en-US" sz="2000" b="0" i="1" smtClean="0">
                            <a:solidFill>
                              <a:schemeClr val="bg1">
                                <a:lumMod val="50000"/>
                              </a:schemeClr>
                            </a:solidFill>
                            <a:latin typeface="Cambria Math" panose="02040503050406030204" pitchFamily="18" charset="0"/>
                          </a:rPr>
                          <m:t>𝑇</m:t>
                        </m:r>
                      </m:den>
                    </m:f>
                  </m:oMath>
                </a14:m>
                <a:endParaRPr lang="en-US" sz="2000" dirty="0">
                  <a:solidFill>
                    <a:schemeClr val="bg1">
                      <a:lumMod val="50000"/>
                    </a:schemeClr>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385346" y="555943"/>
                <a:ext cx="2119086" cy="527580"/>
              </a:xfrm>
              <a:prstGeom prst="rect">
                <a:avLst/>
              </a:prstGeom>
              <a:blipFill>
                <a:blip r:embed="rId6"/>
                <a:stretch>
                  <a:fillRect l="-2865" b="-6742"/>
                </a:stretch>
              </a:blipFill>
              <a:ln>
                <a:solidFill>
                  <a:schemeClr val="bg1">
                    <a:lumMod val="50000"/>
                  </a:schemeClr>
                </a:solidFill>
                <a:prstDash val="dash"/>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870BF99F-B08F-4F3B-8557-B37C3B949DA5}" type="slidenum">
              <a:rPr lang="en-US" smtClean="0"/>
              <a:t>8</a:t>
            </a:fld>
            <a:endParaRPr lang="en-US"/>
          </a:p>
        </p:txBody>
      </p:sp>
    </p:spTree>
    <p:extLst>
      <p:ext uri="{BB962C8B-B14F-4D97-AF65-F5344CB8AC3E}">
        <p14:creationId xmlns:p14="http://schemas.microsoft.com/office/powerpoint/2010/main" val="3412888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869633" y="524352"/>
            <a:ext cx="610325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Acceleration</a:t>
            </a:r>
            <a:r>
              <a:rPr lang="en-US" altLang="en-US" sz="2700" dirty="0">
                <a:latin typeface="Arial" panose="020B0604020202020204" pitchFamily="34" charset="0"/>
              </a:rPr>
              <a:t> in Sinusoidal Motion</a:t>
            </a:r>
          </a:p>
        </p:txBody>
      </p:sp>
      <mc:AlternateContent xmlns:mc="http://schemas.openxmlformats.org/markup-compatibility/2006" xmlns:a14="http://schemas.microsoft.com/office/drawing/2010/main">
        <mc:Choice Requires="a14">
          <p:sp>
            <p:nvSpPr>
              <p:cNvPr id="7" name="TextBox 6"/>
              <p:cNvSpPr txBox="1"/>
              <p:nvPr/>
            </p:nvSpPr>
            <p:spPr>
              <a:xfrm>
                <a:off x="869633" y="1263572"/>
                <a:ext cx="6021757" cy="1195712"/>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b="0" dirty="0"/>
                  <a:t>Finding acceleration from </a:t>
                </a:r>
                <a14:m>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𝑣</m:t>
                        </m:r>
                      </m:e>
                      <m:sub>
                        <m:r>
                          <a:rPr lang="en-US" sz="2400" b="0" i="1" dirty="0" smtClean="0">
                            <a:latin typeface="Cambria Math" panose="02040503050406030204" pitchFamily="18" charset="0"/>
                          </a:rPr>
                          <m:t>𝑥</m:t>
                        </m:r>
                      </m:sub>
                    </m:sSub>
                    <m:d>
                      <m:dPr>
                        <m:ctrlPr>
                          <a:rPr lang="en-US" sz="2400" b="0" i="1" dirty="0" smtClean="0">
                            <a:latin typeface="Cambria Math" panose="02040503050406030204" pitchFamily="18" charset="0"/>
                          </a:rPr>
                        </m:ctrlPr>
                      </m:dPr>
                      <m:e>
                        <m:r>
                          <a:rPr lang="en-US" sz="2400" b="0" i="1" dirty="0" smtClean="0">
                            <a:latin typeface="Cambria Math" panose="02040503050406030204" pitchFamily="18" charset="0"/>
                          </a:rPr>
                          <m:t>𝑡</m:t>
                        </m:r>
                      </m:e>
                    </m:d>
                  </m:oMath>
                </a14:m>
                <a:endParaRPr lang="en-US" sz="2400" b="0" dirty="0"/>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Δ</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𝑥</m:t>
                            </m:r>
                          </m:sub>
                        </m:sSub>
                      </m:num>
                      <m:den>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𝑡</m:t>
                        </m:r>
                      </m:den>
                    </m:f>
                  </m:oMath>
                </a14:m>
                <a:r>
                  <a:rPr lang="en-US" sz="2400" dirty="0"/>
                  <a:t> = slope of </a:t>
                </a:r>
                <a14:m>
                  <m:oMath xmlns:m="http://schemas.openxmlformats.org/officeDocument/2006/math">
                    <m:sSub>
                      <m:sSubPr>
                        <m:ctrlPr>
                          <a:rPr lang="en-US" sz="2400" i="1" dirty="0" smtClean="0">
                            <a:latin typeface="Cambria Math" panose="02040503050406030204" pitchFamily="18" charset="0"/>
                          </a:rPr>
                        </m:ctrlPr>
                      </m:sSubPr>
                      <m:e>
                        <m:r>
                          <a:rPr lang="en-US" sz="2400" i="1" dirty="0" smtClean="0">
                            <a:latin typeface="Cambria Math" panose="02040503050406030204" pitchFamily="18" charset="0"/>
                          </a:rPr>
                          <m:t>𝑣</m:t>
                        </m:r>
                      </m:e>
                      <m:sub>
                        <m:r>
                          <a:rPr lang="en-US" sz="2400" i="1" dirty="0" smtClean="0">
                            <a:latin typeface="Cambria Math" panose="02040503050406030204" pitchFamily="18" charset="0"/>
                          </a:rPr>
                          <m:t>𝑥</m:t>
                        </m:r>
                      </m:sub>
                    </m:sSub>
                  </m:oMath>
                </a14:m>
                <a:r>
                  <a:rPr lang="en-US" sz="2400" dirty="0"/>
                  <a:t>(t)</a:t>
                </a:r>
              </a:p>
            </p:txBody>
          </p:sp>
        </mc:Choice>
        <mc:Fallback xmlns="">
          <p:sp>
            <p:nvSpPr>
              <p:cNvPr id="7" name="TextBox 6"/>
              <p:cNvSpPr txBox="1">
                <a:spLocks noRot="1" noChangeAspect="1" noMove="1" noResize="1" noEditPoints="1" noAdjustHandles="1" noChangeArrowheads="1" noChangeShapeType="1" noTextEdit="1"/>
              </p:cNvSpPr>
              <p:nvPr/>
            </p:nvSpPr>
            <p:spPr>
              <a:xfrm>
                <a:off x="869633" y="1263572"/>
                <a:ext cx="6021757" cy="1195712"/>
              </a:xfrm>
              <a:prstGeom prst="rect">
                <a:avLst/>
              </a:prstGeom>
              <a:blipFill>
                <a:blip r:embed="rId4"/>
                <a:stretch>
                  <a:fillRect l="-1418" t="-4082" b="-510"/>
                </a:stretch>
              </a:blipFill>
            </p:spPr>
            <p:txBody>
              <a:bodyPr/>
              <a:lstStyle/>
              <a:p>
                <a:r>
                  <a:rPr lang="en-US">
                    <a:noFill/>
                  </a:rPr>
                  <a:t> </a:t>
                </a:r>
              </a:p>
            </p:txBody>
          </p:sp>
        </mc:Fallback>
      </mc:AlternateContent>
      <p:grpSp>
        <p:nvGrpSpPr>
          <p:cNvPr id="6" name="Group 5"/>
          <p:cNvGrpSpPr/>
          <p:nvPr/>
        </p:nvGrpSpPr>
        <p:grpSpPr>
          <a:xfrm>
            <a:off x="6499463" y="3173686"/>
            <a:ext cx="4222273" cy="2408966"/>
            <a:chOff x="5731188" y="2684484"/>
            <a:chExt cx="4237163" cy="3099123"/>
          </a:xfrm>
        </p:grpSpPr>
        <p:grpSp>
          <p:nvGrpSpPr>
            <p:cNvPr id="57" name="Group 56"/>
            <p:cNvGrpSpPr/>
            <p:nvPr/>
          </p:nvGrpSpPr>
          <p:grpSpPr>
            <a:xfrm>
              <a:off x="5731188" y="2684484"/>
              <a:ext cx="4237163" cy="3099123"/>
              <a:chOff x="1592044" y="1614620"/>
              <a:chExt cx="4243094" cy="3065868"/>
            </a:xfrm>
          </p:grpSpPr>
          <p:grpSp>
            <p:nvGrpSpPr>
              <p:cNvPr id="60" name="Group 59"/>
              <p:cNvGrpSpPr/>
              <p:nvPr/>
            </p:nvGrpSpPr>
            <p:grpSpPr>
              <a:xfrm>
                <a:off x="2006433" y="2149861"/>
                <a:ext cx="3828704" cy="2530627"/>
                <a:chOff x="2006433" y="2149861"/>
                <a:chExt cx="3828704" cy="2530627"/>
              </a:xfrm>
            </p:grpSpPr>
            <p:pic>
              <p:nvPicPr>
                <p:cNvPr id="63"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36101" b="31501"/>
                <a:stretch/>
              </p:blipFill>
              <p:spPr bwMode="auto">
                <a:xfrm>
                  <a:off x="2006433" y="2149862"/>
                  <a:ext cx="3828704"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Straight Arrow Connector 63"/>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1" name="TextBox 60"/>
                  <p:cNvSpPr txBox="1"/>
                  <p:nvPr/>
                </p:nvSpPr>
                <p:spPr>
                  <a:xfrm>
                    <a:off x="1592044" y="1614620"/>
                    <a:ext cx="520533" cy="3653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𝒙</m:t>
                              </m:r>
                            </m:sub>
                          </m:sSub>
                        </m:oMath>
                      </m:oMathPara>
                    </a14:m>
                    <a:endParaRPr lang="en-US" b="1" dirty="0"/>
                  </a:p>
                </p:txBody>
              </p:sp>
            </mc:Choice>
            <mc:Fallback xmlns="">
              <p:sp>
                <p:nvSpPr>
                  <p:cNvPr id="61" name="TextBox 60"/>
                  <p:cNvSpPr txBox="1">
                    <a:spLocks noRot="1" noChangeAspect="1" noMove="1" noResize="1" noEditPoints="1" noAdjustHandles="1" noChangeArrowheads="1" noChangeShapeType="1" noTextEdit="1"/>
                  </p:cNvSpPr>
                  <p:nvPr/>
                </p:nvSpPr>
                <p:spPr>
                  <a:xfrm>
                    <a:off x="1592044" y="1614620"/>
                    <a:ext cx="520533" cy="365370"/>
                  </a:xfrm>
                  <a:prstGeom prst="rect">
                    <a:avLst/>
                  </a:prstGeom>
                  <a:blipFill>
                    <a:blip r:embed="rId6"/>
                    <a:stretch>
                      <a:fillRect b="-705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314606" y="3230002"/>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latin typeface="Cambria Math" panose="02040503050406030204" pitchFamily="18" charset="0"/>
                            </a:rPr>
                            <m:t>𝒕</m:t>
                          </m:r>
                        </m:oMath>
                      </m:oMathPara>
                    </a14:m>
                    <a:endParaRPr lang="en-US" b="1" dirty="0"/>
                  </a:p>
                </p:txBody>
              </p:sp>
            </mc:Choice>
            <mc:Fallback xmlns="">
              <p:sp>
                <p:nvSpPr>
                  <p:cNvPr id="62" name="TextBox 61"/>
                  <p:cNvSpPr txBox="1">
                    <a:spLocks noRot="1" noChangeAspect="1" noMove="1" noResize="1" noEditPoints="1" noAdjustHandles="1" noChangeArrowheads="1" noChangeShapeType="1" noTextEdit="1"/>
                  </p:cNvSpPr>
                  <p:nvPr/>
                </p:nvSpPr>
                <p:spPr>
                  <a:xfrm>
                    <a:off x="5314606" y="3230002"/>
                    <a:ext cx="520532" cy="529241"/>
                  </a:xfrm>
                  <a:prstGeom prst="rect">
                    <a:avLst/>
                  </a:prstGeom>
                  <a:blipFill>
                    <a:blip r:embed="rId7"/>
                    <a:stretch>
                      <a:fillRect b="-12245"/>
                    </a:stretch>
                  </a:blipFill>
                </p:spPr>
                <p:txBody>
                  <a:bodyPr/>
                  <a:lstStyle/>
                  <a:p>
                    <a:r>
                      <a:rPr lang="en-US">
                        <a:noFill/>
                      </a:rPr>
                      <a:t> </a:t>
                    </a:r>
                  </a:p>
                </p:txBody>
              </p:sp>
            </mc:Fallback>
          </mc:AlternateContent>
        </p:grpSp>
        <p:grpSp>
          <p:nvGrpSpPr>
            <p:cNvPr id="9" name="Group 8"/>
            <p:cNvGrpSpPr/>
            <p:nvPr/>
          </p:nvGrpSpPr>
          <p:grpSpPr>
            <a:xfrm>
              <a:off x="6080531" y="3378093"/>
              <a:ext cx="785422" cy="2252951"/>
              <a:chOff x="2092876" y="3321015"/>
              <a:chExt cx="785422" cy="2252951"/>
            </a:xfrm>
          </p:grpSpPr>
          <p:sp>
            <p:nvSpPr>
              <p:cNvPr id="10" name="Oval 9"/>
              <p:cNvSpPr/>
              <p:nvPr/>
            </p:nvSpPr>
            <p:spPr>
              <a:xfrm>
                <a:off x="2415179" y="435144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2092876" y="3321015"/>
                <a:ext cx="785422" cy="2252951"/>
                <a:chOff x="2092876" y="3321015"/>
                <a:chExt cx="785422" cy="2252951"/>
              </a:xfrm>
            </p:grpSpPr>
            <p:sp>
              <p:nvSpPr>
                <p:cNvPr id="37" name="Oval 36"/>
                <p:cNvSpPr/>
                <p:nvPr/>
              </p:nvSpPr>
              <p:spPr>
                <a:xfrm>
                  <a:off x="2092876" y="5397610"/>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10244" y="4852409"/>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505838" y="3868628"/>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707834" y="3321015"/>
                  <a:ext cx="170464" cy="17635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1" name="Group 10"/>
          <p:cNvGrpSpPr/>
          <p:nvPr/>
        </p:nvGrpSpPr>
        <p:grpSpPr>
          <a:xfrm>
            <a:off x="996129" y="2709517"/>
            <a:ext cx="4344045" cy="3646834"/>
            <a:chOff x="996129" y="2709517"/>
            <a:chExt cx="4344045" cy="3646834"/>
          </a:xfrm>
        </p:grpSpPr>
        <p:pic>
          <p:nvPicPr>
            <p:cNvPr id="26" name="Picture 25"/>
            <p:cNvPicPr>
              <a:picLocks noChangeAspect="1"/>
            </p:cNvPicPr>
            <p:nvPr/>
          </p:nvPicPr>
          <p:blipFill rotWithShape="1">
            <a:blip r:embed="rId8"/>
            <a:srcRect l="60914"/>
            <a:stretch/>
          </p:blipFill>
          <p:spPr>
            <a:xfrm>
              <a:off x="996129" y="2709517"/>
              <a:ext cx="4344045" cy="3646834"/>
            </a:xfrm>
            <a:prstGeom prst="rect">
              <a:avLst/>
            </a:prstGeom>
            <a:ln>
              <a:solidFill>
                <a:schemeClr val="tx1"/>
              </a:solidFill>
            </a:ln>
          </p:spPr>
        </p:pic>
        <p:sp>
          <p:nvSpPr>
            <p:cNvPr id="28" name="Oval 27"/>
            <p:cNvSpPr/>
            <p:nvPr/>
          </p:nvSpPr>
          <p:spPr>
            <a:xfrm>
              <a:off x="1748590" y="5293894"/>
              <a:ext cx="288758" cy="288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sz="quarter" idx="12"/>
          </p:nvPr>
        </p:nvSpPr>
        <p:spPr/>
        <p:txBody>
          <a:bodyPr/>
          <a:lstStyle/>
          <a:p>
            <a:fld id="{870BF99F-B08F-4F3B-8557-B37C3B949DA5}" type="slidenum">
              <a:rPr lang="en-US" smtClean="0"/>
              <a:t>9</a:t>
            </a:fld>
            <a:endParaRPr lang="en-US"/>
          </a:p>
        </p:txBody>
      </p:sp>
    </p:spTree>
    <p:extLst>
      <p:ext uri="{BB962C8B-B14F-4D97-AF65-F5344CB8AC3E}">
        <p14:creationId xmlns:p14="http://schemas.microsoft.com/office/powerpoint/2010/main" val="29423848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52.6|15.1|26.8|16.5"/>
</p:tagLst>
</file>

<file path=ppt/tags/tag10.xml><?xml version="1.0" encoding="utf-8"?>
<p:tagLst xmlns:a="http://schemas.openxmlformats.org/drawingml/2006/main" xmlns:r="http://schemas.openxmlformats.org/officeDocument/2006/relationships" xmlns:p="http://schemas.openxmlformats.org/presentationml/2006/main">
  <p:tag name="TIMING" val="|23.8|16"/>
</p:tagLst>
</file>

<file path=ppt/tags/tag11.xml><?xml version="1.0" encoding="utf-8"?>
<p:tagLst xmlns:a="http://schemas.openxmlformats.org/drawingml/2006/main" xmlns:r="http://schemas.openxmlformats.org/officeDocument/2006/relationships" xmlns:p="http://schemas.openxmlformats.org/presentationml/2006/main">
  <p:tag name="TIMING" val="|55.8|14.6|41.1|34.8|75.4|33.2"/>
</p:tagLst>
</file>

<file path=ppt/tags/tag12.xml><?xml version="1.0" encoding="utf-8"?>
<p:tagLst xmlns:a="http://schemas.openxmlformats.org/drawingml/2006/main" xmlns:r="http://schemas.openxmlformats.org/officeDocument/2006/relationships" xmlns:p="http://schemas.openxmlformats.org/presentationml/2006/main">
  <p:tag name="TIMING" val="|37.9|55.1|40.9"/>
</p:tagLst>
</file>

<file path=ppt/tags/tag13.xml><?xml version="1.0" encoding="utf-8"?>
<p:tagLst xmlns:a="http://schemas.openxmlformats.org/drawingml/2006/main" xmlns:r="http://schemas.openxmlformats.org/officeDocument/2006/relationships" xmlns:p="http://schemas.openxmlformats.org/presentationml/2006/main">
  <p:tag name="TIMING" val="|197.9"/>
</p:tagLst>
</file>

<file path=ppt/tags/tag14.xml><?xml version="1.0" encoding="utf-8"?>
<p:tagLst xmlns:a="http://schemas.openxmlformats.org/drawingml/2006/main" xmlns:r="http://schemas.openxmlformats.org/officeDocument/2006/relationships" xmlns:p="http://schemas.openxmlformats.org/presentationml/2006/main">
  <p:tag name="TIMING" val="|120.3"/>
</p:tagLst>
</file>

<file path=ppt/tags/tag15.xml><?xml version="1.0" encoding="utf-8"?>
<p:tagLst xmlns:a="http://schemas.openxmlformats.org/drawingml/2006/main" xmlns:r="http://schemas.openxmlformats.org/officeDocument/2006/relationships" xmlns:p="http://schemas.openxmlformats.org/presentationml/2006/main">
  <p:tag name="TIMING" val="|46.2|31.9|7.8|66.8|35.4|47|55.9|18.1|29.7|69.8|80.3|15.8|22.4"/>
</p:tagLst>
</file>

<file path=ppt/tags/tag16.xml><?xml version="1.0" encoding="utf-8"?>
<p:tagLst xmlns:a="http://schemas.openxmlformats.org/drawingml/2006/main" xmlns:r="http://schemas.openxmlformats.org/officeDocument/2006/relationships" xmlns:p="http://schemas.openxmlformats.org/presentationml/2006/main">
  <p:tag name="TIMING" val="|12.6|3.8|6.7|15.4|56.8|11.6|62.7|70.6|12"/>
</p:tagLst>
</file>

<file path=ppt/tags/tag17.xml><?xml version="1.0" encoding="utf-8"?>
<p:tagLst xmlns:a="http://schemas.openxmlformats.org/drawingml/2006/main" xmlns:r="http://schemas.openxmlformats.org/officeDocument/2006/relationships" xmlns:p="http://schemas.openxmlformats.org/presentationml/2006/main">
  <p:tag name="TIMING" val="|7.5|2.7|113.7|23.2|86.9|14.7"/>
</p:tagLst>
</file>

<file path=ppt/tags/tag18.xml><?xml version="1.0" encoding="utf-8"?>
<p:tagLst xmlns:a="http://schemas.openxmlformats.org/drawingml/2006/main" xmlns:r="http://schemas.openxmlformats.org/officeDocument/2006/relationships" xmlns:p="http://schemas.openxmlformats.org/presentationml/2006/main">
  <p:tag name="TIMING" val="|8.2|7.5|6.7|23.9|47.6"/>
</p:tagLst>
</file>

<file path=ppt/tags/tag19.xml><?xml version="1.0" encoding="utf-8"?>
<p:tagLst xmlns:a="http://schemas.openxmlformats.org/drawingml/2006/main" xmlns:r="http://schemas.openxmlformats.org/officeDocument/2006/relationships" xmlns:p="http://schemas.openxmlformats.org/presentationml/2006/main">
  <p:tag name="TIMING" val="|14.5|4.3|43.6|6.7|14.1|46.7"/>
</p:tagLst>
</file>

<file path=ppt/tags/tag2.xml><?xml version="1.0" encoding="utf-8"?>
<p:tagLst xmlns:a="http://schemas.openxmlformats.org/drawingml/2006/main" xmlns:r="http://schemas.openxmlformats.org/officeDocument/2006/relationships" xmlns:p="http://schemas.openxmlformats.org/presentationml/2006/main">
  <p:tag name="TIMING" val="|48|20.6|35.4"/>
</p:tagLst>
</file>

<file path=ppt/tags/tag20.xml><?xml version="1.0" encoding="utf-8"?>
<p:tagLst xmlns:a="http://schemas.openxmlformats.org/drawingml/2006/main" xmlns:r="http://schemas.openxmlformats.org/officeDocument/2006/relationships" xmlns:p="http://schemas.openxmlformats.org/presentationml/2006/main">
  <p:tag name="TIMING" val="|6|25.4|51.3|67|51.7"/>
</p:tagLst>
</file>

<file path=ppt/tags/tag21.xml><?xml version="1.0" encoding="utf-8"?>
<p:tagLst xmlns:a="http://schemas.openxmlformats.org/drawingml/2006/main" xmlns:r="http://schemas.openxmlformats.org/officeDocument/2006/relationships" xmlns:p="http://schemas.openxmlformats.org/presentationml/2006/main">
  <p:tag name="TIMING" val="|2|19.4|16.6|15.1|35.7|19.5|36.2"/>
</p:tagLst>
</file>

<file path=ppt/tags/tag22.xml><?xml version="1.0" encoding="utf-8"?>
<p:tagLst xmlns:a="http://schemas.openxmlformats.org/drawingml/2006/main" xmlns:r="http://schemas.openxmlformats.org/officeDocument/2006/relationships" xmlns:p="http://schemas.openxmlformats.org/presentationml/2006/main">
  <p:tag name="TIMING" val="|9.9|30.3"/>
</p:tagLst>
</file>

<file path=ppt/tags/tag23.xml><?xml version="1.0" encoding="utf-8"?>
<p:tagLst xmlns:a="http://schemas.openxmlformats.org/drawingml/2006/main" xmlns:r="http://schemas.openxmlformats.org/officeDocument/2006/relationships" xmlns:p="http://schemas.openxmlformats.org/presentationml/2006/main">
  <p:tag name="TIMING" val="|76.4|46.3|1.4"/>
</p:tagLst>
</file>

<file path=ppt/tags/tag24.xml><?xml version="1.0" encoding="utf-8"?>
<p:tagLst xmlns:a="http://schemas.openxmlformats.org/drawingml/2006/main" xmlns:r="http://schemas.openxmlformats.org/officeDocument/2006/relationships" xmlns:p="http://schemas.openxmlformats.org/presentationml/2006/main">
  <p:tag name="TIMING" val="|36.2|12.4|3.7|33.2|26.3|47.4"/>
</p:tagLst>
</file>

<file path=ppt/tags/tag25.xml><?xml version="1.0" encoding="utf-8"?>
<p:tagLst xmlns:a="http://schemas.openxmlformats.org/drawingml/2006/main" xmlns:r="http://schemas.openxmlformats.org/officeDocument/2006/relationships" xmlns:p="http://schemas.openxmlformats.org/presentationml/2006/main">
  <p:tag name="TIMING" val="|6.3|12.9|9.4|72.4|36"/>
</p:tagLst>
</file>

<file path=ppt/tags/tag26.xml><?xml version="1.0" encoding="utf-8"?>
<p:tagLst xmlns:a="http://schemas.openxmlformats.org/drawingml/2006/main" xmlns:r="http://schemas.openxmlformats.org/officeDocument/2006/relationships" xmlns:p="http://schemas.openxmlformats.org/presentationml/2006/main">
  <p:tag name="TIMING" val="|8.3|23.6|16.3|20.6|2.4"/>
</p:tagLst>
</file>

<file path=ppt/tags/tag27.xml><?xml version="1.0" encoding="utf-8"?>
<p:tagLst xmlns:a="http://schemas.openxmlformats.org/drawingml/2006/main" xmlns:r="http://schemas.openxmlformats.org/officeDocument/2006/relationships" xmlns:p="http://schemas.openxmlformats.org/presentationml/2006/main">
  <p:tag name="TIMING" val="|6|46.9|67.9|46.9|31.2"/>
</p:tagLst>
</file>

<file path=ppt/tags/tag28.xml><?xml version="1.0" encoding="utf-8"?>
<p:tagLst xmlns:a="http://schemas.openxmlformats.org/drawingml/2006/main" xmlns:r="http://schemas.openxmlformats.org/officeDocument/2006/relationships" xmlns:p="http://schemas.openxmlformats.org/presentationml/2006/main">
  <p:tag name="TIMING" val="|3.9|22.7|37.4|36.9|85.8"/>
</p:tagLst>
</file>

<file path=ppt/tags/tag29.xml><?xml version="1.0" encoding="utf-8"?>
<p:tagLst xmlns:a="http://schemas.openxmlformats.org/drawingml/2006/main" xmlns:r="http://schemas.openxmlformats.org/officeDocument/2006/relationships" xmlns:p="http://schemas.openxmlformats.org/presentationml/2006/main">
  <p:tag name="TIMING" val="|16.8|2.8|52.1|64.8|26.5|14.3|29.5|46.9|51.7"/>
</p:tagLst>
</file>

<file path=ppt/tags/tag3.xml><?xml version="1.0" encoding="utf-8"?>
<p:tagLst xmlns:a="http://schemas.openxmlformats.org/drawingml/2006/main" xmlns:r="http://schemas.openxmlformats.org/officeDocument/2006/relationships" xmlns:p="http://schemas.openxmlformats.org/presentationml/2006/main">
  <p:tag name="TIMING" val="|15.6|23"/>
</p:tagLst>
</file>

<file path=ppt/tags/tag30.xml><?xml version="1.0" encoding="utf-8"?>
<p:tagLst xmlns:a="http://schemas.openxmlformats.org/drawingml/2006/main" xmlns:r="http://schemas.openxmlformats.org/officeDocument/2006/relationships" xmlns:p="http://schemas.openxmlformats.org/presentationml/2006/main">
  <p:tag name="TIMING" val="|8.7|9.1|40.1|1.9|14.8|30.8"/>
</p:tagLst>
</file>

<file path=ppt/tags/tag31.xml><?xml version="1.0" encoding="utf-8"?>
<p:tagLst xmlns:a="http://schemas.openxmlformats.org/drawingml/2006/main" xmlns:r="http://schemas.openxmlformats.org/officeDocument/2006/relationships" xmlns:p="http://schemas.openxmlformats.org/presentationml/2006/main">
  <p:tag name="TIMING" val="|26.4"/>
</p:tagLst>
</file>

<file path=ppt/tags/tag32.xml><?xml version="1.0" encoding="utf-8"?>
<p:tagLst xmlns:a="http://schemas.openxmlformats.org/drawingml/2006/main" xmlns:r="http://schemas.openxmlformats.org/officeDocument/2006/relationships" xmlns:p="http://schemas.openxmlformats.org/presentationml/2006/main">
  <p:tag name="TIMING" val="|40.6"/>
</p:tagLst>
</file>

<file path=ppt/tags/tag33.xml><?xml version="1.0" encoding="utf-8"?>
<p:tagLst xmlns:a="http://schemas.openxmlformats.org/drawingml/2006/main" xmlns:r="http://schemas.openxmlformats.org/officeDocument/2006/relationships" xmlns:p="http://schemas.openxmlformats.org/presentationml/2006/main">
  <p:tag name="TIMING" val="|29.6"/>
</p:tagLst>
</file>

<file path=ppt/tags/tag34.xml><?xml version="1.0" encoding="utf-8"?>
<p:tagLst xmlns:a="http://schemas.openxmlformats.org/drawingml/2006/main" xmlns:r="http://schemas.openxmlformats.org/officeDocument/2006/relationships" xmlns:p="http://schemas.openxmlformats.org/presentationml/2006/main">
  <p:tag name="TIMING" val="|22.1"/>
</p:tagLst>
</file>

<file path=ppt/tags/tag35.xml><?xml version="1.0" encoding="utf-8"?>
<p:tagLst xmlns:a="http://schemas.openxmlformats.org/drawingml/2006/main" xmlns:r="http://schemas.openxmlformats.org/officeDocument/2006/relationships" xmlns:p="http://schemas.openxmlformats.org/presentationml/2006/main">
  <p:tag name="TIMING" val="|48.1|12.7|14.2|14.8|20.1|56.1|25.6"/>
</p:tagLst>
</file>

<file path=ppt/tags/tag36.xml><?xml version="1.0" encoding="utf-8"?>
<p:tagLst xmlns:a="http://schemas.openxmlformats.org/drawingml/2006/main" xmlns:r="http://schemas.openxmlformats.org/officeDocument/2006/relationships" xmlns:p="http://schemas.openxmlformats.org/presentationml/2006/main">
  <p:tag name="TIMING" val="|39.2"/>
</p:tagLst>
</file>

<file path=ppt/tags/tag4.xml><?xml version="1.0" encoding="utf-8"?>
<p:tagLst xmlns:a="http://schemas.openxmlformats.org/drawingml/2006/main" xmlns:r="http://schemas.openxmlformats.org/officeDocument/2006/relationships" xmlns:p="http://schemas.openxmlformats.org/presentationml/2006/main">
  <p:tag name="TIMING" val="|16|8.1|4.7|17.3|0.9"/>
</p:tagLst>
</file>

<file path=ppt/tags/tag5.xml><?xml version="1.0" encoding="utf-8"?>
<p:tagLst xmlns:a="http://schemas.openxmlformats.org/drawingml/2006/main" xmlns:r="http://schemas.openxmlformats.org/officeDocument/2006/relationships" xmlns:p="http://schemas.openxmlformats.org/presentationml/2006/main">
  <p:tag name="TIMING" val="|1.8|24.6|9.4"/>
</p:tagLst>
</file>

<file path=ppt/tags/tag6.xml><?xml version="1.0" encoding="utf-8"?>
<p:tagLst xmlns:a="http://schemas.openxmlformats.org/drawingml/2006/main" xmlns:r="http://schemas.openxmlformats.org/officeDocument/2006/relationships" xmlns:p="http://schemas.openxmlformats.org/presentationml/2006/main">
  <p:tag name="TIMING" val="|0.9|0.2|0.1|6.9|10.6"/>
</p:tagLst>
</file>

<file path=ppt/tags/tag7.xml><?xml version="1.0" encoding="utf-8"?>
<p:tagLst xmlns:a="http://schemas.openxmlformats.org/drawingml/2006/main" xmlns:r="http://schemas.openxmlformats.org/officeDocument/2006/relationships" xmlns:p="http://schemas.openxmlformats.org/presentationml/2006/main">
  <p:tag name="TIMING" val="|25.7|14.3|20.7|5.4|18.1|11.5|14.1"/>
</p:tagLst>
</file>

<file path=ppt/tags/tag8.xml><?xml version="1.0" encoding="utf-8"?>
<p:tagLst xmlns:a="http://schemas.openxmlformats.org/drawingml/2006/main" xmlns:r="http://schemas.openxmlformats.org/officeDocument/2006/relationships" xmlns:p="http://schemas.openxmlformats.org/presentationml/2006/main">
  <p:tag name="TIMING" val="|24.9|24.2|30.3"/>
</p:tagLst>
</file>

<file path=ppt/tags/tag9.xml><?xml version="1.0" encoding="utf-8"?>
<p:tagLst xmlns:a="http://schemas.openxmlformats.org/drawingml/2006/main" xmlns:r="http://schemas.openxmlformats.org/officeDocument/2006/relationships" xmlns:p="http://schemas.openxmlformats.org/presentationml/2006/main">
  <p:tag name="TIMING" val="|6.9|43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162548-1605-45B3-9438-00E61A07E088}"/>
</file>

<file path=customXml/itemProps2.xml><?xml version="1.0" encoding="utf-8"?>
<ds:datastoreItem xmlns:ds="http://schemas.openxmlformats.org/officeDocument/2006/customXml" ds:itemID="{3A00B485-814B-4D29-A73B-AA91B79EA388}"/>
</file>

<file path=docProps/app.xml><?xml version="1.0" encoding="utf-8"?>
<Properties xmlns="http://schemas.openxmlformats.org/officeDocument/2006/extended-properties" xmlns:vt="http://schemas.openxmlformats.org/officeDocument/2006/docPropsVTypes">
  <TotalTime>1725</TotalTime>
  <Words>4568</Words>
  <Application>Microsoft Office PowerPoint</Application>
  <PresentationFormat>Widescreen</PresentationFormat>
  <Paragraphs>708</Paragraphs>
  <Slides>54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Calibri Light</vt:lpstr>
      <vt:lpstr>Cambria Math</vt:lpstr>
      <vt:lpstr>Times New Roman</vt:lpstr>
      <vt:lpstr>Office Theme</vt:lpstr>
      <vt:lpstr>PHYS 1111K  Lectures 21-23  OpenStax Chapter 11  Youtube: https://youtu.be/lFlOrABL0t0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Simple Harmonic Oscillations (SHO) in Springs OpenStax Chapter 16.1 </vt:lpstr>
      <vt:lpstr>Spring Force</vt:lpstr>
      <vt:lpstr>PowerPoint Presentation</vt:lpstr>
      <vt:lpstr>PowerPoint Presentation</vt:lpstr>
      <vt:lpstr>Simple Harmonic Oscillation in Springs</vt:lpstr>
      <vt:lpstr>Simple Harmonic Oscillation in Springs</vt:lpstr>
      <vt:lpstr>Simple Harmonic Oscillation in Springs: x(t)</vt:lpstr>
      <vt:lpstr>SHO in Springs: x(t), v(t), a(t) [slide 11]</vt:lpstr>
      <vt:lpstr>Spring Oscillation</vt:lpstr>
      <vt:lpstr>Maximum v and a</vt:lpstr>
      <vt:lpstr>Problem 1: Period and Frequency</vt:lpstr>
      <vt:lpstr>Problem 2: Oscillation</vt:lpstr>
      <vt:lpstr>Problem 3: Spring Constant and Frequency </vt:lpstr>
      <vt:lpstr>Problem 4: x(t)</vt:lpstr>
      <vt:lpstr>Problem 5: x(t)</vt:lpstr>
      <vt:lpstr>Problem 6: Oscillating Mass</vt:lpstr>
      <vt:lpstr>Oscillator Energy</vt:lpstr>
      <vt:lpstr>Kinetic Energy</vt:lpstr>
      <vt:lpstr>Velocity from Kinetic Energy</vt:lpstr>
      <vt:lpstr>Potential Energy</vt:lpstr>
      <vt:lpstr>Total Energy</vt:lpstr>
      <vt:lpstr>Problem</vt:lpstr>
      <vt:lpstr>Summary</vt:lpstr>
      <vt:lpstr>Condition(s) for SHO</vt:lpstr>
      <vt:lpstr>Other than springs, what else undergoes SHO?</vt:lpstr>
      <vt:lpstr>Pendulum  (OpenStax Chapter 16.4) [https://phet.colorado.edu/sims/pendulum-lab/pendulum-lab_en.html] </vt:lpstr>
      <vt:lpstr>Pendulum: Forces</vt:lpstr>
      <vt:lpstr>Pendulum: Forces [2]</vt:lpstr>
      <vt:lpstr>Pendulum: Forces [3]</vt:lpstr>
      <vt:lpstr>Pendulum: Small Angle Approximation</vt:lpstr>
      <vt:lpstr>Pendulum: SHO</vt:lpstr>
      <vt:lpstr>Pendulum: SHO [2]</vt:lpstr>
      <vt:lpstr>Pendulum: Kinetic Energy</vt:lpstr>
      <vt:lpstr>Pendulum: Potential Energy</vt:lpstr>
      <vt:lpstr>Pendulum: Total Energy</vt:lpstr>
      <vt:lpstr>Summary: Pendulum SHO</vt:lpstr>
      <vt:lpstr>Problem 1</vt:lpstr>
      <vt:lpstr>Problem 2 [https://phet.colorado.edu/sims/pendulum-lab/pendulum-lab_en.html] </vt:lpstr>
      <vt:lpstr>Problem 3</vt:lpstr>
      <vt:lpstr>Problem 4</vt:lpstr>
      <vt:lpstr>Problem 5</vt:lpstr>
      <vt:lpstr>Problem 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Sumithra Surendralal</dc:creator>
  <cp:lastModifiedBy>S M</cp:lastModifiedBy>
  <cp:revision>151</cp:revision>
  <dcterms:created xsi:type="dcterms:W3CDTF">2016-06-29T03:49:11Z</dcterms:created>
  <dcterms:modified xsi:type="dcterms:W3CDTF">2022-08-12T05:39:18Z</dcterms:modified>
</cp:coreProperties>
</file>